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2.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0"/>
  </p:notesMasterIdLst>
  <p:sldIdLst>
    <p:sldId id="283" r:id="rId2"/>
    <p:sldId id="286" r:id="rId3"/>
    <p:sldId id="260" r:id="rId4"/>
    <p:sldId id="262" r:id="rId5"/>
    <p:sldId id="261" r:id="rId6"/>
    <p:sldId id="285" r:id="rId7"/>
    <p:sldId id="266" r:id="rId8"/>
    <p:sldId id="270" r:id="rId9"/>
    <p:sldId id="272" r:id="rId10"/>
    <p:sldId id="295" r:id="rId11"/>
    <p:sldId id="296" r:id="rId12"/>
    <p:sldId id="297" r:id="rId13"/>
    <p:sldId id="298" r:id="rId14"/>
    <p:sldId id="299" r:id="rId15"/>
    <p:sldId id="300" r:id="rId16"/>
    <p:sldId id="301" r:id="rId17"/>
    <p:sldId id="302" r:id="rId18"/>
    <p:sldId id="303" r:id="rId19"/>
    <p:sldId id="304" r:id="rId20"/>
    <p:sldId id="305" r:id="rId21"/>
    <p:sldId id="306" r:id="rId22"/>
    <p:sldId id="307" r:id="rId23"/>
    <p:sldId id="308" r:id="rId24"/>
    <p:sldId id="309" r:id="rId25"/>
    <p:sldId id="310" r:id="rId26"/>
    <p:sldId id="311" r:id="rId27"/>
    <p:sldId id="312" r:id="rId28"/>
    <p:sldId id="313" r:id="rId29"/>
    <p:sldId id="314" r:id="rId30"/>
    <p:sldId id="315" r:id="rId31"/>
    <p:sldId id="316" r:id="rId32"/>
    <p:sldId id="317" r:id="rId33"/>
    <p:sldId id="318" r:id="rId34"/>
    <p:sldId id="319" r:id="rId35"/>
    <p:sldId id="320" r:id="rId36"/>
    <p:sldId id="321" r:id="rId37"/>
    <p:sldId id="322" r:id="rId38"/>
    <p:sldId id="324" r:id="rId39"/>
    <p:sldId id="325" r:id="rId40"/>
    <p:sldId id="326" r:id="rId41"/>
    <p:sldId id="327" r:id="rId42"/>
    <p:sldId id="323" r:id="rId43"/>
    <p:sldId id="328" r:id="rId44"/>
    <p:sldId id="331" r:id="rId45"/>
    <p:sldId id="330" r:id="rId46"/>
    <p:sldId id="329" r:id="rId47"/>
    <p:sldId id="332" r:id="rId48"/>
    <p:sldId id="282"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74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81F"/>
    <a:srgbClr val="2073DB"/>
    <a:srgbClr val="165380"/>
    <a:srgbClr val="7F7F7F"/>
    <a:srgbClr val="FF6600"/>
    <a:srgbClr val="DA5800"/>
    <a:srgbClr val="1B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6" autoAdjust="0"/>
    <p:restoredTop sz="94660"/>
  </p:normalViewPr>
  <p:slideViewPr>
    <p:cSldViewPr snapToGrid="0" showGuides="1">
      <p:cViewPr varScale="1">
        <p:scale>
          <a:sx n="83" d="100"/>
          <a:sy n="83" d="100"/>
        </p:scale>
        <p:origin x="1051" y="48"/>
      </p:cViewPr>
      <p:guideLst>
        <p:guide orient="horz" pos="2160"/>
        <p:guide pos="37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8B91E-2635-4D97-826B-BEDAB62372C6}" type="datetimeFigureOut">
              <a:rPr lang="zh-CN" altLang="en-US" smtClean="0"/>
              <a:t>2020/12/22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CB92F3-C642-4B3E-80D3-711C5A0E0C9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CB92F3-C642-4B3E-80D3-711C5A0E0C93}"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DCB92F3-C642-4B3E-80D3-711C5A0E0C93}" type="slidenum">
              <a:rPr lang="zh-CN" altLang="en-US" smtClean="0"/>
              <a:t>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9.xml"/><Relationship Id="rId7" Type="http://schemas.openxmlformats.org/officeDocument/2006/relationships/image" Target="../media/image1.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4.xml"/><Relationship Id="rId7" Type="http://schemas.openxmlformats.org/officeDocument/2006/relationships/image" Target="../media/image5.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10" Type="http://schemas.openxmlformats.org/officeDocument/2006/relationships/image" Target="../media/image8.png"/><Relationship Id="rId4" Type="http://schemas.openxmlformats.org/officeDocument/2006/relationships/tags" Target="../tags/tag15.xml"/><Relationship Id="rId9"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cxnSp>
        <p:nvCxnSpPr>
          <p:cNvPr id="2" name="直接连接符 1"/>
          <p:cNvCxnSpPr/>
          <p:nvPr userDrawn="1"/>
        </p:nvCxnSpPr>
        <p:spPr>
          <a:xfrm>
            <a:off x="557576" y="716691"/>
            <a:ext cx="11076849" cy="520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795" y="6564835"/>
            <a:ext cx="12192795" cy="317112"/>
            <a:chOff x="-795" y="6564835"/>
            <a:chExt cx="12192795" cy="317112"/>
          </a:xfrm>
        </p:grpSpPr>
        <p:sp>
          <p:nvSpPr>
            <p:cNvPr id="4" name="任意多边形: 形状 3"/>
            <p:cNvSpPr/>
            <p:nvPr/>
          </p:nvSpPr>
          <p:spPr>
            <a:xfrm>
              <a:off x="-795" y="6647093"/>
              <a:ext cx="12192795" cy="215795"/>
            </a:xfrm>
            <a:custGeom>
              <a:avLst/>
              <a:gdLst>
                <a:gd name="connsiteX0" fmla="*/ 0 w 12192795"/>
                <a:gd name="connsiteY0" fmla="*/ 0 h 215795"/>
                <a:gd name="connsiteX1" fmla="*/ 12192795 w 12192795"/>
                <a:gd name="connsiteY1" fmla="*/ 0 h 215795"/>
                <a:gd name="connsiteX2" fmla="*/ 12192795 w 12192795"/>
                <a:gd name="connsiteY2" fmla="*/ 215795 h 215795"/>
                <a:gd name="connsiteX3" fmla="*/ 0 w 12192795"/>
                <a:gd name="connsiteY3" fmla="*/ 215795 h 215795"/>
                <a:gd name="connsiteX4" fmla="*/ 0 w 12192795"/>
                <a:gd name="connsiteY4" fmla="*/ 0 h 215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795" h="215795">
                  <a:moveTo>
                    <a:pt x="0" y="0"/>
                  </a:moveTo>
                  <a:lnTo>
                    <a:pt x="12192795" y="0"/>
                  </a:lnTo>
                  <a:lnTo>
                    <a:pt x="12192795" y="215795"/>
                  </a:lnTo>
                  <a:lnTo>
                    <a:pt x="0" y="215795"/>
                  </a:lnTo>
                  <a:lnTo>
                    <a:pt x="0" y="0"/>
                  </a:lnTo>
                  <a:close/>
                </a:path>
              </a:pathLst>
            </a:custGeom>
            <a:solidFill>
              <a:srgbClr val="1653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10335454" y="6628031"/>
              <a:ext cx="1261884" cy="253916"/>
            </a:xfrm>
            <a:prstGeom prst="rect">
              <a:avLst/>
            </a:prstGeom>
            <a:noFill/>
          </p:spPr>
          <p:txBody>
            <a:bodyPr wrap="none" rtlCol="0">
              <a:spAutoFit/>
            </a:bodyPr>
            <a:lstStyle/>
            <a:p>
              <a:pPr algn="ctr"/>
              <a:r>
                <a:rPr lang="zh-CN" altLang="en-US" sz="1050" i="1" dirty="0">
                  <a:solidFill>
                    <a:schemeClr val="bg1"/>
                  </a:solidFill>
                  <a:cs typeface="+mn-ea"/>
                  <a:sym typeface="+mn-lt"/>
                </a:rPr>
                <a:t>嵌入式软件服务商</a:t>
              </a:r>
            </a:p>
          </p:txBody>
        </p:sp>
        <p:sp>
          <p:nvSpPr>
            <p:cNvPr id="6" name="任意多边形: 形状 5"/>
            <p:cNvSpPr/>
            <p:nvPr/>
          </p:nvSpPr>
          <p:spPr>
            <a:xfrm>
              <a:off x="-795" y="6601106"/>
              <a:ext cx="9321776" cy="45719"/>
            </a:xfrm>
            <a:custGeom>
              <a:avLst/>
              <a:gdLst>
                <a:gd name="connsiteX0" fmla="*/ 0 w 9210403"/>
                <a:gd name="connsiteY0" fmla="*/ 0 h 45719"/>
                <a:gd name="connsiteX1" fmla="*/ 9210403 w 9210403"/>
                <a:gd name="connsiteY1" fmla="*/ 0 h 45719"/>
                <a:gd name="connsiteX2" fmla="*/ 9191353 w 9210403"/>
                <a:gd name="connsiteY2" fmla="*/ 45719 h 45719"/>
                <a:gd name="connsiteX3" fmla="*/ 0 w 9210403"/>
                <a:gd name="connsiteY3" fmla="*/ 45719 h 45719"/>
                <a:gd name="connsiteX4" fmla="*/ 0 w 9210403"/>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10403" h="45719">
                  <a:moveTo>
                    <a:pt x="0" y="0"/>
                  </a:moveTo>
                  <a:lnTo>
                    <a:pt x="9210403" y="0"/>
                  </a:lnTo>
                  <a:lnTo>
                    <a:pt x="9191353" y="45719"/>
                  </a:lnTo>
                  <a:lnTo>
                    <a:pt x="0" y="45719"/>
                  </a:lnTo>
                  <a:lnTo>
                    <a:pt x="0" y="0"/>
                  </a:lnTo>
                  <a:close/>
                </a:path>
              </a:pathLst>
            </a:cu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7" name="图片 6"/>
            <p:cNvPicPr>
              <a:picLocks noChangeAspect="1"/>
            </p:cNvPicPr>
            <p:nvPr/>
          </p:nvPicPr>
          <p:blipFill>
            <a:blip r:embed="rId2" cstate="print">
              <a:biLevel thresh="25000"/>
              <a:extLst>
                <a:ext uri="{28A0092B-C50C-407E-A947-70E740481C1C}">
                  <a14:useLocalDpi xmlns:a14="http://schemas.microsoft.com/office/drawing/2010/main" val="0"/>
                </a:ext>
              </a:extLst>
            </a:blip>
            <a:srcRect/>
            <a:stretch>
              <a:fillRect/>
            </a:stretch>
          </p:blipFill>
          <p:spPr>
            <a:xfrm>
              <a:off x="9209608" y="6564835"/>
              <a:ext cx="1018788" cy="303590"/>
            </a:xfrm>
            <a:prstGeom prst="rect">
              <a:avLst/>
            </a:prstGeom>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标题占位符 1"/>
          <p:cNvSpPr>
            <a:spLocks noGrp="1"/>
          </p:cNvSpPr>
          <p:nvPr>
            <p:ph type="title"/>
            <p:custDataLst>
              <p:tags r:id="rId1"/>
            </p:custDataLst>
          </p:nvPr>
        </p:nvSpPr>
        <p:spPr>
          <a:xfrm>
            <a:off x="927207" y="510665"/>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日期占位符 3"/>
          <p:cNvSpPr>
            <a:spLocks noGrp="1"/>
          </p:cNvSpPr>
          <p:nvPr>
            <p:ph type="dt" sz="half" idx="2"/>
            <p:custDataLst>
              <p:tags r:id="rId2"/>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2020/12/22</a:t>
            </a:fld>
            <a:endParaRPr lang="zh-CN" altLang="en-US"/>
          </a:p>
        </p:txBody>
      </p:sp>
      <p:sp>
        <p:nvSpPr>
          <p:cNvPr id="4" name="页脚占位符 4"/>
          <p:cNvSpPr>
            <a:spLocks noGrp="1"/>
          </p:cNvSpPr>
          <p:nvPr>
            <p:ph type="ftr" sz="quarter" idx="3"/>
            <p:custDataLst>
              <p:tags r:id="rId3"/>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5" name="灯片编号占位符 5"/>
          <p:cNvSpPr>
            <a:spLocks noGrp="1"/>
          </p:cNvSpPr>
          <p:nvPr>
            <p:ph type="sldNum" sz="quarter" idx="4"/>
            <p:custDataLst>
              <p:tags r:id="rId4"/>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
        <p:nvSpPr>
          <p:cNvPr id="6" name="矩形 5"/>
          <p:cNvSpPr/>
          <p:nvPr userDrawn="1"/>
        </p:nvSpPr>
        <p:spPr>
          <a:xfrm>
            <a:off x="430530" y="6563995"/>
            <a:ext cx="11369675" cy="295910"/>
          </a:xfrm>
          <a:prstGeom prst="rect">
            <a:avLst/>
          </a:prstGeom>
          <a:solidFill>
            <a:srgbClr val="C8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p:cNvSpPr/>
          <p:nvPr userDrawn="1"/>
        </p:nvSpPr>
        <p:spPr>
          <a:xfrm>
            <a:off x="11525250" y="6563995"/>
            <a:ext cx="648000" cy="295910"/>
          </a:xfrm>
          <a:prstGeom prst="parallelogram">
            <a:avLst/>
          </a:prstGeom>
          <a:solidFill>
            <a:srgbClr val="EE78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6563360"/>
            <a:ext cx="2980690" cy="296545"/>
          </a:xfrm>
          <a:prstGeom prst="rect">
            <a:avLst/>
          </a:prstGeom>
          <a:solidFill>
            <a:srgbClr val="005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p:cNvSpPr/>
          <p:nvPr userDrawn="1"/>
        </p:nvSpPr>
        <p:spPr>
          <a:xfrm>
            <a:off x="1921510" y="6563360"/>
            <a:ext cx="1216660" cy="295910"/>
          </a:xfrm>
          <a:prstGeom prst="parallelogram">
            <a:avLst/>
          </a:prstGeom>
          <a:solidFill>
            <a:srgbClr val="005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横版中文-白"/>
          <p:cNvPicPr>
            <a:picLocks noChangeAspect="1"/>
          </p:cNvPicPr>
          <p:nvPr userDrawn="1"/>
        </p:nvPicPr>
        <p:blipFill>
          <a:blip r:embed="rId7"/>
          <a:stretch>
            <a:fillRect/>
          </a:stretch>
        </p:blipFill>
        <p:spPr>
          <a:xfrm>
            <a:off x="936625" y="6543040"/>
            <a:ext cx="1169670" cy="304800"/>
          </a:xfrm>
          <a:prstGeom prst="rect">
            <a:avLst/>
          </a:prstGeom>
        </p:spPr>
      </p:pic>
      <p:sp>
        <p:nvSpPr>
          <p:cNvPr id="11" name="文本框 10"/>
          <p:cNvSpPr txBox="1"/>
          <p:nvPr userDrawn="1"/>
        </p:nvSpPr>
        <p:spPr>
          <a:xfrm>
            <a:off x="3222625" y="6597015"/>
            <a:ext cx="1692910" cy="245110"/>
          </a:xfrm>
          <a:prstGeom prst="rect">
            <a:avLst/>
          </a:prstGeom>
          <a:noFill/>
        </p:spPr>
        <p:txBody>
          <a:bodyPr wrap="square" rtlCol="0">
            <a:spAutoFit/>
          </a:bodyPr>
          <a:lstStyle/>
          <a:p>
            <a:pPr algn="dist"/>
            <a:r>
              <a:rPr lang="zh-CN" altLang="en-US" sz="1000" b="1">
                <a:solidFill>
                  <a:srgbClr val="00527E"/>
                </a:solidFill>
                <a:latin typeface="微软雅黑 Light" panose="020B0502040204020203" charset="-122"/>
                <a:ea typeface="微软雅黑 Light" panose="020B0502040204020203" charset="-122"/>
              </a:rPr>
              <a:t>智能设备操作系统引领者</a:t>
            </a:r>
          </a:p>
        </p:txBody>
      </p:sp>
      <p:sp>
        <p:nvSpPr>
          <p:cNvPr id="12" name="矩形 11"/>
          <p:cNvSpPr/>
          <p:nvPr userDrawn="1"/>
        </p:nvSpPr>
        <p:spPr>
          <a:xfrm>
            <a:off x="11933555" y="6563360"/>
            <a:ext cx="258445" cy="295910"/>
          </a:xfrm>
          <a:prstGeom prst="rect">
            <a:avLst/>
          </a:prstGeom>
          <a:solidFill>
            <a:srgbClr val="EE78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17"/>
          <p:cNvSpPr>
            <a:spLocks noGrp="1"/>
          </p:cNvSpPr>
          <p:nvPr userDrawn="1">
            <p:custDataLst>
              <p:tags r:id="rId5"/>
            </p:custDataLst>
          </p:nvPr>
        </p:nvSpPr>
        <p:spPr>
          <a:xfrm>
            <a:off x="11628755" y="6552565"/>
            <a:ext cx="535305" cy="316865"/>
          </a:xfrm>
          <a:prstGeom prst="rect">
            <a:avLst/>
          </a:prstGeom>
        </p:spPr>
        <p:txBody>
          <a:bodyPr vert="horz" lIns="91440" tIns="45720" rIns="91440" bIns="45720" rtlCol="0" anchor="ctr">
            <a:noAutofit/>
          </a:bodyPr>
          <a:lstStyle>
            <a:lvl1pPr>
              <a:defRPr>
                <a:solidFill>
                  <a:schemeClr val="bg1"/>
                </a:solidFill>
              </a:defRPr>
            </a:lvl1pPr>
          </a:lstStyle>
          <a:p>
            <a:fld id="{49AE70B2-8BF9-45C0-BB95-33D1B9D3A854}" type="slidenum">
              <a:rPr lang="zh-CN" altLang="en-US" sz="1400" smtClean="0"/>
              <a:t>‹#›</a:t>
            </a:fld>
            <a:endParaRPr lang="zh-CN" altLang="en-US" sz="1200" dirty="0"/>
          </a:p>
        </p:txBody>
      </p:sp>
      <p:pic>
        <p:nvPicPr>
          <p:cNvPr id="14" name="图片 13" descr="宣传册（转曲）-10"/>
          <p:cNvPicPr>
            <a:picLocks noChangeAspect="1"/>
          </p:cNvPicPr>
          <p:nvPr userDrawn="1"/>
        </p:nvPicPr>
        <p:blipFill>
          <a:blip r:embed="rId8"/>
          <a:stretch>
            <a:fillRect/>
          </a:stretch>
        </p:blipFill>
        <p:spPr>
          <a:xfrm>
            <a:off x="330200" y="32385"/>
            <a:ext cx="1268730" cy="134239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结尾页">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组合 11"/>
          <p:cNvGrpSpPr/>
          <p:nvPr userDrawn="1"/>
        </p:nvGrpSpPr>
        <p:grpSpPr>
          <a:xfrm>
            <a:off x="2828058" y="2032232"/>
            <a:ext cx="6554547" cy="769441"/>
            <a:chOff x="2818725" y="2274838"/>
            <a:chExt cx="6554547" cy="769441"/>
          </a:xfrm>
        </p:grpSpPr>
        <p:sp>
          <p:nvSpPr>
            <p:cNvPr id="10" name="文本框 9"/>
            <p:cNvSpPr txBox="1"/>
            <p:nvPr/>
          </p:nvSpPr>
          <p:spPr>
            <a:xfrm>
              <a:off x="2818725" y="2659559"/>
              <a:ext cx="6554547" cy="276999"/>
            </a:xfrm>
            <a:prstGeom prst="rect">
              <a:avLst/>
            </a:prstGeom>
            <a:solidFill>
              <a:srgbClr val="C6DCF0"/>
            </a:solidFill>
            <a:ln>
              <a:noFill/>
            </a:ln>
            <a:effectLst>
              <a:glow rad="63500">
                <a:schemeClr val="accent3">
                  <a:satMod val="175000"/>
                  <a:alpha val="40000"/>
                </a:schemeClr>
              </a:glow>
            </a:effectLst>
          </p:spPr>
          <p:txBody>
            <a:bodyPr wrap="square" rtlCol="0">
              <a:spAutoFit/>
            </a:bodyPr>
            <a:lstStyle/>
            <a:p>
              <a:pPr algn="ctr"/>
              <a:endParaRPr lang="zh-CN" altLang="en-US" sz="1200" b="1" spc="600" dirty="0">
                <a:solidFill>
                  <a:srgbClr val="E0641D"/>
                </a:solidFill>
                <a:latin typeface="方正粗黑宋简体" panose="02000000000000000000" pitchFamily="2" charset="-122"/>
                <a:ea typeface="方正粗黑宋简体" panose="02000000000000000000" pitchFamily="2" charset="-122"/>
              </a:endParaRPr>
            </a:p>
          </p:txBody>
        </p:sp>
        <p:sp>
          <p:nvSpPr>
            <p:cNvPr id="11" name="文本框 10"/>
            <p:cNvSpPr txBox="1"/>
            <p:nvPr/>
          </p:nvSpPr>
          <p:spPr>
            <a:xfrm>
              <a:off x="3396782" y="2274838"/>
              <a:ext cx="5398432" cy="769441"/>
            </a:xfrm>
            <a:prstGeom prst="rect">
              <a:avLst/>
            </a:prstGeom>
            <a:noFill/>
            <a:ln>
              <a:noFill/>
            </a:ln>
            <a:effectLst>
              <a:glow rad="63500">
                <a:schemeClr val="accent3">
                  <a:satMod val="175000"/>
                  <a:alpha val="40000"/>
                </a:schemeClr>
              </a:glow>
            </a:effectLst>
          </p:spPr>
          <p:txBody>
            <a:bodyPr wrap="square" rtlCol="0">
              <a:spAutoFit/>
            </a:bodyPr>
            <a:lstStyle/>
            <a:p>
              <a:pPr algn="ctr"/>
              <a:r>
                <a:rPr lang="zh-CN" altLang="en-US" sz="4400" b="1" spc="600" dirty="0">
                  <a:solidFill>
                    <a:srgbClr val="E0641D"/>
                  </a:solidFill>
                  <a:latin typeface="方正粗黑宋简体" panose="02000000000000000000" pitchFamily="2" charset="-122"/>
                  <a:ea typeface="方正粗黑宋简体" panose="02000000000000000000" pitchFamily="2" charset="-122"/>
                </a:rPr>
                <a:t>软 件 定 义 未 来</a:t>
              </a:r>
            </a:p>
          </p:txBody>
        </p:sp>
      </p:grpSp>
      <p:sp>
        <p:nvSpPr>
          <p:cNvPr id="4" name="矩形 3"/>
          <p:cNvSpPr/>
          <p:nvPr userDrawn="1"/>
        </p:nvSpPr>
        <p:spPr>
          <a:xfrm>
            <a:off x="0" y="6597181"/>
            <a:ext cx="12192000" cy="260819"/>
          </a:xfrm>
          <a:prstGeom prst="rect">
            <a:avLst/>
          </a:prstGeom>
          <a:solidFill>
            <a:srgbClr val="1653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612000" y="6314400"/>
            <a:ext cx="2700000" cy="316800"/>
          </a:xfrm>
          <a:prstGeom prst="rect">
            <a:avLst/>
          </a:prstGeom>
        </p:spPr>
        <p:txBody>
          <a:bodyPr/>
          <a:lstStyle/>
          <a:p>
            <a:fld id="{760FBDFE-C587-4B4C-A407-44438C67B59E}" type="datetimeFigureOut">
              <a:rPr lang="zh-CN" altLang="en-US" smtClean="0"/>
              <a:t>2020/12/22</a:t>
            </a:fld>
            <a:endParaRPr lang="zh-CN" altLang="en-US"/>
          </a:p>
        </p:txBody>
      </p:sp>
      <p:sp>
        <p:nvSpPr>
          <p:cNvPr id="4" name="页脚占位符 3"/>
          <p:cNvSpPr>
            <a:spLocks noGrp="1"/>
          </p:cNvSpPr>
          <p:nvPr>
            <p:ph type="ftr" sz="quarter" idx="11"/>
            <p:custDataLst>
              <p:tags r:id="rId2"/>
            </p:custDataLst>
          </p:nvPr>
        </p:nvSpPr>
        <p:spPr>
          <a:xfrm>
            <a:off x="4116000" y="6314400"/>
            <a:ext cx="3960000" cy="316800"/>
          </a:xfrm>
          <a:prstGeom prst="rect">
            <a:avLst/>
          </a:prstGeom>
        </p:spPr>
        <p:txBody>
          <a:bodyPr/>
          <a:lstStyle/>
          <a:p>
            <a:endParaRPr lang="zh-CN" altLang="en-US"/>
          </a:p>
        </p:txBody>
      </p:sp>
      <p:sp>
        <p:nvSpPr>
          <p:cNvPr id="5" name="灯片编号占位符 4"/>
          <p:cNvSpPr>
            <a:spLocks noGrp="1"/>
          </p:cNvSpPr>
          <p:nvPr>
            <p:ph type="sldNum" sz="quarter" idx="12"/>
            <p:custDataLst>
              <p:tags r:id="rId3"/>
            </p:custDataLst>
          </p:nvPr>
        </p:nvSpPr>
        <p:spPr>
          <a:xfrm>
            <a:off x="8877600" y="6314400"/>
            <a:ext cx="2700000" cy="316800"/>
          </a:xfrm>
          <a:prstGeom prst="rect">
            <a:avLst/>
          </a:prstGeom>
        </p:spPr>
        <p:txBody>
          <a:bodyPr/>
          <a:lstStyle/>
          <a:p>
            <a:fld id="{49AE70B2-8BF9-45C0-BB95-33D1B9D3A854}" type="slidenum">
              <a:rPr lang="zh-CN" altLang="en-US" smtClean="0"/>
              <a:t>‹#›</a:t>
            </a:fld>
            <a:endParaRPr lang="zh-CN" altLang="en-US"/>
          </a:p>
        </p:txBody>
      </p:sp>
      <p:sp>
        <p:nvSpPr>
          <p:cNvPr id="6" name="标题 1"/>
          <p:cNvSpPr>
            <a:spLocks noGrp="1"/>
          </p:cNvSpPr>
          <p:nvPr>
            <p:ph type="title" hasCustomPrompt="1"/>
            <p:custDataLst>
              <p:tags r:id="rId4"/>
            </p:custDataLst>
          </p:nvPr>
        </p:nvSpPr>
        <p:spPr>
          <a:xfrm>
            <a:off x="1198800" y="2484000"/>
            <a:ext cx="9799200" cy="1018800"/>
          </a:xfrm>
          <a:prstGeom prst="rect">
            <a:avLst/>
          </a:prstGeo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a:prstGeom prst="rect">
            <a:avLst/>
          </a:prstGeo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
        <p:nvSpPr>
          <p:cNvPr id="8" name="矩形 7"/>
          <p:cNvSpPr/>
          <p:nvPr userDrawn="1"/>
        </p:nvSpPr>
        <p:spPr>
          <a:xfrm>
            <a:off x="3175" y="-22225"/>
            <a:ext cx="12188825" cy="6903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内页（最终版）-转曲_画板 1 副本 7-2"/>
          <p:cNvPicPr>
            <a:picLocks noChangeAspect="1"/>
          </p:cNvPicPr>
          <p:nvPr userDrawn="1"/>
        </p:nvPicPr>
        <p:blipFill>
          <a:blip r:embed="rId7"/>
          <a:srcRect t="10301" r="32569" b="17858"/>
          <a:stretch>
            <a:fillRect/>
          </a:stretch>
        </p:blipFill>
        <p:spPr>
          <a:xfrm>
            <a:off x="6455410" y="-22225"/>
            <a:ext cx="6553835" cy="6930390"/>
          </a:xfrm>
          <a:prstGeom prst="rect">
            <a:avLst/>
          </a:prstGeom>
        </p:spPr>
      </p:pic>
      <p:grpSp>
        <p:nvGrpSpPr>
          <p:cNvPr id="10" name="组合 9"/>
          <p:cNvGrpSpPr/>
          <p:nvPr userDrawn="1"/>
        </p:nvGrpSpPr>
        <p:grpSpPr>
          <a:xfrm>
            <a:off x="1002665" y="4648200"/>
            <a:ext cx="1238250" cy="1238250"/>
            <a:chOff x="1550" y="6240"/>
            <a:chExt cx="1950" cy="1950"/>
          </a:xfrm>
        </p:grpSpPr>
        <p:sp>
          <p:nvSpPr>
            <p:cNvPr id="11" name="矩形 10"/>
            <p:cNvSpPr/>
            <p:nvPr/>
          </p:nvSpPr>
          <p:spPr>
            <a:xfrm>
              <a:off x="1550" y="6240"/>
              <a:ext cx="1950" cy="1950"/>
            </a:xfrm>
            <a:prstGeom prst="rect">
              <a:avLst/>
            </a:prstGeom>
            <a:noFill/>
            <a:ln>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77" y="6345"/>
              <a:ext cx="1695" cy="1741"/>
            </a:xfrm>
            <a:prstGeom prst="rect">
              <a:avLst/>
            </a:prstGeom>
          </p:spPr>
        </p:pic>
      </p:grpSp>
      <p:sp>
        <p:nvSpPr>
          <p:cNvPr id="13" name="文本框 12"/>
          <p:cNvSpPr txBox="1"/>
          <p:nvPr userDrawn="1"/>
        </p:nvSpPr>
        <p:spPr>
          <a:xfrm>
            <a:off x="1002665" y="3385185"/>
            <a:ext cx="4552315" cy="583565"/>
          </a:xfrm>
          <a:prstGeom prst="rect">
            <a:avLst/>
          </a:prstGeom>
          <a:noFill/>
        </p:spPr>
        <p:txBody>
          <a:bodyPr wrap="square" rtlCol="0">
            <a:spAutoFit/>
          </a:bodyPr>
          <a:lstStyle/>
          <a:p>
            <a:pPr algn="dist"/>
            <a:r>
              <a:rPr lang="zh-CN" altLang="en-US" sz="3200">
                <a:solidFill>
                  <a:srgbClr val="00527E"/>
                </a:solidFill>
                <a:latin typeface="+mn-ea"/>
                <a:cs typeface="思源黑体 CN Light" panose="020B0300000000000000" pitchFamily="34" charset="-122"/>
              </a:rPr>
              <a:t>软件定义未来</a:t>
            </a:r>
          </a:p>
        </p:txBody>
      </p:sp>
      <p:pic>
        <p:nvPicPr>
          <p:cNvPr id="14" name="图片 13" descr="横版中英文"/>
          <p:cNvPicPr>
            <a:picLocks noChangeAspect="1"/>
          </p:cNvPicPr>
          <p:nvPr userDrawn="1"/>
        </p:nvPicPr>
        <p:blipFill>
          <a:blip r:embed="rId9"/>
          <a:stretch>
            <a:fillRect/>
          </a:stretch>
        </p:blipFill>
        <p:spPr>
          <a:xfrm>
            <a:off x="525780" y="937895"/>
            <a:ext cx="3110230" cy="825500"/>
          </a:xfrm>
          <a:prstGeom prst="rect">
            <a:avLst/>
          </a:prstGeom>
        </p:spPr>
      </p:pic>
      <p:sp>
        <p:nvSpPr>
          <p:cNvPr id="15" name="文本框 14"/>
          <p:cNvSpPr txBox="1"/>
          <p:nvPr userDrawn="1"/>
        </p:nvSpPr>
        <p:spPr>
          <a:xfrm>
            <a:off x="1002665" y="2082165"/>
            <a:ext cx="5635625" cy="1106805"/>
          </a:xfrm>
          <a:prstGeom prst="rect">
            <a:avLst/>
          </a:prstGeom>
          <a:noFill/>
        </p:spPr>
        <p:txBody>
          <a:bodyPr wrap="square" rtlCol="0">
            <a:spAutoFit/>
          </a:bodyPr>
          <a:lstStyle/>
          <a:p>
            <a:pPr algn="dist"/>
            <a:r>
              <a:rPr lang="en-US" altLang="zh-CN" sz="6600" b="1">
                <a:solidFill>
                  <a:srgbClr val="00527E"/>
                </a:solidFill>
                <a:latin typeface="+mn-ea"/>
                <a:cs typeface="思源黑体 CN Light" panose="020B0300000000000000" pitchFamily="34" charset="-122"/>
              </a:rPr>
              <a:t>THANK YOU</a:t>
            </a:r>
          </a:p>
        </p:txBody>
      </p:sp>
      <p:pic>
        <p:nvPicPr>
          <p:cNvPr id="16" name="图片 15" descr="内页（最终版）-转曲_画板 1 副本 7-3"/>
          <p:cNvPicPr>
            <a:picLocks noChangeAspect="1"/>
          </p:cNvPicPr>
          <p:nvPr userDrawn="1"/>
        </p:nvPicPr>
        <p:blipFill>
          <a:blip r:embed="rId10"/>
          <a:srcRect t="10453" r="32713" b="18148"/>
          <a:stretch>
            <a:fillRect/>
          </a:stretch>
        </p:blipFill>
        <p:spPr>
          <a:xfrm>
            <a:off x="6455410" y="-7620"/>
            <a:ext cx="6539865" cy="688784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13"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tags" Target="../tags/tag5.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tags" Target="../tags/tag2.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8"/>
            </p:custDataLst>
          </p:nvPr>
        </p:nvSpPr>
        <p:spPr>
          <a:xfrm>
            <a:off x="936695" y="45727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9"/>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0"/>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2020/12/22</a:t>
            </a:fld>
            <a:endParaRPr lang="zh-CN" altLang="en-US"/>
          </a:p>
        </p:txBody>
      </p:sp>
      <p:sp>
        <p:nvSpPr>
          <p:cNvPr id="5" name="页脚占位符 4"/>
          <p:cNvSpPr>
            <a:spLocks noGrp="1"/>
          </p:cNvSpPr>
          <p:nvPr>
            <p:ph type="ftr" sz="quarter" idx="3"/>
            <p:custDataLst>
              <p:tags r:id="rId11"/>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2"/>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
        <p:nvSpPr>
          <p:cNvPr id="7" name="矩形 6"/>
          <p:cNvSpPr/>
          <p:nvPr userDrawn="1"/>
        </p:nvSpPr>
        <p:spPr>
          <a:xfrm>
            <a:off x="430530" y="6563995"/>
            <a:ext cx="11369675" cy="295910"/>
          </a:xfrm>
          <a:prstGeom prst="rect">
            <a:avLst/>
          </a:prstGeom>
          <a:solidFill>
            <a:srgbClr val="C8C8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1525250" y="6563995"/>
            <a:ext cx="648000" cy="295910"/>
          </a:xfrm>
          <a:prstGeom prst="parallelogram">
            <a:avLst/>
          </a:prstGeom>
          <a:solidFill>
            <a:srgbClr val="EE78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0" y="6563360"/>
            <a:ext cx="2980690" cy="296545"/>
          </a:xfrm>
          <a:prstGeom prst="rect">
            <a:avLst/>
          </a:prstGeom>
          <a:solidFill>
            <a:srgbClr val="005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userDrawn="1"/>
        </p:nvSpPr>
        <p:spPr>
          <a:xfrm>
            <a:off x="1921510" y="6563360"/>
            <a:ext cx="1216660" cy="295910"/>
          </a:xfrm>
          <a:prstGeom prst="parallelogram">
            <a:avLst/>
          </a:prstGeom>
          <a:solidFill>
            <a:srgbClr val="0052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横版中文-白"/>
          <p:cNvPicPr>
            <a:picLocks noChangeAspect="1"/>
          </p:cNvPicPr>
          <p:nvPr userDrawn="1"/>
        </p:nvPicPr>
        <p:blipFill>
          <a:blip r:embed="rId14"/>
          <a:stretch>
            <a:fillRect/>
          </a:stretch>
        </p:blipFill>
        <p:spPr>
          <a:xfrm>
            <a:off x="936625" y="6543040"/>
            <a:ext cx="1169670" cy="304800"/>
          </a:xfrm>
          <a:prstGeom prst="rect">
            <a:avLst/>
          </a:prstGeom>
        </p:spPr>
      </p:pic>
      <p:sp>
        <p:nvSpPr>
          <p:cNvPr id="12" name="文本框 11"/>
          <p:cNvSpPr txBox="1"/>
          <p:nvPr userDrawn="1"/>
        </p:nvSpPr>
        <p:spPr>
          <a:xfrm>
            <a:off x="3222625" y="6597015"/>
            <a:ext cx="1692910" cy="245110"/>
          </a:xfrm>
          <a:prstGeom prst="rect">
            <a:avLst/>
          </a:prstGeom>
          <a:noFill/>
        </p:spPr>
        <p:txBody>
          <a:bodyPr wrap="square" rtlCol="0">
            <a:spAutoFit/>
          </a:bodyPr>
          <a:lstStyle/>
          <a:p>
            <a:pPr algn="dist"/>
            <a:r>
              <a:rPr lang="zh-CN" altLang="en-US" sz="1000" b="1">
                <a:solidFill>
                  <a:srgbClr val="00527E"/>
                </a:solidFill>
                <a:latin typeface="微软雅黑 Light" panose="020B0502040204020203" charset="-122"/>
                <a:ea typeface="微软雅黑 Light" panose="020B0502040204020203" charset="-122"/>
              </a:rPr>
              <a:t>智能设备操作系统引领者</a:t>
            </a:r>
          </a:p>
        </p:txBody>
      </p:sp>
      <p:sp>
        <p:nvSpPr>
          <p:cNvPr id="15" name="矩形 14"/>
          <p:cNvSpPr/>
          <p:nvPr userDrawn="1"/>
        </p:nvSpPr>
        <p:spPr>
          <a:xfrm>
            <a:off x="11933555" y="6563360"/>
            <a:ext cx="258445" cy="295910"/>
          </a:xfrm>
          <a:prstGeom prst="rect">
            <a:avLst/>
          </a:prstGeom>
          <a:solidFill>
            <a:srgbClr val="EE78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灯片编号占位符 17"/>
          <p:cNvSpPr>
            <a:spLocks noGrp="1"/>
          </p:cNvSpPr>
          <p:nvPr userDrawn="1">
            <p:custDataLst>
              <p:tags r:id="rId13"/>
            </p:custDataLst>
          </p:nvPr>
        </p:nvSpPr>
        <p:spPr>
          <a:xfrm>
            <a:off x="11628755" y="6579235"/>
            <a:ext cx="535305" cy="316865"/>
          </a:xfrm>
          <a:prstGeom prst="rect">
            <a:avLst/>
          </a:prstGeom>
        </p:spPr>
        <p:txBody>
          <a:bodyPr vert="horz" lIns="91440" tIns="45720" rIns="91440" bIns="45720" rtlCol="0" anchor="ctr">
            <a:normAutofit fontScale="90000" lnSpcReduction="10000"/>
          </a:bodyPr>
          <a:lstStyle>
            <a:lvl1pPr>
              <a:defRPr>
                <a:solidFill>
                  <a:schemeClr val="bg1"/>
                </a:solidFill>
              </a:defRPr>
            </a:lvl1pPr>
          </a:lstStyle>
          <a:p>
            <a:fld id="{49AE70B2-8BF9-45C0-BB95-33D1B9D3A854}" type="slidenum">
              <a:rPr lang="zh-CN" altLang="en-US" smtClean="0"/>
              <a:t>‹#›</a:t>
            </a:fld>
            <a:endParaRPr lang="zh-CN" altLang="en-US" dirty="0"/>
          </a:p>
        </p:txBody>
      </p:sp>
      <p:pic>
        <p:nvPicPr>
          <p:cNvPr id="13" name="图片 12" descr="宣传册（转曲）-10"/>
          <p:cNvPicPr>
            <a:picLocks noChangeAspect="1"/>
          </p:cNvPicPr>
          <p:nvPr userDrawn="1"/>
        </p:nvPicPr>
        <p:blipFill>
          <a:blip r:embed="rId15"/>
          <a:stretch>
            <a:fillRect/>
          </a:stretch>
        </p:blipFill>
        <p:spPr>
          <a:xfrm>
            <a:off x="330200" y="32385"/>
            <a:ext cx="1268730" cy="134239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notesSlide" Target="../notesSlides/notesSlide2.xml"/><Relationship Id="rId4"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7620" y="-6985"/>
            <a:ext cx="12200890" cy="6873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媒体1">
            <a:hlinkClick r:id="" action="ppaction://media"/>
          </p:cNvPr>
          <p:cNvPicPr/>
          <p:nvPr>
            <a:videoFile r:link="rId1"/>
            <p:extLst>
              <p:ext uri="{DAA4B4D4-6D71-4841-9C94-3DE7FCFB9230}">
                <p14:media xmlns:p14="http://schemas.microsoft.com/office/powerpoint/2010/main" r:embed="rId2">
                  <p14:trim end="37760"/>
                </p14:media>
              </p:ext>
            </p:extLst>
          </p:nvPr>
        </p:nvPicPr>
        <p:blipFill>
          <a:blip r:embed="rId4"/>
          <a:stretch>
            <a:fillRect/>
          </a:stretch>
        </p:blipFill>
        <p:spPr>
          <a:xfrm>
            <a:off x="-1903730" y="1168647"/>
            <a:ext cx="8046085" cy="4494917"/>
          </a:xfrm>
          <a:prstGeom prst="rect">
            <a:avLst/>
          </a:prstGeom>
        </p:spPr>
      </p:pic>
      <p:pic>
        <p:nvPicPr>
          <p:cNvPr id="29" name="图片 28" descr="封面-3"/>
          <p:cNvPicPr>
            <a:picLocks noChangeAspect="1"/>
          </p:cNvPicPr>
          <p:nvPr/>
        </p:nvPicPr>
        <p:blipFill>
          <a:blip r:embed="rId5"/>
          <a:stretch>
            <a:fillRect/>
          </a:stretch>
        </p:blipFill>
        <p:spPr>
          <a:xfrm>
            <a:off x="-7620" y="1119"/>
            <a:ext cx="12210415" cy="6864350"/>
          </a:xfrm>
          <a:prstGeom prst="rect">
            <a:avLst/>
          </a:prstGeom>
        </p:spPr>
      </p:pic>
      <p:grpSp>
        <p:nvGrpSpPr>
          <p:cNvPr id="34" name="组合 33"/>
          <p:cNvGrpSpPr/>
          <p:nvPr/>
        </p:nvGrpSpPr>
        <p:grpSpPr>
          <a:xfrm>
            <a:off x="7363354" y="4581173"/>
            <a:ext cx="2773045" cy="502285"/>
            <a:chOff x="13277" y="5771"/>
            <a:chExt cx="4515" cy="1451"/>
          </a:xfrm>
        </p:grpSpPr>
        <p:sp>
          <p:nvSpPr>
            <p:cNvPr id="35" name="Rectangle 3"/>
            <p:cNvSpPr txBox="1">
              <a:spLocks noChangeArrowheads="1"/>
            </p:cNvSpPr>
            <p:nvPr/>
          </p:nvSpPr>
          <p:spPr bwMode="auto">
            <a:xfrm>
              <a:off x="13277" y="5771"/>
              <a:ext cx="4515" cy="1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zh-CN" altLang="en-US" sz="1600" dirty="0">
                  <a:solidFill>
                    <a:srgbClr val="D9D9D9"/>
                  </a:solidFill>
                  <a:latin typeface="微软雅黑 Light" panose="020B0502040204020203" charset="-122"/>
                  <a:ea typeface="微软雅黑 Light" panose="020B0502040204020203" charset="-122"/>
                  <a:cs typeface="思源黑体 CN Light" panose="020B0300000000000000" pitchFamily="34" charset="-122"/>
                </a:rPr>
                <a:t>卓越     伙伴     敏捷</a:t>
              </a:r>
            </a:p>
          </p:txBody>
        </p:sp>
        <p:cxnSp>
          <p:nvCxnSpPr>
            <p:cNvPr id="36" name="直接连接符 35"/>
            <p:cNvCxnSpPr/>
            <p:nvPr/>
          </p:nvCxnSpPr>
          <p:spPr>
            <a:xfrm>
              <a:off x="14692" y="6346"/>
              <a:ext cx="0" cy="300"/>
            </a:xfrm>
            <a:prstGeom prst="line">
              <a:avLst/>
            </a:prstGeom>
            <a:ln>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6407" y="6346"/>
              <a:ext cx="0" cy="300"/>
            </a:xfrm>
            <a:prstGeom prst="line">
              <a:avLst/>
            </a:prstGeom>
            <a:ln>
              <a:solidFill>
                <a:srgbClr val="D9D9D9"/>
              </a:solidFill>
            </a:ln>
          </p:spPr>
          <p:style>
            <a:lnRef idx="1">
              <a:schemeClr val="accent1"/>
            </a:lnRef>
            <a:fillRef idx="0">
              <a:schemeClr val="accent1"/>
            </a:fillRef>
            <a:effectRef idx="0">
              <a:schemeClr val="accent1"/>
            </a:effectRef>
            <a:fontRef idx="minor">
              <a:schemeClr val="tx1"/>
            </a:fontRef>
          </p:style>
        </p:cxnSp>
      </p:grpSp>
      <p:sp>
        <p:nvSpPr>
          <p:cNvPr id="38" name="Rectangle 3"/>
          <p:cNvSpPr txBox="1">
            <a:spLocks noChangeArrowheads="1"/>
          </p:cNvSpPr>
          <p:nvPr/>
        </p:nvSpPr>
        <p:spPr bwMode="auto">
          <a:xfrm>
            <a:off x="6358467" y="5663565"/>
            <a:ext cx="4912148" cy="502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r" eaLnBrk="1" hangingPunct="1">
              <a:lnSpc>
                <a:spcPct val="150000"/>
              </a:lnSpc>
            </a:pPr>
            <a:r>
              <a:rPr lang="zh-CN" altLang="en-US" sz="1400" dirty="0">
                <a:solidFill>
                  <a:schemeClr val="tx1">
                    <a:lumMod val="50000"/>
                    <a:lumOff val="50000"/>
                  </a:schemeClr>
                </a:solidFill>
                <a:latin typeface="思源黑体 CN Light" panose="020B0300000000000000" pitchFamily="34" charset="-122"/>
                <a:ea typeface="思源黑体 CN Light" panose="020B0300000000000000" pitchFamily="34" charset="-122"/>
                <a:cs typeface="思源黑体 CN Light" panose="020B0300000000000000" pitchFamily="34" charset="-122"/>
              </a:rPr>
              <a:t>主讲人：陈洪邦</a:t>
            </a:r>
            <a:r>
              <a:rPr lang="en-US" altLang="zh-CN" sz="1400" dirty="0">
                <a:solidFill>
                  <a:schemeClr val="tx1">
                    <a:lumMod val="50000"/>
                    <a:lumOff val="50000"/>
                  </a:schemeClr>
                </a:solidFill>
                <a:latin typeface="思源黑体 CN Light" panose="020B0300000000000000" pitchFamily="34" charset="-122"/>
                <a:ea typeface="思源黑体 CN Light" panose="020B0300000000000000" pitchFamily="34" charset="-122"/>
                <a:cs typeface="思源黑体 CN Light" panose="020B0300000000000000" pitchFamily="34" charset="-122"/>
              </a:rPr>
              <a:t>/</a:t>
            </a:r>
            <a:r>
              <a:rPr lang="zh-CN" altLang="en-US" sz="1400" dirty="0">
                <a:solidFill>
                  <a:schemeClr val="tx1">
                    <a:lumMod val="50000"/>
                    <a:lumOff val="50000"/>
                  </a:schemeClr>
                </a:solidFill>
                <a:latin typeface="思源黑体 CN Light" panose="020B0300000000000000" pitchFamily="34" charset="-122"/>
                <a:ea typeface="思源黑体 CN Light" panose="020B0300000000000000" pitchFamily="34" charset="-122"/>
                <a:cs typeface="思源黑体 CN Light" panose="020B0300000000000000" pitchFamily="34" charset="-122"/>
              </a:rPr>
              <a:t>翼辉研发中心</a:t>
            </a:r>
          </a:p>
        </p:txBody>
      </p:sp>
      <p:pic>
        <p:nvPicPr>
          <p:cNvPr id="39" name="图片 38" descr="横板中文+文字-反白"/>
          <p:cNvPicPr>
            <a:picLocks noChangeAspect="1"/>
          </p:cNvPicPr>
          <p:nvPr/>
        </p:nvPicPr>
        <p:blipFill>
          <a:blip r:embed="rId6"/>
          <a:stretch>
            <a:fillRect/>
          </a:stretch>
        </p:blipFill>
        <p:spPr>
          <a:xfrm>
            <a:off x="5925070" y="1665137"/>
            <a:ext cx="2403677" cy="911225"/>
          </a:xfrm>
          <a:prstGeom prst="rect">
            <a:avLst/>
          </a:prstGeom>
        </p:spPr>
      </p:pic>
      <p:sp>
        <p:nvSpPr>
          <p:cNvPr id="2" name="Rectangle 3">
            <a:extLst>
              <a:ext uri="{FF2B5EF4-FFF2-40B4-BE49-F238E27FC236}">
                <a16:creationId xmlns:a16="http://schemas.microsoft.com/office/drawing/2014/main" id="{95CFFF8A-4D72-4D46-8C91-B56DD5E82DC8}"/>
              </a:ext>
            </a:extLst>
          </p:cNvPr>
          <p:cNvSpPr txBox="1">
            <a:spLocks noChangeArrowheads="1"/>
          </p:cNvSpPr>
          <p:nvPr/>
        </p:nvSpPr>
        <p:spPr bwMode="auto">
          <a:xfrm>
            <a:off x="6142355" y="2350248"/>
            <a:ext cx="5170710" cy="2370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7200" b="1" dirty="0">
                <a:solidFill>
                  <a:schemeClr val="bg1">
                    <a:lumMod val="65000"/>
                  </a:schemeClr>
                </a:solidFill>
                <a:latin typeface="Gotham" panose="02000604030000020004" charset="0"/>
                <a:ea typeface="思源黑体 CN ExtraLight" panose="020B0200000000000000" charset="-122"/>
                <a:cs typeface="Gotham" panose="02000604030000020004" charset="0"/>
              </a:rPr>
              <a:t>ACOINFO </a:t>
            </a:r>
            <a:r>
              <a:rPr lang="en-US" altLang="zh-CN" sz="5400" b="1" spc="-300" dirty="0">
                <a:solidFill>
                  <a:schemeClr val="bg1">
                    <a:lumMod val="65000"/>
                  </a:schemeClr>
                </a:solidFill>
                <a:latin typeface="Gotham" panose="02000604030000020004" charset="0"/>
                <a:ea typeface="思源黑体 CN ExtraLight" panose="020B0200000000000000" charset="-122"/>
                <a:cs typeface="Gotham" panose="02000604030000020004" charset="0"/>
              </a:rPr>
              <a:t>LECTURE HALL</a:t>
            </a:r>
          </a:p>
        </p:txBody>
      </p:sp>
      <p:sp>
        <p:nvSpPr>
          <p:cNvPr id="33" name="Rectangle 3"/>
          <p:cNvSpPr txBox="1">
            <a:spLocks noChangeArrowheads="1"/>
          </p:cNvSpPr>
          <p:nvPr/>
        </p:nvSpPr>
        <p:spPr bwMode="auto">
          <a:xfrm>
            <a:off x="4457065" y="3293356"/>
            <a:ext cx="7003415" cy="710565"/>
          </a:xfrm>
          <a:prstGeom prst="rect">
            <a:avLst/>
          </a:prstGeom>
          <a:solidFill>
            <a:srgbClr val="FF6600">
              <a:alpha val="80000"/>
            </a:srgbClr>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4800" b="1" dirty="0" err="1" smtClean="0">
                <a:solidFill>
                  <a:schemeClr val="bg1"/>
                </a:solidFill>
                <a:latin typeface="思源黑体 CN Bold" panose="020B0800000000000000" charset="-122"/>
                <a:ea typeface="思源黑体 CN Bold" panose="020B0800000000000000" charset="-122"/>
                <a:cs typeface="+mn-lt"/>
                <a:sym typeface="+mn-ea"/>
              </a:rPr>
              <a:t>SylixOS</a:t>
            </a:r>
            <a:r>
              <a:rPr lang="en-US" altLang="zh-CN" sz="4800" b="1" dirty="0" smtClean="0">
                <a:solidFill>
                  <a:schemeClr val="bg1"/>
                </a:solidFill>
                <a:latin typeface="思源黑体 CN Bold" panose="020B0800000000000000" charset="-122"/>
                <a:ea typeface="思源黑体 CN Bold" panose="020B0800000000000000" charset="-122"/>
                <a:cs typeface="+mn-lt"/>
                <a:sym typeface="+mn-ea"/>
              </a:rPr>
              <a:t> </a:t>
            </a:r>
            <a:r>
              <a:rPr lang="zh-CN" altLang="en-US" sz="4800" b="1" dirty="0" smtClean="0">
                <a:solidFill>
                  <a:schemeClr val="bg1"/>
                </a:solidFill>
                <a:latin typeface="思源黑体 CN Bold" panose="020B0800000000000000" charset="-122"/>
                <a:ea typeface="思源黑体 CN Bold" panose="020B0800000000000000" charset="-122"/>
                <a:cs typeface="+mn-lt"/>
                <a:sym typeface="+mn-ea"/>
              </a:rPr>
              <a:t>操作系统</a:t>
            </a:r>
            <a:r>
              <a:rPr lang="zh-CN" altLang="en-US" sz="4800" b="1" dirty="0">
                <a:solidFill>
                  <a:schemeClr val="bg1"/>
                </a:solidFill>
                <a:latin typeface="思源黑体 CN Bold" panose="020B0800000000000000" charset="-122"/>
                <a:ea typeface="思源黑体 CN Bold" panose="020B0800000000000000" charset="-122"/>
                <a:cs typeface="+mn-lt"/>
                <a:sym typeface="+mn-ea"/>
              </a:rPr>
              <a:t>功能浅析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2000"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additive="base">
                                        <p:cTn id="11" dur="1" fill="hold"/>
                                        <p:tgtEl>
                                          <p:spTgt spid="28"/>
                                        </p:tgtEl>
                                      </p:cBhvr>
                                    </p:cmd>
                                  </p:childTnLst>
                                </p:cTn>
                              </p:par>
                            </p:childTnLst>
                          </p:cTn>
                        </p:par>
                      </p:childTnLst>
                    </p:cTn>
                  </p:par>
                </p:childTnLst>
              </p:cTn>
              <p:nextCondLst>
                <p:cond evt="onClick" delay="0">
                  <p:tgtEl>
                    <p:spTgt spid="28"/>
                  </p:tgtEl>
                </p:cond>
              </p:nextCondLst>
            </p:seq>
            <p:video>
              <p:cMediaNode>
                <p:cTn id="12" repeatCount="indefinite" fill="hold" display="1">
                  <p:stCondLst>
                    <p:cond delay="indefinite"/>
                  </p:stCondLst>
                  <p:endCondLst>
                    <p:cond evt="onNext" delay="0">
                      <p:tgtEl>
                        <p:sldTgt/>
                      </p:tgtEl>
                    </p:cond>
                    <p:cond evt="onPrev" delay="0">
                      <p:tgtEl>
                        <p:sldTgt/>
                      </p:tgtEl>
                    </p:cond>
                  </p:endCondLst>
                </p:cTn>
                <p:tgtEl>
                  <p:spTgt spid="2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进程管理</a:t>
            </a:r>
          </a:p>
        </p:txBody>
      </p:sp>
      <p:sp>
        <p:nvSpPr>
          <p:cNvPr id="11" name="矩形 10"/>
          <p:cNvSpPr>
            <a:spLocks noChangeArrowheads="1"/>
          </p:cNvSpPr>
          <p:nvPr/>
        </p:nvSpPr>
        <p:spPr bwMode="auto">
          <a:xfrm>
            <a:off x="963930" y="1784985"/>
            <a:ext cx="10193655"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dirty="0">
                <a:latin typeface="微软雅黑" panose="020B0503020204020204" pitchFamily="34" charset="-122"/>
                <a:ea typeface="微软雅黑" panose="020B0503020204020204" pitchFamily="34" charset="-122"/>
              </a:rPr>
              <a:t>使用内核模块可将内核映象的尺寸保持在最小，并具有最大的灵活性，同时便于检验新的内核代码，不需重新编译内核并重新引导。</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内核模块文件名一般为</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ko</a:t>
            </a:r>
            <a:r>
              <a:rPr lang="zh-CN" altLang="en-US" sz="1600" dirty="0">
                <a:latin typeface="微软雅黑" panose="020B0503020204020204" pitchFamily="34" charset="-122"/>
                <a:ea typeface="微软雅黑" panose="020B0503020204020204" pitchFamily="34" charset="-122"/>
              </a:rPr>
              <a:t>，一般放于</a:t>
            </a:r>
            <a:r>
              <a:rPr lang="en-US" altLang="zh-CN" sz="1600" dirty="0">
                <a:solidFill>
                  <a:srgbClr val="FF0000"/>
                </a:solidFill>
                <a:latin typeface="微软雅黑" panose="020B0503020204020204" pitchFamily="34" charset="-122"/>
                <a:ea typeface="微软雅黑" panose="020B0503020204020204" pitchFamily="34" charset="-122"/>
              </a:rPr>
              <a:t>/lib/modules</a:t>
            </a:r>
            <a:r>
              <a:rPr lang="zh-CN" altLang="en-US" sz="1600" dirty="0">
                <a:latin typeface="微软雅黑" panose="020B0503020204020204" pitchFamily="34" charset="-122"/>
                <a:ea typeface="微软雅黑" panose="020B0503020204020204" pitchFamily="34" charset="-122"/>
              </a:rPr>
              <a:t>目录下</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驱动程序一般放于</a:t>
            </a:r>
            <a:r>
              <a:rPr lang="en-US" altLang="zh-CN" sz="1600" dirty="0">
                <a:solidFill>
                  <a:srgbClr val="FF0000"/>
                </a:solidFill>
                <a:latin typeface="微软雅黑" panose="020B0503020204020204" pitchFamily="34" charset="-122"/>
                <a:ea typeface="微软雅黑" panose="020B0503020204020204" pitchFamily="34" charset="-122"/>
              </a:rPr>
              <a:t>/lib/modules/drivers</a:t>
            </a:r>
            <a:r>
              <a:rPr lang="zh-CN" altLang="en-US" sz="1600" dirty="0">
                <a:latin typeface="微软雅黑" panose="020B0503020204020204" pitchFamily="34" charset="-122"/>
                <a:ea typeface="微软雅黑" panose="020B0503020204020204" pitchFamily="34" charset="-122"/>
              </a:rPr>
              <a:t>目录下。</a:t>
            </a:r>
          </a:p>
        </p:txBody>
      </p:sp>
      <p:sp>
        <p:nvSpPr>
          <p:cNvPr id="7" name="矩形 6"/>
          <p:cNvSpPr>
            <a:spLocks noChangeArrowheads="1"/>
          </p:cNvSpPr>
          <p:nvPr/>
        </p:nvSpPr>
        <p:spPr bwMode="auto">
          <a:xfrm>
            <a:off x="963930" y="5353685"/>
            <a:ext cx="10193655"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dirty="0">
                <a:latin typeface="微软雅黑" panose="020B0503020204020204" pitchFamily="34" charset="-122"/>
                <a:ea typeface="微软雅黑" panose="020B0503020204020204" pitchFamily="34" charset="-122"/>
              </a:rPr>
              <a:t>动态链接库为应用程序提供某些特定功能，它让应用的开发和维护都更灵活便捷。</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支持应用程序加载无限多个动态链接库，并且支持自动加载</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在程序链接时指定</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和手动加载</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程序运行时</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 两种方式。</a:t>
            </a:r>
            <a:endParaRPr lang="en-US" altLang="zh-CN" sz="1600" dirty="0">
              <a:latin typeface="微软雅黑" panose="020B0503020204020204" pitchFamily="34" charset="-122"/>
              <a:ea typeface="微软雅黑" panose="020B0503020204020204" pitchFamily="34" charset="-122"/>
            </a:endParaRPr>
          </a:p>
          <a:p>
            <a:r>
              <a:rPr lang="zh-CN" altLang="en-US" sz="1600" dirty="0">
                <a:latin typeface="微软雅黑" panose="020B0503020204020204" pitchFamily="34" charset="-122"/>
                <a:ea typeface="微软雅黑" panose="020B0503020204020204" pitchFamily="34" charset="-122"/>
              </a:rPr>
              <a:t>动态链接库与使用它的应用程序</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进程</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的关系也与上图类似。</a:t>
            </a:r>
          </a:p>
        </p:txBody>
      </p:sp>
      <p:sp>
        <p:nvSpPr>
          <p:cNvPr id="10" name="矩形 9"/>
          <p:cNvSpPr/>
          <p:nvPr/>
        </p:nvSpPr>
        <p:spPr>
          <a:xfrm>
            <a:off x="963930" y="1308735"/>
            <a:ext cx="335756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内核模块和动态链接库</a:t>
            </a:r>
          </a:p>
        </p:txBody>
      </p:sp>
      <p:pic>
        <p:nvPicPr>
          <p:cNvPr id="16389" name="Picture 2" descr="E:\document\ad\publicty\功能浅析PPT\RES\内核模块.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930" y="2751773"/>
            <a:ext cx="7489825" cy="2414587"/>
          </a:xfrm>
          <a:prstGeom prst="rect">
            <a:avLst/>
          </a:prstGeom>
          <a:noFill/>
          <a:ln w="9525">
            <a:solidFill>
              <a:srgbClr val="00B0F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3.05556E-6 -2.59259E-6 L -0.25018 -2.59259E-6 " pathEditMode="relative" rAng="0" ptsTypes="AA">
                                      <p:cBhvr>
                                        <p:cTn id="6" dur="700" spd="-100000" fill="hold"/>
                                        <p:tgtEl>
                                          <p:spTgt spid="10"/>
                                        </p:tgtEl>
                                        <p:attrNameLst>
                                          <p:attrName>ppt_x</p:attrName>
                                          <p:attrName>ppt_y</p:attrName>
                                        </p:attrNameLst>
                                      </p:cBhvr>
                                      <p:rCtr x="-125" y="0"/>
                                    </p:animMotion>
                                  </p:childTnLst>
                                </p:cTn>
                              </p:par>
                              <p:par>
                                <p:cTn id="7" presetID="0" presetClass="path" presetSubtype="0" accel="50000" decel="50000" fill="hold" grpId="0" nodeType="withEffect">
                                  <p:stCondLst>
                                    <p:cond delay="0"/>
                                  </p:stCondLst>
                                  <p:childTnLst>
                                    <p:animMotion origin="layout" path="M 5E-6 -3.69419E-6 L -0.72431 -3.69419E-6 " pathEditMode="relative" rAng="0" ptsTypes="AA">
                                      <p:cBhvr>
                                        <p:cTn id="8" dur="800" spd="-100000" fill="hold"/>
                                        <p:tgtEl>
                                          <p:spTgt spid="11"/>
                                        </p:tgtEl>
                                        <p:attrNameLst>
                                          <p:attrName>ppt_x</p:attrName>
                                          <p:attrName>ppt_y</p:attrName>
                                        </p:attrNameLst>
                                      </p:cBhvr>
                                      <p:rCtr x="-362" y="0"/>
                                    </p:animMotion>
                                  </p:childTnLst>
                                </p:cTn>
                              </p:par>
                              <p:par>
                                <p:cTn id="9" presetID="9" presetClass="emph" presetSubtype="0" grpId="0" nodeType="withEffect">
                                  <p:stCondLst>
                                    <p:cond delay="0"/>
                                  </p:stCondLst>
                                  <p:childTnLst>
                                    <p:set>
                                      <p:cBhvr rctx="PPT">
                                        <p:cTn id="10" dur="indefinite"/>
                                        <p:tgtEl>
                                          <p:spTgt spid="7"/>
                                        </p:tgtEl>
                                        <p:attrNameLst>
                                          <p:attrName>style.opacity</p:attrName>
                                        </p:attrNameLst>
                                      </p:cBhvr>
                                      <p:to>
                                        <p:strVal val="0"/>
                                      </p:to>
                                    </p:set>
                                    <p:animEffect filter="image" prLst="opacity: 0">
                                      <p:cBhvr rctx="IE">
                                        <p:cTn id="11" dur="indefinite"/>
                                        <p:tgtEl>
                                          <p:spTgt spid="7"/>
                                        </p:tgtEl>
                                      </p:cBhvr>
                                    </p:animEffect>
                                  </p:childTnLst>
                                </p:cTn>
                              </p:par>
                              <p:par>
                                <p:cTn id="12" presetID="9" presetClass="emph" presetSubtype="0" grpId="1" nodeType="withEffect">
                                  <p:stCondLst>
                                    <p:cond delay="100"/>
                                  </p:stCondLst>
                                  <p:childTnLst>
                                    <p:set>
                                      <p:cBhvr rctx="PPT">
                                        <p:cTn id="13" dur="indefinite"/>
                                        <p:tgtEl>
                                          <p:spTgt spid="7"/>
                                        </p:tgtEl>
                                        <p:attrNameLst>
                                          <p:attrName>style.opacity</p:attrName>
                                        </p:attrNameLst>
                                      </p:cBhvr>
                                      <p:to>
                                        <p:strVal val="1"/>
                                      </p:to>
                                    </p:set>
                                    <p:animEffect filter="image" prLst="opacity: 1">
                                      <p:cBhvr rctx="IE">
                                        <p:cTn id="14" dur="indefinite"/>
                                        <p:tgtEl>
                                          <p:spTgt spid="7"/>
                                        </p:tgtEl>
                                      </p:cBhvr>
                                    </p:animEffect>
                                  </p:childTnLst>
                                </p:cTn>
                              </p:par>
                              <p:par>
                                <p:cTn id="15" presetID="0" presetClass="path" presetSubtype="0" accel="50000" decel="50000" fill="hold" grpId="2" nodeType="withEffect">
                                  <p:stCondLst>
                                    <p:cond delay="0"/>
                                  </p:stCondLst>
                                  <p:childTnLst>
                                    <p:animMotion origin="layout" path="M 0 0 L 0 0.27273 " pathEditMode="relative" ptsTypes="AA">
                                      <p:cBhvr>
                                        <p:cTn id="16" dur="800" spd="-100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7" grpId="0" bldLvl="0" animBg="1"/>
      <p:bldP spid="7" grpId="1" bldLvl="0" animBg="1"/>
      <p:bldP spid="7" grpId="2" bldLvl="0" animBg="1"/>
      <p:bldP spid="10"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进程间管理</a:t>
            </a:r>
          </a:p>
        </p:txBody>
      </p:sp>
      <p:sp>
        <p:nvSpPr>
          <p:cNvPr id="2" name="矩形 1"/>
          <p:cNvSpPr>
            <a:spLocks noChangeArrowheads="1"/>
          </p:cNvSpPr>
          <p:nvPr/>
        </p:nvSpPr>
        <p:spPr bwMode="auto">
          <a:xfrm>
            <a:off x="964565" y="1372235"/>
            <a:ext cx="10281285" cy="58356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 </a:t>
            </a:r>
            <a:r>
              <a:rPr lang="zh-CN" altLang="en-US" sz="1600" dirty="0">
                <a:latin typeface="微软雅黑" panose="020B0503020204020204" pitchFamily="34" charset="-122"/>
                <a:ea typeface="微软雅黑" panose="020B0503020204020204" pitchFamily="34" charset="-122"/>
              </a:rPr>
              <a:t>提供了较为丰富的进程间通信手段，分为异步通信和同步通信。其中同步通信都是采用文件方式，这些文件都存在于内核内存中。 </a:t>
            </a:r>
          </a:p>
        </p:txBody>
      </p:sp>
      <p:sp>
        <p:nvSpPr>
          <p:cNvPr id="8" name="矩形 7"/>
          <p:cNvSpPr>
            <a:spLocks noChangeArrowheads="1"/>
          </p:cNvSpPr>
          <p:nvPr/>
        </p:nvSpPr>
        <p:spPr bwMode="auto">
          <a:xfrm>
            <a:off x="964565" y="2854325"/>
            <a:ext cx="10290810" cy="33718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多个进程可以通过 </a:t>
            </a:r>
            <a:r>
              <a:rPr lang="en-US" altLang="zh-CN" sz="1600" dirty="0" err="1">
                <a:latin typeface="微软雅黑" panose="020B0503020204020204" pitchFamily="34" charset="-122"/>
                <a:ea typeface="微软雅黑" panose="020B0503020204020204" pitchFamily="34" charset="-122"/>
              </a:rPr>
              <a:t>sem_open</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创建或者打开拥有同样名称的命名信号量，用此信号量进行同步通信。</a:t>
            </a:r>
          </a:p>
        </p:txBody>
      </p:sp>
      <p:sp>
        <p:nvSpPr>
          <p:cNvPr id="10" name="矩形 9"/>
          <p:cNvSpPr>
            <a:spLocks noChangeArrowheads="1"/>
          </p:cNvSpPr>
          <p:nvPr/>
        </p:nvSpPr>
        <p:spPr bwMode="auto">
          <a:xfrm>
            <a:off x="964565" y="4084320"/>
            <a:ext cx="4079875"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 </a:t>
            </a:r>
            <a:r>
              <a:rPr lang="zh-CN" altLang="en-US" sz="1600" dirty="0">
                <a:latin typeface="微软雅黑" panose="020B0503020204020204" pitchFamily="34" charset="-122"/>
                <a:ea typeface="微软雅黑" panose="020B0503020204020204" pitchFamily="34" charset="-122"/>
              </a:rPr>
              <a:t>支持的 </a:t>
            </a:r>
            <a:r>
              <a:rPr lang="en-US" altLang="zh-CN" sz="1600" dirty="0">
                <a:latin typeface="微软雅黑" panose="020B0503020204020204" pitchFamily="34" charset="-122"/>
                <a:ea typeface="微软雅黑" panose="020B0503020204020204" pitchFamily="34" charset="-122"/>
              </a:rPr>
              <a:t>POSIX </a:t>
            </a:r>
            <a:r>
              <a:rPr lang="zh-CN" altLang="en-US" sz="1600" dirty="0">
                <a:latin typeface="微软雅黑" panose="020B0503020204020204" pitchFamily="34" charset="-122"/>
                <a:ea typeface="微软雅黑" panose="020B0503020204020204" pitchFamily="34" charset="-122"/>
              </a:rPr>
              <a:t>消息队列拥有 </a:t>
            </a:r>
            <a:r>
              <a:rPr lang="en-US" altLang="zh-CN" sz="1600" dirty="0">
                <a:latin typeface="微软雅黑" panose="020B0503020204020204" pitchFamily="34" charset="-122"/>
                <a:ea typeface="微软雅黑" panose="020B0503020204020204" pitchFamily="34" charset="-122"/>
              </a:rPr>
              <a:t>32 </a:t>
            </a:r>
            <a:r>
              <a:rPr lang="zh-CN" altLang="en-US" sz="1600" dirty="0">
                <a:latin typeface="微软雅黑" panose="020B0503020204020204" pitchFamily="34" charset="-122"/>
                <a:ea typeface="微软雅黑" panose="020B0503020204020204" pitchFamily="34" charset="-122"/>
              </a:rPr>
              <a:t>个消息优先级，消息根据优先级在消息队列内排序，优先级最高的消息最先被接收。</a:t>
            </a:r>
          </a:p>
        </p:txBody>
      </p:sp>
      <p:sp>
        <p:nvSpPr>
          <p:cNvPr id="12" name="矩形 11"/>
          <p:cNvSpPr/>
          <p:nvPr/>
        </p:nvSpPr>
        <p:spPr>
          <a:xfrm>
            <a:off x="964565" y="3668395"/>
            <a:ext cx="2857500" cy="357188"/>
          </a:xfrm>
          <a:prstGeom prst="rect">
            <a:avLst/>
          </a:prstGeom>
          <a:solidFill>
            <a:srgbClr val="165380"/>
          </a:solidFill>
          <a:ln>
            <a:solidFill>
              <a:srgbClr val="00B0F0"/>
            </a:solid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POSIX</a:t>
            </a:r>
            <a:r>
              <a:rPr lang="zh-CN" altLang="en-US" dirty="0">
                <a:solidFill>
                  <a:schemeClr val="bg1"/>
                </a:solidFill>
                <a:latin typeface="黑体" panose="02010609060101010101" pitchFamily="49" charset="-122"/>
                <a:ea typeface="黑体" panose="02010609060101010101" pitchFamily="49" charset="-122"/>
              </a:rPr>
              <a:t>命名消息队列</a:t>
            </a:r>
          </a:p>
        </p:txBody>
      </p:sp>
      <p:sp>
        <p:nvSpPr>
          <p:cNvPr id="13" name="矩形 12"/>
          <p:cNvSpPr/>
          <p:nvPr/>
        </p:nvSpPr>
        <p:spPr>
          <a:xfrm>
            <a:off x="964565" y="2425383"/>
            <a:ext cx="285750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POSIX</a:t>
            </a:r>
            <a:r>
              <a:rPr lang="zh-CN" altLang="en-US" dirty="0">
                <a:solidFill>
                  <a:schemeClr val="bg1"/>
                </a:solidFill>
                <a:latin typeface="黑体" panose="02010609060101010101" pitchFamily="49" charset="-122"/>
                <a:ea typeface="黑体" panose="02010609060101010101" pitchFamily="49" charset="-122"/>
              </a:rPr>
              <a:t>命名信号量</a:t>
            </a:r>
          </a:p>
        </p:txBody>
      </p:sp>
      <p:pic>
        <p:nvPicPr>
          <p:cNvPr id="3076" name="Picture 4" descr="E:\document\ad\publicty\功能浅析PPT\RES\进程通信_queue.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8465" y="3668078"/>
            <a:ext cx="3997325" cy="2449512"/>
          </a:xfrm>
          <a:prstGeom prst="rect">
            <a:avLst/>
          </a:prstGeom>
          <a:noFill/>
          <a:ln w="9525">
            <a:solidFill>
              <a:srgbClr val="00B0F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2.5E-6 -2.96296E-6 L 0.52761 -2.96296E-6 " pathEditMode="relative" ptsTypes="AA">
                                      <p:cBhvr>
                                        <p:cTn id="6" dur="600" spd="-100000" fill="hold"/>
                                        <p:tgtEl>
                                          <p:spTgt spid="2"/>
                                        </p:tgtEl>
                                        <p:attrNameLst>
                                          <p:attrName>ppt_x</p:attrName>
                                          <p:attrName>ppt_y</p:attrName>
                                        </p:attrNameLst>
                                      </p:cBhvr>
                                    </p:animMotion>
                                  </p:childTnLst>
                                </p:cTn>
                              </p:par>
                              <p:par>
                                <p:cTn id="7" presetID="9" presetClass="emph" presetSubtype="0" grpId="0" nodeType="withEffect">
                                  <p:stCondLst>
                                    <p:cond delay="0"/>
                                  </p:stCondLst>
                                  <p:childTnLst>
                                    <p:set>
                                      <p:cBhvr rctx="PPT">
                                        <p:cTn id="8" dur="indefinite"/>
                                        <p:tgtEl>
                                          <p:spTgt spid="8"/>
                                        </p:tgtEl>
                                        <p:attrNameLst>
                                          <p:attrName>style.opacity</p:attrName>
                                        </p:attrNameLst>
                                      </p:cBhvr>
                                      <p:to>
                                        <p:strVal val="0"/>
                                      </p:to>
                                    </p:set>
                                    <p:animEffect filter="image" prLst="opacity: 0">
                                      <p:cBhvr rctx="IE">
                                        <p:cTn id="9" dur="indefinite"/>
                                        <p:tgtEl>
                                          <p:spTgt spid="8"/>
                                        </p:tgtEl>
                                      </p:cBhvr>
                                    </p:animEffect>
                                  </p:childTnLst>
                                </p:cTn>
                              </p:par>
                              <p:par>
                                <p:cTn id="10" presetID="9" presetClass="emph" presetSubtype="0" grpId="0" nodeType="withEffect">
                                  <p:stCondLst>
                                    <p:cond delay="0"/>
                                  </p:stCondLst>
                                  <p:childTnLst>
                                    <p:set>
                                      <p:cBhvr rctx="PPT">
                                        <p:cTn id="11" dur="indefinite"/>
                                        <p:tgtEl>
                                          <p:spTgt spid="10"/>
                                        </p:tgtEl>
                                        <p:attrNameLst>
                                          <p:attrName>style.opacity</p:attrName>
                                        </p:attrNameLst>
                                      </p:cBhvr>
                                      <p:to>
                                        <p:strVal val="0"/>
                                      </p:to>
                                    </p:set>
                                    <p:animEffect filter="image" prLst="opacity: 0">
                                      <p:cBhvr rctx="IE">
                                        <p:cTn id="12" dur="indefinite"/>
                                        <p:tgtEl>
                                          <p:spTgt spid="10"/>
                                        </p:tgtEl>
                                      </p:cBhvr>
                                    </p:animEffect>
                                  </p:childTnLst>
                                </p:cTn>
                              </p:par>
                              <p:par>
                                <p:cTn id="13" presetID="9" presetClass="emph" presetSubtype="0" grpId="0" nodeType="withEffect">
                                  <p:stCondLst>
                                    <p:cond delay="0"/>
                                  </p:stCondLst>
                                  <p:childTnLst>
                                    <p:set>
                                      <p:cBhvr rctx="PPT">
                                        <p:cTn id="14" dur="indefinite"/>
                                        <p:tgtEl>
                                          <p:spTgt spid="12"/>
                                        </p:tgtEl>
                                        <p:attrNameLst>
                                          <p:attrName>style.opacity</p:attrName>
                                        </p:attrNameLst>
                                      </p:cBhvr>
                                      <p:to>
                                        <p:strVal val="0"/>
                                      </p:to>
                                    </p:set>
                                    <p:animEffect filter="image" prLst="opacity: 0">
                                      <p:cBhvr rctx="IE">
                                        <p:cTn id="15" dur="indefinite"/>
                                        <p:tgtEl>
                                          <p:spTgt spid="12"/>
                                        </p:tgtEl>
                                      </p:cBhvr>
                                    </p:animEffect>
                                  </p:childTnLst>
                                </p:cTn>
                              </p:par>
                              <p:par>
                                <p:cTn id="16" presetID="9" presetClass="emph" presetSubtype="0" grpId="0" nodeType="withEffect">
                                  <p:stCondLst>
                                    <p:cond delay="0"/>
                                  </p:stCondLst>
                                  <p:childTnLst>
                                    <p:set>
                                      <p:cBhvr rctx="PPT">
                                        <p:cTn id="17" dur="indefinite"/>
                                        <p:tgtEl>
                                          <p:spTgt spid="13"/>
                                        </p:tgtEl>
                                        <p:attrNameLst>
                                          <p:attrName>style.opacity</p:attrName>
                                        </p:attrNameLst>
                                      </p:cBhvr>
                                      <p:to>
                                        <p:strVal val="0"/>
                                      </p:to>
                                    </p:set>
                                    <p:animEffect filter="image" prLst="opacity: 0">
                                      <p:cBhvr rctx="IE">
                                        <p:cTn id="18" dur="indefinite"/>
                                        <p:tgtEl>
                                          <p:spTgt spid="13"/>
                                        </p:tgtEl>
                                      </p:cBhvr>
                                    </p:animEffect>
                                  </p:childTnLst>
                                </p:cTn>
                              </p:par>
                              <p:par>
                                <p:cTn id="19" presetID="9" presetClass="emph" presetSubtype="0" nodeType="withEffect">
                                  <p:stCondLst>
                                    <p:cond delay="0"/>
                                  </p:stCondLst>
                                  <p:childTnLst>
                                    <p:set>
                                      <p:cBhvr rctx="PPT">
                                        <p:cTn id="20" dur="indefinite"/>
                                        <p:tgtEl>
                                          <p:spTgt spid="3076"/>
                                        </p:tgtEl>
                                        <p:attrNameLst>
                                          <p:attrName>style.opacity</p:attrName>
                                        </p:attrNameLst>
                                      </p:cBhvr>
                                      <p:to>
                                        <p:strVal val="0"/>
                                      </p:to>
                                    </p:set>
                                    <p:animEffect filter="image" prLst="opacity: 0">
                                      <p:cBhvr rctx="IE">
                                        <p:cTn id="21" dur="indefinite"/>
                                        <p:tgtEl>
                                          <p:spTgt spid="3076"/>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mph" presetSubtype="0" grpId="1" nodeType="clickEffect">
                                  <p:stCondLst>
                                    <p:cond delay="100"/>
                                  </p:stCondLst>
                                  <p:childTnLst>
                                    <p:set>
                                      <p:cBhvr rctx="PPT">
                                        <p:cTn id="25" dur="indefinite"/>
                                        <p:tgtEl>
                                          <p:spTgt spid="13"/>
                                        </p:tgtEl>
                                        <p:attrNameLst>
                                          <p:attrName>style.opacity</p:attrName>
                                        </p:attrNameLst>
                                      </p:cBhvr>
                                      <p:to>
                                        <p:strVal val="1"/>
                                      </p:to>
                                    </p:set>
                                    <p:animEffect filter="image" prLst="opacity: 1">
                                      <p:cBhvr rctx="IE">
                                        <p:cTn id="26" dur="indefinite"/>
                                        <p:tgtEl>
                                          <p:spTgt spid="13"/>
                                        </p:tgtEl>
                                      </p:cBhvr>
                                    </p:animEffect>
                                  </p:childTnLst>
                                </p:cTn>
                              </p:par>
                              <p:par>
                                <p:cTn id="27" presetID="9" presetClass="emph" presetSubtype="0" grpId="1" nodeType="withEffect">
                                  <p:stCondLst>
                                    <p:cond delay="100"/>
                                  </p:stCondLst>
                                  <p:childTnLst>
                                    <p:set>
                                      <p:cBhvr rctx="PPT">
                                        <p:cTn id="28" dur="indefinite"/>
                                        <p:tgtEl>
                                          <p:spTgt spid="8"/>
                                        </p:tgtEl>
                                        <p:attrNameLst>
                                          <p:attrName>style.opacity</p:attrName>
                                        </p:attrNameLst>
                                      </p:cBhvr>
                                      <p:to>
                                        <p:strVal val="1"/>
                                      </p:to>
                                    </p:set>
                                    <p:animEffect filter="image" prLst="opacity: 1">
                                      <p:cBhvr rctx="IE">
                                        <p:cTn id="29" dur="indefinite"/>
                                        <p:tgtEl>
                                          <p:spTgt spid="8"/>
                                        </p:tgtEl>
                                      </p:cBhvr>
                                    </p:animEffect>
                                  </p:childTnLst>
                                </p:cTn>
                              </p:par>
                              <p:par>
                                <p:cTn id="30" presetID="0" presetClass="path" presetSubtype="0" accel="50000" decel="50000" fill="hold" grpId="2" nodeType="withEffect">
                                  <p:stCondLst>
                                    <p:cond delay="0"/>
                                  </p:stCondLst>
                                  <p:childTnLst>
                                    <p:animMotion origin="layout" path="M 0 0 L 0.79531 0 " pathEditMode="relative" ptsTypes="AA">
                                      <p:cBhvr>
                                        <p:cTn id="31" dur="700" spd="-100000" fill="hold"/>
                                        <p:tgtEl>
                                          <p:spTgt spid="13"/>
                                        </p:tgtEl>
                                        <p:attrNameLst>
                                          <p:attrName>ppt_x</p:attrName>
                                          <p:attrName>ppt_y</p:attrName>
                                        </p:attrNameLst>
                                      </p:cBhvr>
                                    </p:animMotion>
                                  </p:childTnLst>
                                </p:cTn>
                              </p:par>
                              <p:par>
                                <p:cTn id="32" presetID="0" presetClass="path" presetSubtype="0" accel="50000" decel="50000" fill="hold" grpId="2" nodeType="withEffect">
                                  <p:stCondLst>
                                    <p:cond delay="0"/>
                                  </p:stCondLst>
                                  <p:childTnLst>
                                    <p:animMotion origin="layout" path="M -2.5E-6 4.85774E-8 L 0.49219 4.85774E-8 " pathEditMode="relative" rAng="0" ptsTypes="AA">
                                      <p:cBhvr>
                                        <p:cTn id="33" dur="800" spd="-100000" fill="hold"/>
                                        <p:tgtEl>
                                          <p:spTgt spid="8"/>
                                        </p:tgtEl>
                                        <p:attrNameLst>
                                          <p:attrName>ppt_x</p:attrName>
                                          <p:attrName>ppt_y</p:attrName>
                                        </p:attrNameLst>
                                      </p:cBhvr>
                                      <p:rCtr x="246" y="0"/>
                                    </p:animMotion>
                                  </p:childTnLst>
                                </p:cTn>
                              </p:par>
                            </p:childTnLst>
                          </p:cTn>
                        </p:par>
                      </p:childTnLst>
                    </p:cTn>
                  </p:par>
                  <p:par>
                    <p:cTn id="34" fill="hold">
                      <p:stCondLst>
                        <p:cond delay="indefinite"/>
                      </p:stCondLst>
                      <p:childTnLst>
                        <p:par>
                          <p:cTn id="35" fill="hold">
                            <p:stCondLst>
                              <p:cond delay="0"/>
                            </p:stCondLst>
                            <p:childTnLst>
                              <p:par>
                                <p:cTn id="36" presetID="9" presetClass="emph" presetSubtype="0" grpId="1" nodeType="clickEffect">
                                  <p:stCondLst>
                                    <p:cond delay="100"/>
                                  </p:stCondLst>
                                  <p:childTnLst>
                                    <p:set>
                                      <p:cBhvr rctx="PPT">
                                        <p:cTn id="37" dur="indefinite"/>
                                        <p:tgtEl>
                                          <p:spTgt spid="12"/>
                                        </p:tgtEl>
                                        <p:attrNameLst>
                                          <p:attrName>style.opacity</p:attrName>
                                        </p:attrNameLst>
                                      </p:cBhvr>
                                      <p:to>
                                        <p:strVal val="1"/>
                                      </p:to>
                                    </p:set>
                                    <p:animEffect filter="image" prLst="opacity: 1">
                                      <p:cBhvr rctx="IE">
                                        <p:cTn id="38" dur="indefinite"/>
                                        <p:tgtEl>
                                          <p:spTgt spid="12"/>
                                        </p:tgtEl>
                                      </p:cBhvr>
                                    </p:animEffect>
                                  </p:childTnLst>
                                </p:cTn>
                              </p:par>
                              <p:par>
                                <p:cTn id="39" presetID="9" presetClass="emph" presetSubtype="0" grpId="1" nodeType="withEffect">
                                  <p:stCondLst>
                                    <p:cond delay="100"/>
                                  </p:stCondLst>
                                  <p:childTnLst>
                                    <p:set>
                                      <p:cBhvr rctx="PPT">
                                        <p:cTn id="40" dur="indefinite"/>
                                        <p:tgtEl>
                                          <p:spTgt spid="10"/>
                                        </p:tgtEl>
                                        <p:attrNameLst>
                                          <p:attrName>style.opacity</p:attrName>
                                        </p:attrNameLst>
                                      </p:cBhvr>
                                      <p:to>
                                        <p:strVal val="1"/>
                                      </p:to>
                                    </p:set>
                                    <p:animEffect filter="image" prLst="opacity: 1">
                                      <p:cBhvr rctx="IE">
                                        <p:cTn id="41" dur="indefinite"/>
                                        <p:tgtEl>
                                          <p:spTgt spid="10"/>
                                        </p:tgtEl>
                                      </p:cBhvr>
                                    </p:animEffect>
                                  </p:childTnLst>
                                </p:cTn>
                              </p:par>
                              <p:par>
                                <p:cTn id="42" presetID="9" presetClass="emph" presetSubtype="0" nodeType="withEffect">
                                  <p:stCondLst>
                                    <p:cond delay="300"/>
                                  </p:stCondLst>
                                  <p:childTnLst>
                                    <p:set>
                                      <p:cBhvr rctx="PPT">
                                        <p:cTn id="43" dur="indefinite"/>
                                        <p:tgtEl>
                                          <p:spTgt spid="3076"/>
                                        </p:tgtEl>
                                        <p:attrNameLst>
                                          <p:attrName>style.opacity</p:attrName>
                                        </p:attrNameLst>
                                      </p:cBhvr>
                                      <p:to>
                                        <p:strVal val="1"/>
                                      </p:to>
                                    </p:set>
                                    <p:animEffect filter="image" prLst="opacity: 1">
                                      <p:cBhvr rctx="IE">
                                        <p:cTn id="44" dur="indefinite"/>
                                        <p:tgtEl>
                                          <p:spTgt spid="3076"/>
                                        </p:tgtEl>
                                      </p:cBhvr>
                                    </p:animEffect>
                                  </p:childTnLst>
                                </p:cTn>
                              </p:par>
                              <p:par>
                                <p:cTn id="45" presetID="0" presetClass="path" presetSubtype="0" accel="50000" decel="50000" fill="hold" grpId="2" nodeType="withEffect">
                                  <p:stCondLst>
                                    <p:cond delay="0"/>
                                  </p:stCondLst>
                                  <p:childTnLst>
                                    <p:animMotion origin="layout" path="M 0 0 L 0.7875 0 " pathEditMode="relative" ptsTypes="AA">
                                      <p:cBhvr>
                                        <p:cTn id="46" dur="700" spd="-100000" fill="hold"/>
                                        <p:tgtEl>
                                          <p:spTgt spid="12"/>
                                        </p:tgtEl>
                                        <p:attrNameLst>
                                          <p:attrName>ppt_x</p:attrName>
                                          <p:attrName>ppt_y</p:attrName>
                                        </p:attrNameLst>
                                      </p:cBhvr>
                                    </p:animMotion>
                                  </p:childTnLst>
                                </p:cTn>
                              </p:par>
                              <p:par>
                                <p:cTn id="47" presetID="0" presetClass="path" presetSubtype="0" accel="50000" decel="50000" fill="hold" grpId="2" nodeType="withEffect">
                                  <p:stCondLst>
                                    <p:cond delay="0"/>
                                  </p:stCondLst>
                                  <p:childTnLst>
                                    <p:animMotion origin="layout" path="M -2.5E-6 -3.95559E-7 L 0.51198 -3.95559E-7 " pathEditMode="relative" rAng="0" ptsTypes="AA">
                                      <p:cBhvr>
                                        <p:cTn id="48" dur="800" spd="-100000" fill="hold"/>
                                        <p:tgtEl>
                                          <p:spTgt spid="10"/>
                                        </p:tgtEl>
                                        <p:attrNameLst>
                                          <p:attrName>ppt_x</p:attrName>
                                          <p:attrName>ppt_y</p:attrName>
                                        </p:attrNameLst>
                                      </p:cBhvr>
                                      <p:rCtr x="256" y="0"/>
                                    </p:animMotion>
                                  </p:childTnLst>
                                </p:cTn>
                              </p:par>
                              <p:par>
                                <p:cTn id="49" presetID="0" presetClass="path" presetSubtype="0" accel="50000" decel="50000" fill="hold" nodeType="withEffect">
                                  <p:stCondLst>
                                    <p:cond delay="100"/>
                                  </p:stCondLst>
                                  <p:childTnLst>
                                    <p:animMotion origin="layout" path="M -3.61111E-6 3.67106E-6 L 0.7698 3.67106E-6 " pathEditMode="relative" rAng="0" ptsTypes="AA">
                                      <p:cBhvr>
                                        <p:cTn id="50" dur="900" spd="-100000" fill="hold"/>
                                        <p:tgtEl>
                                          <p:spTgt spid="3076"/>
                                        </p:tgtEl>
                                        <p:attrNameLst>
                                          <p:attrName>ppt_x</p:attrName>
                                          <p:attrName>ppt_y</p:attrName>
                                        </p:attrNameLst>
                                      </p:cBhvr>
                                      <p:rCtr x="38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8" grpId="0" bldLvl="0" animBg="1"/>
      <p:bldP spid="8" grpId="1" bldLvl="0" animBg="1"/>
      <p:bldP spid="8" grpId="2" bldLvl="0" animBg="1"/>
      <p:bldP spid="10" grpId="0" bldLvl="0" animBg="1"/>
      <p:bldP spid="10" grpId="1" bldLvl="0" animBg="1"/>
      <p:bldP spid="10" grpId="2" bldLvl="0" animBg="1"/>
      <p:bldP spid="12" grpId="0" bldLvl="0" animBg="1"/>
      <p:bldP spid="12" grpId="1" bldLvl="0" animBg="1"/>
      <p:bldP spid="12" grpId="2" bldLvl="0" animBg="1"/>
      <p:bldP spid="13" grpId="0" bldLvl="0" animBg="1"/>
      <p:bldP spid="13" grpId="1" bldLvl="0" animBg="1"/>
      <p:bldP spid="13" grpId="2"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a:spLocks noChangeArrowheads="1"/>
          </p:cNvSpPr>
          <p:nvPr/>
        </p:nvSpPr>
        <p:spPr bwMode="auto">
          <a:xfrm>
            <a:off x="945515" y="1855470"/>
            <a:ext cx="8143875" cy="58356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600">
                <a:latin typeface="微软雅黑" panose="020B0503020204020204" pitchFamily="34" charset="-122"/>
                <a:ea typeface="微软雅黑" panose="020B0503020204020204" pitchFamily="34" charset="-122"/>
              </a:rPr>
              <a:t>命名管道通过 </a:t>
            </a:r>
            <a:r>
              <a:rPr lang="en-US" altLang="zh-CN" sz="1600">
                <a:latin typeface="微软雅黑" panose="020B0503020204020204" pitchFamily="34" charset="-122"/>
                <a:ea typeface="微软雅黑" panose="020B0503020204020204" pitchFamily="34" charset="-122"/>
              </a:rPr>
              <a:t>mkfifo </a:t>
            </a:r>
            <a:r>
              <a:rPr lang="zh-CN" altLang="en-US" sz="1600">
                <a:latin typeface="微软雅黑" panose="020B0503020204020204" pitchFamily="34" charset="-122"/>
                <a:ea typeface="微软雅黑" panose="020B0503020204020204" pitchFamily="34" charset="-122"/>
              </a:rPr>
              <a:t>来创建，其它进程可以打开这个管道进行进程间通信。匿名管道通过 </a:t>
            </a:r>
            <a:r>
              <a:rPr lang="en-US" altLang="zh-CN" sz="1600">
                <a:latin typeface="微软雅黑" panose="020B0503020204020204" pitchFamily="34" charset="-122"/>
                <a:ea typeface="微软雅黑" panose="020B0503020204020204" pitchFamily="34" charset="-122"/>
              </a:rPr>
              <a:t>pipe </a:t>
            </a:r>
            <a:r>
              <a:rPr lang="zh-CN" altLang="en-US" sz="1600">
                <a:latin typeface="微软雅黑" panose="020B0503020204020204" pitchFamily="34" charset="-122"/>
                <a:ea typeface="微软雅黑" panose="020B0503020204020204" pitchFamily="34" charset="-122"/>
              </a:rPr>
              <a:t>创建，</a:t>
            </a:r>
            <a:r>
              <a:rPr lang="en-US" altLang="zh-CN" sz="1600">
                <a:latin typeface="微软雅黑" panose="020B0503020204020204" pitchFamily="34" charset="-122"/>
                <a:ea typeface="微软雅黑" panose="020B0503020204020204" pitchFamily="34" charset="-122"/>
              </a:rPr>
              <a:t>pipe </a:t>
            </a:r>
            <a:r>
              <a:rPr lang="zh-CN" altLang="en-US" sz="1600">
                <a:latin typeface="微软雅黑" panose="020B0503020204020204" pitchFamily="34" charset="-122"/>
                <a:ea typeface="微软雅黑" panose="020B0503020204020204" pitchFamily="34" charset="-122"/>
              </a:rPr>
              <a:t>将返回两个文件描述符，一个是读端，另一个是写端</a:t>
            </a:r>
            <a:r>
              <a:rPr lang="zh-CN" altLang="en-US" sz="1400">
                <a:latin typeface="微软雅黑" panose="020B0503020204020204" pitchFamily="34" charset="-122"/>
                <a:ea typeface="微软雅黑" panose="020B0503020204020204" pitchFamily="34" charset="-122"/>
              </a:rPr>
              <a:t>。</a:t>
            </a:r>
          </a:p>
        </p:txBody>
      </p:sp>
      <p:sp>
        <p:nvSpPr>
          <p:cNvPr id="13" name="B_Label"/>
          <p:cNvSpPr/>
          <p:nvPr/>
        </p:nvSpPr>
        <p:spPr>
          <a:xfrm>
            <a:off x="2231390" y="3738245"/>
            <a:ext cx="1143000" cy="275590"/>
          </a:xfrm>
          <a:prstGeom prst="rect">
            <a:avLst/>
          </a:prstGeom>
        </p:spPr>
        <p:style>
          <a:lnRef idx="1">
            <a:schemeClr val="accent6"/>
          </a:lnRef>
          <a:fillRef idx="2">
            <a:schemeClr val="accent6"/>
          </a:fillRef>
          <a:effectRef idx="1">
            <a:schemeClr val="accent6"/>
          </a:effectRef>
          <a:fontRef idx="minor">
            <a:schemeClr val="dk1"/>
          </a:fontRef>
        </p:style>
        <p:txBody>
          <a:bodyPr>
            <a:spAutoFit/>
          </a:bodyPr>
          <a:lstStyle/>
          <a:p>
            <a:pPr>
              <a:defRPr/>
            </a:pPr>
            <a:r>
              <a:rPr lang="zh-CN" altLang="en-US" sz="1200" dirty="0">
                <a:solidFill>
                  <a:schemeClr val="tx1"/>
                </a:solidFill>
                <a:latin typeface="微软雅黑" panose="020B0503020204020204" pitchFamily="34" charset="-122"/>
                <a:ea typeface="微软雅黑" panose="020B0503020204020204" pitchFamily="34" charset="-122"/>
              </a:rPr>
              <a:t>单向管道通信</a:t>
            </a:r>
          </a:p>
        </p:txBody>
      </p:sp>
      <p:sp>
        <p:nvSpPr>
          <p:cNvPr id="15" name="B_Label"/>
          <p:cNvSpPr/>
          <p:nvPr/>
        </p:nvSpPr>
        <p:spPr>
          <a:xfrm>
            <a:off x="6660515" y="3746183"/>
            <a:ext cx="1143000" cy="275590"/>
          </a:xfrm>
          <a:prstGeom prst="rect">
            <a:avLst/>
          </a:prstGeom>
        </p:spPr>
        <p:style>
          <a:lnRef idx="1">
            <a:schemeClr val="accent6"/>
          </a:lnRef>
          <a:fillRef idx="2">
            <a:schemeClr val="accent6"/>
          </a:fillRef>
          <a:effectRef idx="1">
            <a:schemeClr val="accent6"/>
          </a:effectRef>
          <a:fontRef idx="minor">
            <a:schemeClr val="dk1"/>
          </a:fontRef>
        </p:style>
        <p:txBody>
          <a:bodyPr>
            <a:spAutoFit/>
          </a:bodyPr>
          <a:lstStyle/>
          <a:p>
            <a:pPr>
              <a:defRPr/>
            </a:pPr>
            <a:r>
              <a:rPr lang="zh-CN" altLang="en-US" sz="1200" dirty="0">
                <a:solidFill>
                  <a:schemeClr val="tx1"/>
                </a:solidFill>
                <a:latin typeface="微软雅黑" panose="020B0503020204020204" pitchFamily="34" charset="-122"/>
                <a:ea typeface="微软雅黑" panose="020B0503020204020204" pitchFamily="34" charset="-122"/>
              </a:rPr>
              <a:t>双向管道通信</a:t>
            </a:r>
          </a:p>
        </p:txBody>
      </p:sp>
      <p:sp>
        <p:nvSpPr>
          <p:cNvPr id="17" name="矩形 16"/>
          <p:cNvSpPr>
            <a:spLocks noChangeArrowheads="1"/>
          </p:cNvSpPr>
          <p:nvPr/>
        </p:nvSpPr>
        <p:spPr bwMode="auto">
          <a:xfrm>
            <a:off x="945515" y="4857433"/>
            <a:ext cx="8143875" cy="58356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600">
                <a:latin typeface="微软雅黑" panose="020B0503020204020204" pitchFamily="34" charset="-122"/>
                <a:ea typeface="微软雅黑" panose="020B0503020204020204" pitchFamily="34" charset="-122"/>
              </a:rPr>
              <a:t>多个进程间可以使用 </a:t>
            </a:r>
            <a:r>
              <a:rPr lang="en-US" altLang="zh-CN" sz="1600">
                <a:latin typeface="微软雅黑" panose="020B0503020204020204" pitchFamily="34" charset="-122"/>
                <a:ea typeface="微软雅黑" panose="020B0503020204020204" pitchFamily="34" charset="-122"/>
              </a:rPr>
              <a:t>AF_UNIX </a:t>
            </a:r>
            <a:r>
              <a:rPr lang="zh-CN" altLang="en-US" sz="1600">
                <a:latin typeface="微软雅黑" panose="020B0503020204020204" pitchFamily="34" charset="-122"/>
                <a:ea typeface="微软雅黑" panose="020B0503020204020204" pitchFamily="34" charset="-122"/>
              </a:rPr>
              <a:t>协议域进行通信，</a:t>
            </a:r>
            <a:r>
              <a:rPr lang="en-US" altLang="zh-CN" sz="1600">
                <a:latin typeface="微软雅黑" panose="020B0503020204020204" pitchFamily="34" charset="-122"/>
                <a:ea typeface="微软雅黑" panose="020B0503020204020204" pitchFamily="34" charset="-122"/>
              </a:rPr>
              <a:t>socket </a:t>
            </a:r>
            <a:r>
              <a:rPr lang="zh-CN" altLang="en-US" sz="1600">
                <a:latin typeface="微软雅黑" panose="020B0503020204020204" pitchFamily="34" charset="-122"/>
                <a:ea typeface="微软雅黑" panose="020B0503020204020204" pitchFamily="34" charset="-122"/>
              </a:rPr>
              <a:t>套接字管道不同于普通的单向数据流管道，它是全双工管道。</a:t>
            </a:r>
          </a:p>
        </p:txBody>
      </p:sp>
      <p:sp>
        <p:nvSpPr>
          <p:cNvPr id="19" name="矩形 18"/>
          <p:cNvSpPr>
            <a:spLocks noChangeArrowheads="1"/>
          </p:cNvSpPr>
          <p:nvPr/>
        </p:nvSpPr>
        <p:spPr bwMode="auto">
          <a:xfrm>
            <a:off x="5660390" y="6000433"/>
            <a:ext cx="3429000" cy="521970"/>
          </a:xfrm>
          <a:prstGeom prst="rect">
            <a:avLst/>
          </a:prstGeom>
          <a:noFill/>
          <a:ln w="9525">
            <a:solidFill>
              <a:srgbClr val="2073DB"/>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solidFill>
                  <a:srgbClr val="2073DB"/>
                </a:solidFill>
                <a:latin typeface="微软雅黑" panose="020B0503020204020204" pitchFamily="34" charset="-122"/>
                <a:ea typeface="微软雅黑" panose="020B0503020204020204" pitchFamily="34" charset="-122"/>
              </a:rPr>
              <a:t>用户也可以通过 </a:t>
            </a:r>
            <a:r>
              <a:rPr lang="en-US" altLang="zh-CN" sz="1400">
                <a:solidFill>
                  <a:srgbClr val="2073DB"/>
                </a:solidFill>
                <a:latin typeface="微软雅黑" panose="020B0503020204020204" pitchFamily="34" charset="-122"/>
                <a:ea typeface="微软雅黑" panose="020B0503020204020204" pitchFamily="34" charset="-122"/>
              </a:rPr>
              <a:t>TCP/IP </a:t>
            </a:r>
            <a:r>
              <a:rPr lang="zh-CN" altLang="en-US" sz="1400">
                <a:solidFill>
                  <a:srgbClr val="2073DB"/>
                </a:solidFill>
                <a:latin typeface="微软雅黑" panose="020B0503020204020204" pitchFamily="34" charset="-122"/>
                <a:ea typeface="微软雅黑" panose="020B0503020204020204" pitchFamily="34" charset="-122"/>
              </a:rPr>
              <a:t>的 </a:t>
            </a:r>
            <a:r>
              <a:rPr lang="en-US" altLang="zh-CN" sz="1400">
                <a:solidFill>
                  <a:srgbClr val="2073DB"/>
                </a:solidFill>
                <a:latin typeface="微软雅黑" panose="020B0503020204020204" pitchFamily="34" charset="-122"/>
                <a:ea typeface="微软雅黑" panose="020B0503020204020204" pitchFamily="34" charset="-122"/>
              </a:rPr>
              <a:t>127.0.0.1 </a:t>
            </a:r>
            <a:r>
              <a:rPr lang="zh-CN" altLang="en-US" sz="1400">
                <a:solidFill>
                  <a:srgbClr val="2073DB"/>
                </a:solidFill>
                <a:latin typeface="微软雅黑" panose="020B0503020204020204" pitchFamily="34" charset="-122"/>
                <a:ea typeface="微软雅黑" panose="020B0503020204020204" pitchFamily="34" charset="-122"/>
              </a:rPr>
              <a:t>回环地址进行通信。</a:t>
            </a:r>
          </a:p>
        </p:txBody>
      </p:sp>
      <p:sp>
        <p:nvSpPr>
          <p:cNvPr id="14" name="矩形 13"/>
          <p:cNvSpPr/>
          <p:nvPr/>
        </p:nvSpPr>
        <p:spPr>
          <a:xfrm>
            <a:off x="945515" y="1309370"/>
            <a:ext cx="2857500"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命名或匿名管道</a:t>
            </a:r>
          </a:p>
        </p:txBody>
      </p:sp>
      <p:sp>
        <p:nvSpPr>
          <p:cNvPr id="18" name="矩形 17"/>
          <p:cNvSpPr/>
          <p:nvPr/>
        </p:nvSpPr>
        <p:spPr>
          <a:xfrm>
            <a:off x="945515" y="4381183"/>
            <a:ext cx="285750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socket</a:t>
            </a:r>
            <a:r>
              <a:rPr lang="zh-CN" altLang="en-US" dirty="0">
                <a:solidFill>
                  <a:schemeClr val="bg1"/>
                </a:solidFill>
                <a:latin typeface="黑体" panose="02010609060101010101" pitchFamily="49" charset="-122"/>
                <a:ea typeface="黑体" panose="02010609060101010101" pitchFamily="49" charset="-122"/>
              </a:rPr>
              <a:t>套接字管道</a:t>
            </a:r>
          </a:p>
        </p:txBody>
      </p:sp>
      <p:pic>
        <p:nvPicPr>
          <p:cNvPr id="4098" name="Picture 2" descr="E:\document\ad\publicty\功能浅析PPT\RES\进程通信_单管道.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5515" y="2698433"/>
            <a:ext cx="3811588"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descr="E:\document\ad\publicty\功能浅析PPT\RES\进程通信_双管道.em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3203" y="2666683"/>
            <a:ext cx="3811587"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descr="E:\document\ad\publicty\功能浅析PPT\RES\进程通信_socket管道.em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5515" y="5554345"/>
            <a:ext cx="4459288" cy="96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进程间管理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5.92593E-6 L -0.2599 -5.92593E-6 " pathEditMode="relative" ptsTypes="AA">
                                      <p:cBhvr>
                                        <p:cTn id="6" dur="700" spd="-100000" fill="hold"/>
                                        <p:tgtEl>
                                          <p:spTgt spid="14"/>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2.5E-6 -3.69419E-6 L -0.59062 -3.69419E-6 " pathEditMode="relative" rAng="0" ptsTypes="AA">
                                      <p:cBhvr>
                                        <p:cTn id="8" dur="800" spd="-100000" fill="hold"/>
                                        <p:tgtEl>
                                          <p:spTgt spid="8"/>
                                        </p:tgtEl>
                                        <p:attrNameLst>
                                          <p:attrName>ppt_x</p:attrName>
                                          <p:attrName>ppt_y</p:attrName>
                                        </p:attrNameLst>
                                      </p:cBhvr>
                                      <p:rCtr x="-295" y="0"/>
                                    </p:animMotion>
                                  </p:childTnLst>
                                </p:cTn>
                              </p:par>
                              <p:par>
                                <p:cTn id="9" presetID="9" presetClass="emph" presetSubtype="0" grpId="0" nodeType="withEffect">
                                  <p:stCondLst>
                                    <p:cond delay="0"/>
                                  </p:stCondLst>
                                  <p:childTnLst>
                                    <p:set>
                                      <p:cBhvr rctx="PPT">
                                        <p:cTn id="10" dur="indefinite"/>
                                        <p:tgtEl>
                                          <p:spTgt spid="13"/>
                                        </p:tgtEl>
                                        <p:attrNameLst>
                                          <p:attrName>style.opacity</p:attrName>
                                        </p:attrNameLst>
                                      </p:cBhvr>
                                      <p:to>
                                        <p:strVal val="0"/>
                                      </p:to>
                                    </p:set>
                                    <p:animEffect filter="image" prLst="opacity: 0">
                                      <p:cBhvr rctx="IE">
                                        <p:cTn id="11" dur="indefinite"/>
                                        <p:tgtEl>
                                          <p:spTgt spid="13"/>
                                        </p:tgtEl>
                                      </p:cBhvr>
                                    </p:animEffect>
                                  </p:childTnLst>
                                </p:cTn>
                              </p:par>
                              <p:par>
                                <p:cTn id="12" presetID="9" presetClass="emph" presetSubtype="0" grpId="0" nodeType="withEffect">
                                  <p:stCondLst>
                                    <p:cond delay="0"/>
                                  </p:stCondLst>
                                  <p:childTnLst>
                                    <p:set>
                                      <p:cBhvr rctx="PPT">
                                        <p:cTn id="13" dur="indefinite"/>
                                        <p:tgtEl>
                                          <p:spTgt spid="15"/>
                                        </p:tgtEl>
                                        <p:attrNameLst>
                                          <p:attrName>style.opacity</p:attrName>
                                        </p:attrNameLst>
                                      </p:cBhvr>
                                      <p:to>
                                        <p:strVal val="0"/>
                                      </p:to>
                                    </p:set>
                                    <p:animEffect filter="image" prLst="opacity: 0">
                                      <p:cBhvr rctx="IE">
                                        <p:cTn id="14" dur="indefinite"/>
                                        <p:tgtEl>
                                          <p:spTgt spid="15"/>
                                        </p:tgtEl>
                                      </p:cBhvr>
                                    </p:animEffect>
                                  </p:childTnLst>
                                </p:cTn>
                              </p:par>
                              <p:par>
                                <p:cTn id="15" presetID="9" presetClass="emph" presetSubtype="0" grpId="0" nodeType="withEffect">
                                  <p:stCondLst>
                                    <p:cond delay="0"/>
                                  </p:stCondLst>
                                  <p:childTnLst>
                                    <p:set>
                                      <p:cBhvr rctx="PPT">
                                        <p:cTn id="16" dur="indefinite"/>
                                        <p:tgtEl>
                                          <p:spTgt spid="17"/>
                                        </p:tgtEl>
                                        <p:attrNameLst>
                                          <p:attrName>style.opacity</p:attrName>
                                        </p:attrNameLst>
                                      </p:cBhvr>
                                      <p:to>
                                        <p:strVal val="0"/>
                                      </p:to>
                                    </p:set>
                                    <p:animEffect filter="image" prLst="opacity: 0">
                                      <p:cBhvr rctx="IE">
                                        <p:cTn id="17" dur="indefinite"/>
                                        <p:tgtEl>
                                          <p:spTgt spid="17"/>
                                        </p:tgtEl>
                                      </p:cBhvr>
                                    </p:animEffect>
                                  </p:childTnLst>
                                </p:cTn>
                              </p:par>
                              <p:par>
                                <p:cTn id="18" presetID="9" presetClass="emph" presetSubtype="0" grpId="0" nodeType="withEffect">
                                  <p:stCondLst>
                                    <p:cond delay="0"/>
                                  </p:stCondLst>
                                  <p:childTnLst>
                                    <p:set>
                                      <p:cBhvr rctx="PPT">
                                        <p:cTn id="19" dur="indefinite"/>
                                        <p:tgtEl>
                                          <p:spTgt spid="19"/>
                                        </p:tgtEl>
                                        <p:attrNameLst>
                                          <p:attrName>style.opacity</p:attrName>
                                        </p:attrNameLst>
                                      </p:cBhvr>
                                      <p:to>
                                        <p:strVal val="0"/>
                                      </p:to>
                                    </p:set>
                                    <p:animEffect filter="image" prLst="opacity: 0">
                                      <p:cBhvr rctx="IE">
                                        <p:cTn id="20" dur="indefinite"/>
                                        <p:tgtEl>
                                          <p:spTgt spid="19"/>
                                        </p:tgtEl>
                                      </p:cBhvr>
                                    </p:animEffect>
                                  </p:childTnLst>
                                </p:cTn>
                              </p:par>
                              <p:par>
                                <p:cTn id="21" presetID="9" presetClass="emph" presetSubtype="0" grpId="0" nodeType="withEffect">
                                  <p:stCondLst>
                                    <p:cond delay="0"/>
                                  </p:stCondLst>
                                  <p:childTnLst>
                                    <p:set>
                                      <p:cBhvr rctx="PPT">
                                        <p:cTn id="22" dur="indefinite"/>
                                        <p:tgtEl>
                                          <p:spTgt spid="18"/>
                                        </p:tgtEl>
                                        <p:attrNameLst>
                                          <p:attrName>style.opacity</p:attrName>
                                        </p:attrNameLst>
                                      </p:cBhvr>
                                      <p:to>
                                        <p:strVal val="0"/>
                                      </p:to>
                                    </p:set>
                                    <p:animEffect filter="image" prLst="opacity: 0">
                                      <p:cBhvr rctx="IE">
                                        <p:cTn id="23" dur="indefinite"/>
                                        <p:tgtEl>
                                          <p:spTgt spid="18"/>
                                        </p:tgtEl>
                                      </p:cBhvr>
                                    </p:animEffect>
                                  </p:childTnLst>
                                </p:cTn>
                              </p:par>
                              <p:par>
                                <p:cTn id="24" presetID="9" presetClass="emph" presetSubtype="0" nodeType="withEffect">
                                  <p:stCondLst>
                                    <p:cond delay="0"/>
                                  </p:stCondLst>
                                  <p:childTnLst>
                                    <p:set>
                                      <p:cBhvr rctx="PPT">
                                        <p:cTn id="25" dur="indefinite"/>
                                        <p:tgtEl>
                                          <p:spTgt spid="4098"/>
                                        </p:tgtEl>
                                        <p:attrNameLst>
                                          <p:attrName>style.opacity</p:attrName>
                                        </p:attrNameLst>
                                      </p:cBhvr>
                                      <p:to>
                                        <p:strVal val="0"/>
                                      </p:to>
                                    </p:set>
                                    <p:animEffect filter="image" prLst="opacity: 0">
                                      <p:cBhvr rctx="IE">
                                        <p:cTn id="26" dur="indefinite"/>
                                        <p:tgtEl>
                                          <p:spTgt spid="4098"/>
                                        </p:tgtEl>
                                      </p:cBhvr>
                                    </p:animEffect>
                                  </p:childTnLst>
                                </p:cTn>
                              </p:par>
                              <p:par>
                                <p:cTn id="27" presetID="9" presetClass="emph" presetSubtype="0" nodeType="withEffect">
                                  <p:stCondLst>
                                    <p:cond delay="0"/>
                                  </p:stCondLst>
                                  <p:childTnLst>
                                    <p:set>
                                      <p:cBhvr rctx="PPT">
                                        <p:cTn id="28" dur="indefinite"/>
                                        <p:tgtEl>
                                          <p:spTgt spid="4099"/>
                                        </p:tgtEl>
                                        <p:attrNameLst>
                                          <p:attrName>style.opacity</p:attrName>
                                        </p:attrNameLst>
                                      </p:cBhvr>
                                      <p:to>
                                        <p:strVal val="0"/>
                                      </p:to>
                                    </p:set>
                                    <p:animEffect filter="image" prLst="opacity: 0">
                                      <p:cBhvr rctx="IE">
                                        <p:cTn id="29" dur="indefinite"/>
                                        <p:tgtEl>
                                          <p:spTgt spid="4099"/>
                                        </p:tgtEl>
                                      </p:cBhvr>
                                    </p:animEffect>
                                  </p:childTnLst>
                                </p:cTn>
                              </p:par>
                              <p:par>
                                <p:cTn id="30" presetID="9" presetClass="emph" presetSubtype="0" nodeType="withEffect">
                                  <p:stCondLst>
                                    <p:cond delay="0"/>
                                  </p:stCondLst>
                                  <p:childTnLst>
                                    <p:set>
                                      <p:cBhvr rctx="PPT">
                                        <p:cTn id="31" dur="indefinite"/>
                                        <p:tgtEl>
                                          <p:spTgt spid="4100"/>
                                        </p:tgtEl>
                                        <p:attrNameLst>
                                          <p:attrName>style.opacity</p:attrName>
                                        </p:attrNameLst>
                                      </p:cBhvr>
                                      <p:to>
                                        <p:strVal val="0"/>
                                      </p:to>
                                    </p:set>
                                    <p:animEffect filter="image" prLst="opacity: 0">
                                      <p:cBhvr rctx="IE">
                                        <p:cTn id="32" dur="indefinite"/>
                                        <p:tgtEl>
                                          <p:spTgt spid="4100"/>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mph" presetSubtype="0" nodeType="clickEffect">
                                  <p:stCondLst>
                                    <p:cond delay="100"/>
                                  </p:stCondLst>
                                  <p:childTnLst>
                                    <p:set>
                                      <p:cBhvr rctx="PPT">
                                        <p:cTn id="36" dur="indefinite"/>
                                        <p:tgtEl>
                                          <p:spTgt spid="4098"/>
                                        </p:tgtEl>
                                        <p:attrNameLst>
                                          <p:attrName>style.opacity</p:attrName>
                                        </p:attrNameLst>
                                      </p:cBhvr>
                                      <p:to>
                                        <p:strVal val="1"/>
                                      </p:to>
                                    </p:set>
                                    <p:animEffect filter="image" prLst="opacity: 1">
                                      <p:cBhvr rctx="IE">
                                        <p:cTn id="37" dur="indefinite"/>
                                        <p:tgtEl>
                                          <p:spTgt spid="4098"/>
                                        </p:tgtEl>
                                      </p:cBhvr>
                                    </p:animEffect>
                                  </p:childTnLst>
                                </p:cTn>
                              </p:par>
                              <p:par>
                                <p:cTn id="38" presetID="9" presetClass="emph" presetSubtype="0" nodeType="withEffect">
                                  <p:stCondLst>
                                    <p:cond delay="100"/>
                                  </p:stCondLst>
                                  <p:childTnLst>
                                    <p:set>
                                      <p:cBhvr rctx="PPT">
                                        <p:cTn id="39" dur="indefinite"/>
                                        <p:tgtEl>
                                          <p:spTgt spid="4099"/>
                                        </p:tgtEl>
                                        <p:attrNameLst>
                                          <p:attrName>style.opacity</p:attrName>
                                        </p:attrNameLst>
                                      </p:cBhvr>
                                      <p:to>
                                        <p:strVal val="1"/>
                                      </p:to>
                                    </p:set>
                                    <p:animEffect filter="image" prLst="opacity: 1">
                                      <p:cBhvr rctx="IE">
                                        <p:cTn id="40" dur="indefinite"/>
                                        <p:tgtEl>
                                          <p:spTgt spid="4099"/>
                                        </p:tgtEl>
                                      </p:cBhvr>
                                    </p:animEffect>
                                  </p:childTnLst>
                                </p:cTn>
                              </p:par>
                              <p:par>
                                <p:cTn id="41" presetID="9" presetClass="emph" presetSubtype="0" grpId="1" nodeType="withEffect">
                                  <p:stCondLst>
                                    <p:cond delay="100"/>
                                  </p:stCondLst>
                                  <p:childTnLst>
                                    <p:set>
                                      <p:cBhvr rctx="PPT">
                                        <p:cTn id="42" dur="indefinite"/>
                                        <p:tgtEl>
                                          <p:spTgt spid="13"/>
                                        </p:tgtEl>
                                        <p:attrNameLst>
                                          <p:attrName>style.opacity</p:attrName>
                                        </p:attrNameLst>
                                      </p:cBhvr>
                                      <p:to>
                                        <p:strVal val="1"/>
                                      </p:to>
                                    </p:set>
                                    <p:animEffect filter="image" prLst="opacity: 1">
                                      <p:cBhvr rctx="IE">
                                        <p:cTn id="43" dur="indefinite"/>
                                        <p:tgtEl>
                                          <p:spTgt spid="13"/>
                                        </p:tgtEl>
                                      </p:cBhvr>
                                    </p:animEffect>
                                  </p:childTnLst>
                                </p:cTn>
                              </p:par>
                              <p:par>
                                <p:cTn id="44" presetID="9" presetClass="emph" presetSubtype="0" grpId="1" nodeType="withEffect">
                                  <p:stCondLst>
                                    <p:cond delay="100"/>
                                  </p:stCondLst>
                                  <p:childTnLst>
                                    <p:set>
                                      <p:cBhvr rctx="PPT">
                                        <p:cTn id="45" dur="indefinite"/>
                                        <p:tgtEl>
                                          <p:spTgt spid="15"/>
                                        </p:tgtEl>
                                        <p:attrNameLst>
                                          <p:attrName>style.opacity</p:attrName>
                                        </p:attrNameLst>
                                      </p:cBhvr>
                                      <p:to>
                                        <p:strVal val="1"/>
                                      </p:to>
                                    </p:set>
                                    <p:animEffect filter="image" prLst="opacity: 1">
                                      <p:cBhvr rctx="IE">
                                        <p:cTn id="46" dur="indefinite"/>
                                        <p:tgtEl>
                                          <p:spTgt spid="15"/>
                                        </p:tgtEl>
                                      </p:cBhvr>
                                    </p:animEffect>
                                  </p:childTnLst>
                                </p:cTn>
                              </p:par>
                              <p:par>
                                <p:cTn id="47" presetID="0" presetClass="path" presetSubtype="0" accel="50000" decel="50000" fill="hold" nodeType="withEffect">
                                  <p:stCondLst>
                                    <p:cond delay="0"/>
                                  </p:stCondLst>
                                  <p:childTnLst>
                                    <p:animMotion origin="layout" path="M -3.33333E-6 -1.61925E-7 L -0.35364 -1.61925E-7 " pathEditMode="relative" rAng="0" ptsTypes="AA">
                                      <p:cBhvr>
                                        <p:cTn id="48" dur="700" spd="-100000" fill="hold"/>
                                        <p:tgtEl>
                                          <p:spTgt spid="4098"/>
                                        </p:tgtEl>
                                        <p:attrNameLst>
                                          <p:attrName>ppt_x</p:attrName>
                                          <p:attrName>ppt_y</p:attrName>
                                        </p:attrNameLst>
                                      </p:cBhvr>
                                      <p:rCtr x="-177" y="0"/>
                                    </p:animMotion>
                                  </p:childTnLst>
                                </p:cTn>
                              </p:par>
                              <p:par>
                                <p:cTn id="49" presetID="0" presetClass="path" presetSubtype="0" accel="50000" decel="50000" fill="hold" grpId="2" nodeType="withEffect">
                                  <p:stCondLst>
                                    <p:cond delay="0"/>
                                  </p:stCondLst>
                                  <p:childTnLst>
                                    <p:animMotion origin="layout" path="M 0 0 L -0.35451 0 " pathEditMode="relative" ptsTypes="AA">
                                      <p:cBhvr>
                                        <p:cTn id="50" dur="1000" spd="-100000" fill="hold"/>
                                        <p:tgtEl>
                                          <p:spTgt spid="13"/>
                                        </p:tgtEl>
                                        <p:attrNameLst>
                                          <p:attrName>ppt_x</p:attrName>
                                          <p:attrName>ppt_y</p:attrName>
                                        </p:attrNameLst>
                                      </p:cBhvr>
                                    </p:animMotion>
                                  </p:childTnLst>
                                </p:cTn>
                              </p:par>
                              <p:par>
                                <p:cTn id="51" presetID="0" presetClass="path" presetSubtype="0" accel="50000" decel="50000" fill="hold" nodeType="withEffect">
                                  <p:stCondLst>
                                    <p:cond delay="0"/>
                                  </p:stCondLst>
                                  <p:childTnLst>
                                    <p:animMotion origin="layout" path="M -2.5E-6 7.54106E-7 L 0.32292 7.54106E-7 " pathEditMode="relative" ptsTypes="AA">
                                      <p:cBhvr>
                                        <p:cTn id="52" dur="700" spd="-100000" fill="hold"/>
                                        <p:tgtEl>
                                          <p:spTgt spid="4099"/>
                                        </p:tgtEl>
                                        <p:attrNameLst>
                                          <p:attrName>ppt_x</p:attrName>
                                          <p:attrName>ppt_y</p:attrName>
                                        </p:attrNameLst>
                                      </p:cBhvr>
                                    </p:animMotion>
                                  </p:childTnLst>
                                </p:cTn>
                              </p:par>
                              <p:par>
                                <p:cTn id="53" presetID="0" presetClass="path" presetSubtype="0" accel="50000" decel="50000" fill="hold" grpId="2" nodeType="withEffect">
                                  <p:stCondLst>
                                    <p:cond delay="0"/>
                                  </p:stCondLst>
                                  <p:childTnLst>
                                    <p:animMotion origin="layout" path="M 0 0 L 0.2835 0 " pathEditMode="relative" ptsTypes="AA">
                                      <p:cBhvr>
                                        <p:cTn id="54" dur="1000" spd="-100000" fill="hold"/>
                                        <p:tgtEl>
                                          <p:spTgt spid="15"/>
                                        </p:tgtEl>
                                        <p:attrNameLst>
                                          <p:attrName>ppt_x</p:attrName>
                                          <p:attrName>ppt_y</p:attrName>
                                        </p:attrNameLst>
                                      </p:cBhvr>
                                    </p:animMotion>
                                  </p:childTnLst>
                                </p:cTn>
                              </p:par>
                            </p:childTnLst>
                          </p:cTn>
                        </p:par>
                      </p:childTnLst>
                    </p:cTn>
                  </p:par>
                  <p:par>
                    <p:cTn id="55" fill="hold">
                      <p:stCondLst>
                        <p:cond delay="indefinite"/>
                      </p:stCondLst>
                      <p:childTnLst>
                        <p:par>
                          <p:cTn id="56" fill="hold">
                            <p:stCondLst>
                              <p:cond delay="0"/>
                            </p:stCondLst>
                            <p:childTnLst>
                              <p:par>
                                <p:cTn id="57" presetID="9" presetClass="emph" presetSubtype="0" grpId="1" nodeType="clickEffect">
                                  <p:stCondLst>
                                    <p:cond delay="0"/>
                                  </p:stCondLst>
                                  <p:childTnLst>
                                    <p:set>
                                      <p:cBhvr rctx="PPT">
                                        <p:cTn id="58" dur="indefinite"/>
                                        <p:tgtEl>
                                          <p:spTgt spid="17"/>
                                        </p:tgtEl>
                                        <p:attrNameLst>
                                          <p:attrName>style.opacity</p:attrName>
                                        </p:attrNameLst>
                                      </p:cBhvr>
                                      <p:to>
                                        <p:strVal val="1"/>
                                      </p:to>
                                    </p:set>
                                    <p:animEffect filter="image" prLst="opacity: 1">
                                      <p:cBhvr rctx="IE">
                                        <p:cTn id="59" dur="indefinite"/>
                                        <p:tgtEl>
                                          <p:spTgt spid="17"/>
                                        </p:tgtEl>
                                      </p:cBhvr>
                                    </p:animEffect>
                                  </p:childTnLst>
                                </p:cTn>
                              </p:par>
                              <p:par>
                                <p:cTn id="60" presetID="9" presetClass="emph" presetSubtype="0" grpId="1" nodeType="withEffect">
                                  <p:stCondLst>
                                    <p:cond delay="800"/>
                                  </p:stCondLst>
                                  <p:childTnLst>
                                    <p:set>
                                      <p:cBhvr rctx="PPT">
                                        <p:cTn id="61" dur="indefinite"/>
                                        <p:tgtEl>
                                          <p:spTgt spid="19"/>
                                        </p:tgtEl>
                                        <p:attrNameLst>
                                          <p:attrName>style.opacity</p:attrName>
                                        </p:attrNameLst>
                                      </p:cBhvr>
                                      <p:to>
                                        <p:strVal val="1"/>
                                      </p:to>
                                    </p:set>
                                    <p:animEffect filter="image" prLst="opacity: 1">
                                      <p:cBhvr rctx="IE">
                                        <p:cTn id="62" dur="indefinite"/>
                                        <p:tgtEl>
                                          <p:spTgt spid="19"/>
                                        </p:tgtEl>
                                      </p:cBhvr>
                                    </p:animEffect>
                                  </p:childTnLst>
                                </p:cTn>
                              </p:par>
                              <p:par>
                                <p:cTn id="63" presetID="9" presetClass="emph" presetSubtype="0" grpId="1" nodeType="withEffect">
                                  <p:stCondLst>
                                    <p:cond delay="0"/>
                                  </p:stCondLst>
                                  <p:childTnLst>
                                    <p:set>
                                      <p:cBhvr rctx="PPT">
                                        <p:cTn id="64" dur="indefinite"/>
                                        <p:tgtEl>
                                          <p:spTgt spid="18"/>
                                        </p:tgtEl>
                                        <p:attrNameLst>
                                          <p:attrName>style.opacity</p:attrName>
                                        </p:attrNameLst>
                                      </p:cBhvr>
                                      <p:to>
                                        <p:strVal val="1"/>
                                      </p:to>
                                    </p:set>
                                    <p:animEffect filter="image" prLst="opacity: 1">
                                      <p:cBhvr rctx="IE">
                                        <p:cTn id="65" dur="indefinite"/>
                                        <p:tgtEl>
                                          <p:spTgt spid="18"/>
                                        </p:tgtEl>
                                      </p:cBhvr>
                                    </p:animEffect>
                                  </p:childTnLst>
                                </p:cTn>
                              </p:par>
                              <p:par>
                                <p:cTn id="66" presetID="9" presetClass="emph" presetSubtype="0" nodeType="withEffect">
                                  <p:stCondLst>
                                    <p:cond delay="0"/>
                                  </p:stCondLst>
                                  <p:childTnLst>
                                    <p:set>
                                      <p:cBhvr rctx="PPT">
                                        <p:cTn id="67" dur="indefinite"/>
                                        <p:tgtEl>
                                          <p:spTgt spid="4100"/>
                                        </p:tgtEl>
                                        <p:attrNameLst>
                                          <p:attrName>style.opacity</p:attrName>
                                        </p:attrNameLst>
                                      </p:cBhvr>
                                      <p:to>
                                        <p:strVal val="1"/>
                                      </p:to>
                                    </p:set>
                                    <p:animEffect filter="image" prLst="opacity: 1">
                                      <p:cBhvr rctx="IE">
                                        <p:cTn id="68" dur="indefinite"/>
                                        <p:tgtEl>
                                          <p:spTgt spid="4100"/>
                                        </p:tgtEl>
                                      </p:cBhvr>
                                    </p:animEffect>
                                  </p:childTnLst>
                                </p:cTn>
                              </p:par>
                              <p:par>
                                <p:cTn id="69" presetID="0" presetClass="path" presetSubtype="0" accel="50000" decel="50000" fill="hold" grpId="2" nodeType="withEffect">
                                  <p:stCondLst>
                                    <p:cond delay="0"/>
                                  </p:stCondLst>
                                  <p:childTnLst>
                                    <p:animMotion origin="layout" path="M 0 0 L -0.25208 0 " pathEditMode="relative" ptsTypes="AA">
                                      <p:cBhvr>
                                        <p:cTn id="70" dur="700" spd="-100000" fill="hold"/>
                                        <p:tgtEl>
                                          <p:spTgt spid="18"/>
                                        </p:tgtEl>
                                        <p:attrNameLst>
                                          <p:attrName>ppt_x</p:attrName>
                                          <p:attrName>ppt_y</p:attrName>
                                        </p:attrNameLst>
                                      </p:cBhvr>
                                    </p:animMotion>
                                  </p:childTnLst>
                                </p:cTn>
                              </p:par>
                              <p:par>
                                <p:cTn id="71" presetID="0" presetClass="path" presetSubtype="0" accel="50000" decel="50000" fill="hold" grpId="2" nodeType="withEffect">
                                  <p:stCondLst>
                                    <p:cond delay="0"/>
                                  </p:stCondLst>
                                  <p:childTnLst>
                                    <p:animMotion origin="layout" path="M -2.5E-6 -1.58917E-6 L -0.59062 -1.58917E-6 " pathEditMode="relative" rAng="0" ptsTypes="AA">
                                      <p:cBhvr>
                                        <p:cTn id="72" dur="700" spd="-100000" fill="hold"/>
                                        <p:tgtEl>
                                          <p:spTgt spid="17"/>
                                        </p:tgtEl>
                                        <p:attrNameLst>
                                          <p:attrName>ppt_x</p:attrName>
                                          <p:attrName>ppt_y</p:attrName>
                                        </p:attrNameLst>
                                      </p:cBhvr>
                                      <p:rCtr x="-295" y="0"/>
                                    </p:animMotion>
                                  </p:childTnLst>
                                </p:cTn>
                              </p:par>
                              <p:par>
                                <p:cTn id="73" presetID="0" presetClass="path" presetSubtype="0" accel="50000" decel="50000" fill="hold" nodeType="withEffect">
                                  <p:stCondLst>
                                    <p:cond delay="0"/>
                                  </p:stCondLst>
                                  <p:childTnLst>
                                    <p:animMotion origin="layout" path="M -3.61111E-6 3.79366E-7 L -0.41736 3.79366E-7 " pathEditMode="relative" ptsTypes="AA">
                                      <p:cBhvr>
                                        <p:cTn id="74" dur="900" spd="-100000" fill="hold"/>
                                        <p:tgtEl>
                                          <p:spTgt spid="4100"/>
                                        </p:tgtEl>
                                        <p:attrNameLst>
                                          <p:attrName>ppt_x</p:attrName>
                                          <p:attrName>ppt_y</p:attrName>
                                        </p:attrNameLst>
                                      </p:cBhvr>
                                    </p:animMotion>
                                  </p:childTnLst>
                                </p:cTn>
                              </p:par>
                              <p:par>
                                <p:cTn id="75" presetID="0" presetClass="path" presetSubtype="0" accel="50000" decel="50000" fill="hold" grpId="2" nodeType="withEffect">
                                  <p:stCondLst>
                                    <p:cond delay="800"/>
                                  </p:stCondLst>
                                  <p:childTnLst>
                                    <p:animMotion origin="layout" path="M 0 0 L 0.37795 0 " pathEditMode="relative" ptsTypes="AA">
                                      <p:cBhvr>
                                        <p:cTn id="76" dur="900" spd="-100000" fill="hold"/>
                                        <p:tgtEl>
                                          <p:spTgt spid="1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3" grpId="0" bldLvl="0" animBg="1"/>
      <p:bldP spid="13" grpId="1" bldLvl="0" animBg="1"/>
      <p:bldP spid="13" grpId="2" bldLvl="0" animBg="1"/>
      <p:bldP spid="15" grpId="0" bldLvl="0" animBg="1"/>
      <p:bldP spid="15" grpId="1" bldLvl="0" animBg="1"/>
      <p:bldP spid="15" grpId="2" bldLvl="0" animBg="1"/>
      <p:bldP spid="17" grpId="0" bldLvl="0" animBg="1"/>
      <p:bldP spid="17" grpId="1" bldLvl="0" animBg="1"/>
      <p:bldP spid="17" grpId="2" bldLvl="0" animBg="1"/>
      <p:bldP spid="19" grpId="0" bldLvl="0" animBg="1"/>
      <p:bldP spid="19" grpId="1" bldLvl="0" animBg="1"/>
      <p:bldP spid="19" grpId="2" bldLvl="0" animBg="1"/>
      <p:bldP spid="14" grpId="0" bldLvl="0" animBg="1"/>
      <p:bldP spid="18" grpId="0" bldLvl="0" animBg="1"/>
      <p:bldP spid="18" grpId="1" bldLvl="0" animBg="1"/>
      <p:bldP spid="18" grpId="2"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a:spLocks noChangeArrowheads="1"/>
          </p:cNvSpPr>
          <p:nvPr/>
        </p:nvSpPr>
        <p:spPr bwMode="auto">
          <a:xfrm>
            <a:off x="961390" y="1945323"/>
            <a:ext cx="7000875" cy="107632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600" dirty="0">
                <a:latin typeface="微软雅黑" panose="020B0503020204020204" pitchFamily="34" charset="-122"/>
                <a:ea typeface="微软雅黑" panose="020B0503020204020204" pitchFamily="34" charset="-122"/>
              </a:rPr>
              <a:t>SylixOS </a:t>
            </a:r>
            <a:r>
              <a:rPr lang="zh-CN" altLang="en-US" sz="1600" dirty="0">
                <a:latin typeface="微软雅黑" panose="020B0503020204020204" pitchFamily="34" charset="-122"/>
                <a:ea typeface="微软雅黑" panose="020B0503020204020204" pitchFamily="34" charset="-122"/>
              </a:rPr>
              <a:t>提供专用的共享内存设备</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dev</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shm</a:t>
            </a:r>
            <a:r>
              <a:rPr lang="zh-CN" altLang="en-US" sz="1600" dirty="0">
                <a:latin typeface="微软雅黑" panose="020B0503020204020204" pitchFamily="34" charset="-122"/>
                <a:ea typeface="微软雅黑" panose="020B0503020204020204" pitchFamily="34" charset="-122"/>
              </a:rPr>
              <a:t>，它不同于</a:t>
            </a:r>
            <a:r>
              <a:rPr lang="en-US" altLang="zh-CN" sz="1600" dirty="0">
                <a:latin typeface="微软雅黑" panose="020B0503020204020204" pitchFamily="34" charset="-122"/>
                <a:ea typeface="微软雅黑" panose="020B0503020204020204" pitchFamily="34" charset="-122"/>
              </a:rPr>
              <a:t>Linux </a:t>
            </a:r>
            <a:r>
              <a:rPr lang="zh-CN" altLang="en-US" sz="1600" dirty="0">
                <a:latin typeface="微软雅黑" panose="020B0503020204020204" pitchFamily="34" charset="-122"/>
                <a:ea typeface="微软雅黑" panose="020B0503020204020204" pitchFamily="34" charset="-122"/>
              </a:rPr>
              <a:t>上的 </a:t>
            </a:r>
            <a:r>
              <a:rPr lang="en-US" altLang="zh-CN" sz="1600" dirty="0" err="1">
                <a:latin typeface="微软雅黑" panose="020B0503020204020204" pitchFamily="34" charset="-122"/>
                <a:ea typeface="微软雅黑" panose="020B0503020204020204" pitchFamily="34" charset="-122"/>
              </a:rPr>
              <a:t>tmpfs</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文件系统，</a:t>
            </a:r>
            <a:r>
              <a:rPr lang="en-US" altLang="zh-CN" sz="1600" dirty="0">
                <a:latin typeface="微软雅黑" panose="020B0503020204020204" pitchFamily="34" charset="-122"/>
                <a:ea typeface="微软雅黑" panose="020B0503020204020204" pitchFamily="34" charset="-122"/>
              </a:rPr>
              <a:t>SylixOS </a:t>
            </a:r>
            <a:r>
              <a:rPr lang="zh-CN" altLang="en-US" sz="1600" dirty="0">
                <a:latin typeface="微软雅黑" panose="020B0503020204020204" pitchFamily="34" charset="-122"/>
                <a:ea typeface="微软雅黑" panose="020B0503020204020204" pitchFamily="34" charset="-122"/>
              </a:rPr>
              <a:t>的共享内存设备只为了共享内存服务。应用程序可在此设备上创建虚拟文件并设置虚拟文件的大小，不同的进程可使用 </a:t>
            </a:r>
            <a:r>
              <a:rPr lang="en-US" altLang="zh-CN" sz="1600" dirty="0" err="1">
                <a:latin typeface="微软雅黑" panose="020B0503020204020204" pitchFamily="34" charset="-122"/>
                <a:ea typeface="微软雅黑" panose="020B0503020204020204" pitchFamily="34" charset="-122"/>
              </a:rPr>
              <a:t>mmap</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函数映射相关的内存，以实现进程间内存的共享。</a:t>
            </a:r>
          </a:p>
        </p:txBody>
      </p:sp>
      <p:sp>
        <p:nvSpPr>
          <p:cNvPr id="7" name="矩形 6"/>
          <p:cNvSpPr/>
          <p:nvPr/>
        </p:nvSpPr>
        <p:spPr>
          <a:xfrm>
            <a:off x="961390" y="1329373"/>
            <a:ext cx="1643063"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共享内存</a:t>
            </a:r>
          </a:p>
        </p:txBody>
      </p:sp>
      <p:pic>
        <p:nvPicPr>
          <p:cNvPr id="5122" name="Picture 2" descr="E:\document\ad\publicty\功能浅析PPT\RES\进程通信_shm.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390" y="3405823"/>
            <a:ext cx="4748213" cy="213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进程间管理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2.5E-6 -2.59259E-6 L -0.23073 -2.59259E-6 " pathEditMode="relative" rAng="0" ptsTypes="AA">
                                      <p:cBhvr>
                                        <p:cTn id="6" dur="700" spd="-100000" fill="hold"/>
                                        <p:tgtEl>
                                          <p:spTgt spid="7"/>
                                        </p:tgtEl>
                                        <p:attrNameLst>
                                          <p:attrName>ppt_x</p:attrName>
                                          <p:attrName>ppt_y</p:attrName>
                                        </p:attrNameLst>
                                      </p:cBhvr>
                                      <p:rCtr x="-115" y="0"/>
                                    </p:animMotion>
                                  </p:childTnLst>
                                </p:cTn>
                              </p:par>
                              <p:par>
                                <p:cTn id="7" presetID="0" presetClass="path" presetSubtype="0" accel="50000" decel="50000" fill="hold" grpId="0" nodeType="withEffect">
                                  <p:stCondLst>
                                    <p:cond delay="0"/>
                                  </p:stCondLst>
                                  <p:childTnLst>
                                    <p:animMotion origin="layout" path="M -3.88889E-6 -1.70483E-6 L -0.65364 -1.70483E-6 " pathEditMode="relative" ptsTypes="AA">
                                      <p:cBhvr>
                                        <p:cTn id="8" dur="700" spd="-100000" fill="hold"/>
                                        <p:tgtEl>
                                          <p:spTgt spid="8"/>
                                        </p:tgtEl>
                                        <p:attrNameLst>
                                          <p:attrName>ppt_x</p:attrName>
                                          <p:attrName>ppt_y</p:attrName>
                                        </p:attrNameLst>
                                      </p:cBhvr>
                                    </p:animMotion>
                                  </p:childTnLst>
                                </p:cTn>
                              </p:par>
                              <p:par>
                                <p:cTn id="9" presetID="0" presetClass="path" presetSubtype="0" accel="50000" decel="50000" fill="hold" nodeType="withEffect">
                                  <p:stCondLst>
                                    <p:cond delay="0"/>
                                  </p:stCondLst>
                                  <p:childTnLst>
                                    <p:animMotion origin="layout" path="M 8.05556E-6 -5.28337E-6 L -0.63003 -5.28337E-6 " pathEditMode="relative" ptsTypes="AA">
                                      <p:cBhvr>
                                        <p:cTn id="10" dur="900" spd="-100000" fill="hold"/>
                                        <p:tgtEl>
                                          <p:spTgt spid="512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7"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a:spLocks noChangeArrowheads="1"/>
          </p:cNvSpPr>
          <p:nvPr/>
        </p:nvSpPr>
        <p:spPr bwMode="auto">
          <a:xfrm>
            <a:off x="945515" y="1236980"/>
            <a:ext cx="10368280"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a:solidFill>
                  <a:srgbClr val="FF0000"/>
                </a:solidFill>
                <a:latin typeface="微软雅黑" panose="020B0503020204020204" pitchFamily="34" charset="-122"/>
                <a:ea typeface="微软雅黑" panose="020B0503020204020204" pitchFamily="34" charset="-122"/>
              </a:rPr>
              <a:t>信号</a:t>
            </a:r>
            <a:r>
              <a:rPr lang="zh-CN" altLang="en-US" sz="1600">
                <a:latin typeface="微软雅黑" panose="020B0503020204020204" pitchFamily="34" charset="-122"/>
                <a:ea typeface="微软雅黑" panose="020B0503020204020204" pitchFamily="34" charset="-122"/>
              </a:rPr>
              <a:t>提供了一种进程</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线程间异步通信的机制，任务无须像同步通信那样等待事件发生，当事件发生时，会自动执行事先安排好的信号处理动作。信号是一种软件模拟的中断。信号处理前会进行任务的上下文保存，处理完信号事件后，会恢复其上下文让任务继续运行。</a:t>
            </a:r>
          </a:p>
        </p:txBody>
      </p:sp>
      <p:pic>
        <p:nvPicPr>
          <p:cNvPr id="21507" name="Picture 2" descr="E:\document\ad\publicty\功能浅析PPT\RES\信号.em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8350" y="2209483"/>
            <a:ext cx="7858125" cy="3763962"/>
          </a:xfrm>
          <a:prstGeom prst="rect">
            <a:avLst/>
          </a:prstGeom>
          <a:noFill/>
          <a:ln w="9525">
            <a:solidFill>
              <a:srgbClr val="00B0F0"/>
            </a:solidFill>
            <a:miter lim="800000"/>
            <a:headEnd/>
            <a:tailEnd/>
          </a:ln>
          <a:extLst>
            <a:ext uri="{909E8E84-426E-40DD-AFC4-6F175D3DCCD1}">
              <a14:hiddenFill xmlns:a14="http://schemas.microsoft.com/office/drawing/2010/main">
                <a:solidFill>
                  <a:srgbClr val="FFFFFF"/>
                </a:solidFill>
              </a14:hiddenFill>
            </a:ext>
          </a:extLst>
        </p:spPr>
      </p:pic>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进程间管理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进程间管理</a:t>
            </a:r>
          </a:p>
        </p:txBody>
      </p:sp>
      <p:sp>
        <p:nvSpPr>
          <p:cNvPr id="8" name="矩形 7"/>
          <p:cNvSpPr>
            <a:spLocks noChangeArrowheads="1"/>
          </p:cNvSpPr>
          <p:nvPr/>
        </p:nvSpPr>
        <p:spPr bwMode="auto">
          <a:xfrm>
            <a:off x="945515" y="1755140"/>
            <a:ext cx="9803765" cy="30670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400" dirty="0">
                <a:latin typeface="微软雅黑" panose="020B0503020204020204" pitchFamily="34" charset="-122"/>
                <a:ea typeface="微软雅黑" panose="020B0503020204020204" pitchFamily="34" charset="-122"/>
              </a:rPr>
              <a:t>SylixOS</a:t>
            </a:r>
            <a:r>
              <a:rPr lang="zh-CN" altLang="en-US" sz="1400" dirty="0">
                <a:latin typeface="微软雅黑" panose="020B0503020204020204" pitchFamily="34" charset="-122"/>
                <a:ea typeface="微软雅黑" panose="020B0503020204020204" pitchFamily="34" charset="-122"/>
              </a:rPr>
              <a:t>最大支持</a:t>
            </a:r>
            <a:r>
              <a:rPr lang="en-US" altLang="zh-CN" sz="1400" dirty="0">
                <a:latin typeface="微软雅黑" panose="020B0503020204020204" pitchFamily="34" charset="-122"/>
                <a:ea typeface="微软雅黑" panose="020B0503020204020204" pitchFamily="34" charset="-122"/>
              </a:rPr>
              <a:t>64</a:t>
            </a:r>
            <a:r>
              <a:rPr lang="zh-CN" altLang="en-US" sz="1400" dirty="0">
                <a:latin typeface="微软雅黑" panose="020B0503020204020204" pitchFamily="34" charset="-122"/>
                <a:ea typeface="微软雅黑" panose="020B0503020204020204" pitchFamily="34" charset="-122"/>
              </a:rPr>
              <a:t>个不同类型的信号，同时支持</a:t>
            </a:r>
            <a:r>
              <a:rPr lang="en-US" altLang="zh-CN" sz="1400" dirty="0">
                <a:latin typeface="微软雅黑" panose="020B0503020204020204" pitchFamily="34" charset="-122"/>
                <a:ea typeface="微软雅黑" panose="020B0503020204020204" pitchFamily="34" charset="-122"/>
              </a:rPr>
              <a:t>POSIX</a:t>
            </a:r>
            <a:r>
              <a:rPr lang="zh-CN" altLang="en-US" sz="1400" dirty="0">
                <a:latin typeface="微软雅黑" panose="020B0503020204020204" pitchFamily="34" charset="-122"/>
                <a:ea typeface="微软雅黑" panose="020B0503020204020204" pitchFamily="34" charset="-122"/>
              </a:rPr>
              <a:t>规定的信号排队功能。当前已明确定义的信号类型如下表所示：</a:t>
            </a:r>
          </a:p>
        </p:txBody>
      </p:sp>
      <p:graphicFrame>
        <p:nvGraphicFramePr>
          <p:cNvPr id="6" name="表格 5"/>
          <p:cNvGraphicFramePr>
            <a:graphicFrameLocks noGrp="1"/>
          </p:cNvGraphicFramePr>
          <p:nvPr>
            <p:custDataLst>
              <p:tags r:id="rId1"/>
            </p:custDataLst>
          </p:nvPr>
        </p:nvGraphicFramePr>
        <p:xfrm>
          <a:off x="945515" y="2287588"/>
          <a:ext cx="7858125" cy="3887784"/>
        </p:xfrm>
        <a:graphic>
          <a:graphicData uri="http://schemas.openxmlformats.org/drawingml/2006/table">
            <a:tbl>
              <a:tblPr firstRow="1" bandRow="1" bandCol="1">
                <a:tableStyleId>{5FD0F851-EC5A-4D38-B0AD-8093EC10F338}</a:tableStyleId>
              </a:tblPr>
              <a:tblGrid>
                <a:gridCol w="1071880">
                  <a:extLst>
                    <a:ext uri="{9D8B030D-6E8A-4147-A177-3AD203B41FA5}">
                      <a16:colId xmlns:a16="http://schemas.microsoft.com/office/drawing/2014/main" val="20000"/>
                    </a:ext>
                  </a:extLst>
                </a:gridCol>
                <a:gridCol w="1285875">
                  <a:extLst>
                    <a:ext uri="{9D8B030D-6E8A-4147-A177-3AD203B41FA5}">
                      <a16:colId xmlns:a16="http://schemas.microsoft.com/office/drawing/2014/main" val="20001"/>
                    </a:ext>
                  </a:extLst>
                </a:gridCol>
                <a:gridCol w="1214120">
                  <a:extLst>
                    <a:ext uri="{9D8B030D-6E8A-4147-A177-3AD203B41FA5}">
                      <a16:colId xmlns:a16="http://schemas.microsoft.com/office/drawing/2014/main" val="20002"/>
                    </a:ext>
                  </a:extLst>
                </a:gridCol>
                <a:gridCol w="164338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499870">
                  <a:extLst>
                    <a:ext uri="{9D8B030D-6E8A-4147-A177-3AD203B41FA5}">
                      <a16:colId xmlns:a16="http://schemas.microsoft.com/office/drawing/2014/main" val="20005"/>
                    </a:ext>
                  </a:extLst>
                </a:gridCol>
              </a:tblGrid>
              <a:tr h="323850">
                <a:tc>
                  <a:txBody>
                    <a:bodyPr/>
                    <a:lstStyle/>
                    <a:p>
                      <a:pPr algn="ctr"/>
                      <a:r>
                        <a:rPr lang="zh-CN" altLang="en-US" sz="1200" b="1" dirty="0">
                          <a:solidFill>
                            <a:srgbClr val="0070C0"/>
                          </a:solidFill>
                          <a:latin typeface="微软雅黑" panose="020B0503020204020204" pitchFamily="34" charset="-122"/>
                          <a:ea typeface="微软雅黑" panose="020B0503020204020204" pitchFamily="34" charset="-122"/>
                        </a:rPr>
                        <a:t>类型</a:t>
                      </a:r>
                    </a:p>
                  </a:txBody>
                  <a:tcPr marL="91439" marR="91439" marT="45717" marB="45717" anchor="ctr"/>
                </a:tc>
                <a:tc>
                  <a:txBody>
                    <a:bodyPr/>
                    <a:lstStyle/>
                    <a:p>
                      <a:pPr algn="ctr"/>
                      <a:r>
                        <a:rPr lang="zh-CN" altLang="en-US" sz="1200" b="1" dirty="0">
                          <a:solidFill>
                            <a:srgbClr val="0070C0"/>
                          </a:solidFill>
                          <a:latin typeface="微软雅黑" panose="020B0503020204020204" pitchFamily="34" charset="-122"/>
                          <a:ea typeface="微软雅黑" panose="020B0503020204020204" pitchFamily="34" charset="-122"/>
                        </a:rPr>
                        <a:t>描述</a:t>
                      </a:r>
                    </a:p>
                  </a:txBody>
                  <a:tcPr marL="91439" marR="91439" marT="45717" marB="45717" anchor="ctr"/>
                </a:tc>
                <a:tc>
                  <a:txBody>
                    <a:bodyPr/>
                    <a:lstStyle/>
                    <a:p>
                      <a:pPr marL="0" algn="ctr" defTabSz="914400" rtl="0" eaLnBrk="1" latinLnBrk="0" hangingPunct="1"/>
                      <a:r>
                        <a:rPr lang="zh-CN" altLang="en-US" sz="1200" b="1" kern="1200" dirty="0">
                          <a:solidFill>
                            <a:srgbClr val="0070C0"/>
                          </a:solidFill>
                          <a:latin typeface="微软雅黑" panose="020B0503020204020204" pitchFamily="34" charset="-122"/>
                          <a:ea typeface="微软雅黑" panose="020B0503020204020204" pitchFamily="34" charset="-122"/>
                        </a:rPr>
                        <a:t>类型</a:t>
                      </a:r>
                      <a:endParaRPr lang="zh-CN" altLang="en-US" sz="12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1" dirty="0">
                          <a:solidFill>
                            <a:srgbClr val="0070C0"/>
                          </a:solidFill>
                          <a:latin typeface="微软雅黑" panose="020B0503020204020204" pitchFamily="34" charset="-122"/>
                          <a:ea typeface="微软雅黑" panose="020B0503020204020204" pitchFamily="34" charset="-122"/>
                        </a:rPr>
                        <a:t>描述</a:t>
                      </a:r>
                    </a:p>
                  </a:txBody>
                  <a:tcPr marL="91439" marR="91439" marT="45717" marB="45717" anchor="ctr"/>
                </a:tc>
                <a:tc>
                  <a:txBody>
                    <a:bodyPr/>
                    <a:lstStyle/>
                    <a:p>
                      <a:pPr algn="ctr"/>
                      <a:r>
                        <a:rPr lang="zh-CN" altLang="en-US" sz="1200" b="1" kern="1200" dirty="0">
                          <a:solidFill>
                            <a:srgbClr val="0070C0"/>
                          </a:solidFill>
                          <a:latin typeface="微软雅黑" panose="020B0503020204020204" pitchFamily="34" charset="-122"/>
                          <a:ea typeface="微软雅黑" panose="020B0503020204020204" pitchFamily="34" charset="-122"/>
                        </a:rPr>
                        <a:t>类型</a:t>
                      </a:r>
                      <a:endParaRPr lang="zh-CN" altLang="en-US" sz="12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1" dirty="0">
                          <a:solidFill>
                            <a:srgbClr val="0070C0"/>
                          </a:solidFill>
                          <a:latin typeface="微软雅黑" panose="020B0503020204020204" pitchFamily="34" charset="-122"/>
                          <a:ea typeface="微软雅黑" panose="020B0503020204020204" pitchFamily="34" charset="-122"/>
                        </a:rPr>
                        <a:t>描述</a:t>
                      </a:r>
                    </a:p>
                  </a:txBody>
                  <a:tcPr marL="91439" marR="91439" marT="45717" marB="45717" anchor="ctr"/>
                </a:tc>
                <a:extLst>
                  <a:ext uri="{0D108BD9-81ED-4DB2-BD59-A6C34878D82A}">
                    <a16:rowId xmlns:a16="http://schemas.microsoft.com/office/drawing/2014/main" val="10000"/>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SIGHUP</a:t>
                      </a:r>
                      <a:endParaRPr lang="zh-CN" altLang="en-US" sz="1200" b="0" u="none" dirty="0">
                        <a:solidFill>
                          <a:srgbClr val="0070C0"/>
                        </a:solidFill>
                        <a:latin typeface="微软雅黑" panose="020B0503020204020204" pitchFamily="34" charset="-122"/>
                        <a:ea typeface="微软雅黑" panose="020B0503020204020204" pitchFamily="34" charset="-122"/>
                      </a:endParaRPr>
                    </a:p>
                  </a:txBody>
                  <a:tcPr marL="89999" marR="89999" marT="17999" marB="17999"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挂起终端或进程</a:t>
                      </a:r>
                      <a:endParaRPr lang="zh-CN" altLang="en-US" sz="1200" b="0" u="none" dirty="0">
                        <a:solidFill>
                          <a:srgbClr val="0070C0"/>
                        </a:solidFill>
                        <a:latin typeface="微软雅黑" panose="020B0503020204020204" pitchFamily="34" charset="-122"/>
                        <a:ea typeface="微软雅黑" panose="020B0503020204020204" pitchFamily="34" charset="-122"/>
                      </a:endParaRPr>
                    </a:p>
                  </a:txBody>
                  <a:tcPr marL="89999" marR="89999" marT="17999" marB="17999"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SIGUNUSED2</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89999" marR="89999" marT="17999" marB="17999"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暂没使用</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89999" marR="89999" marT="17999" marB="17999"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SIGCANCEL</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89999" marR="89999" marT="17999" marB="17999" anchor="ctr"/>
                </a:tc>
                <a:tc>
                  <a:txBody>
                    <a:bodyPr/>
                    <a:lstStyle/>
                    <a:p>
                      <a:pPr algn="ctr"/>
                      <a:r>
                        <a:rPr lang="zh-CN" altLang="en-US" sz="1200" b="0" dirty="0">
                          <a:solidFill>
                            <a:srgbClr val="0070C0"/>
                          </a:solidFill>
                          <a:latin typeface="微软雅黑" panose="020B0503020204020204" pitchFamily="34" charset="-122"/>
                          <a:ea typeface="微软雅黑" panose="020B0503020204020204" pitchFamily="34" charset="-122"/>
                        </a:rPr>
                        <a:t>同</a:t>
                      </a:r>
                      <a:r>
                        <a:rPr lang="en-US" altLang="zh-CN" sz="1200" b="0" u="none" kern="1200" dirty="0">
                          <a:solidFill>
                            <a:srgbClr val="0070C0"/>
                          </a:solidFill>
                          <a:latin typeface="微软雅黑" panose="020B0503020204020204" pitchFamily="34" charset="-122"/>
                          <a:ea typeface="微软雅黑" panose="020B0503020204020204" pitchFamily="34" charset="-122"/>
                        </a:rPr>
                        <a:t>SIGTERM</a:t>
                      </a:r>
                      <a:endParaRPr lang="zh-CN" altLang="en-US" sz="1200" b="0" dirty="0">
                        <a:solidFill>
                          <a:srgbClr val="0070C0"/>
                        </a:solidFill>
                        <a:latin typeface="微软雅黑" panose="020B0503020204020204" pitchFamily="34" charset="-122"/>
                        <a:ea typeface="微软雅黑" panose="020B0503020204020204" pitchFamily="34" charset="-122"/>
                      </a:endParaRPr>
                    </a:p>
                  </a:txBody>
                  <a:tcPr marL="89999" marR="89999" marT="17999" marB="17999" anchor="ctr"/>
                </a:tc>
                <a:extLst>
                  <a:ext uri="{0D108BD9-81ED-4DB2-BD59-A6C34878D82A}">
                    <a16:rowId xmlns:a16="http://schemas.microsoft.com/office/drawing/2014/main" val="10001"/>
                  </a:ext>
                </a:extLst>
              </a:tr>
              <a:tr h="323982">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SIGINT</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zh-CN" altLang="en-US" sz="1200" b="0" kern="1200" dirty="0">
                          <a:solidFill>
                            <a:srgbClr val="0070C0"/>
                          </a:solidFill>
                          <a:latin typeface="微软雅黑" panose="020B0503020204020204" pitchFamily="34" charset="-122"/>
                          <a:ea typeface="微软雅黑" panose="020B0503020204020204" pitchFamily="34" charset="-122"/>
                        </a:rPr>
                        <a:t>来自键盘的中断</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SIGPIPE</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zh-CN" altLang="en-US" sz="1200" b="0" kern="1200" dirty="0">
                          <a:solidFill>
                            <a:srgbClr val="0070C0"/>
                          </a:solidFill>
                          <a:latin typeface="微软雅黑" panose="020B0503020204020204" pitchFamily="34" charset="-122"/>
                          <a:ea typeface="微软雅黑" panose="020B0503020204020204" pitchFamily="34" charset="-122"/>
                        </a:rPr>
                        <a:t>管道写出错，无读者</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SIGUSR1</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zh-CN" altLang="en-US" sz="1200" b="0" kern="1200" dirty="0">
                          <a:solidFill>
                            <a:srgbClr val="0070C0"/>
                          </a:solidFill>
                          <a:latin typeface="微软雅黑" panose="020B0503020204020204" pitchFamily="34" charset="-122"/>
                          <a:ea typeface="微软雅黑" panose="020B0503020204020204" pitchFamily="34" charset="-122"/>
                        </a:rPr>
                        <a:t>用户定义</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extLst>
                  <a:ext uri="{0D108BD9-81ED-4DB2-BD59-A6C34878D82A}">
                    <a16:rowId xmlns:a16="http://schemas.microsoft.com/office/drawing/2014/main" val="10002"/>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SIGQUIT</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来自键盘的退出</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SIGALRM</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实时定时器报警</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SIGUSR2</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用户定义</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extLst>
                  <a:ext uri="{0D108BD9-81ED-4DB2-BD59-A6C34878D82A}">
                    <a16:rowId xmlns:a16="http://schemas.microsoft.com/office/drawing/2014/main" val="10003"/>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SIGILL</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非法指令</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SIGTERM</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进程中止</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SIGPOLL</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异步</a:t>
                      </a:r>
                      <a:r>
                        <a:rPr lang="en-US" altLang="zh-CN" sz="1200" b="0" kern="1200" dirty="0">
                          <a:solidFill>
                            <a:srgbClr val="0070C0"/>
                          </a:solidFill>
                          <a:latin typeface="微软雅黑" panose="020B0503020204020204" pitchFamily="34" charset="-122"/>
                          <a:ea typeface="微软雅黑" panose="020B0503020204020204" pitchFamily="34" charset="-122"/>
                        </a:rPr>
                        <a:t>I/O</a:t>
                      </a:r>
                      <a:r>
                        <a:rPr lang="zh-CN" altLang="en-US" sz="1200" b="0" kern="1200" dirty="0">
                          <a:solidFill>
                            <a:srgbClr val="0070C0"/>
                          </a:solidFill>
                          <a:latin typeface="微软雅黑" panose="020B0503020204020204" pitchFamily="34" charset="-122"/>
                          <a:ea typeface="微软雅黑" panose="020B0503020204020204" pitchFamily="34" charset="-122"/>
                        </a:rPr>
                        <a:t>通知</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extLst>
                  <a:ext uri="{0D108BD9-81ED-4DB2-BD59-A6C34878D82A}">
                    <a16:rowId xmlns:a16="http://schemas.microsoft.com/office/drawing/2014/main" val="10004"/>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SIGTRAP</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跟踪断点</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SIGCNCL</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线程取消</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SIGPROF</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sz="1200" b="0" kern="1200" dirty="0" err="1">
                          <a:solidFill>
                            <a:srgbClr val="0070C0"/>
                          </a:solidFill>
                          <a:latin typeface="微软雅黑" panose="020B0503020204020204" pitchFamily="34" charset="-122"/>
                          <a:ea typeface="微软雅黑" panose="020B0503020204020204" pitchFamily="34" charset="-122"/>
                        </a:rPr>
                        <a:t>setitimer</a:t>
                      </a:r>
                      <a:r>
                        <a:rPr lang="zh-CN" altLang="en-US" sz="1200" b="0" kern="1200" dirty="0">
                          <a:solidFill>
                            <a:srgbClr val="0070C0"/>
                          </a:solidFill>
                          <a:latin typeface="微软雅黑" panose="020B0503020204020204" pitchFamily="34" charset="-122"/>
                          <a:ea typeface="微软雅黑" panose="020B0503020204020204" pitchFamily="34" charset="-122"/>
                        </a:rPr>
                        <a:t> 定时信号</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extLst>
                  <a:ext uri="{0D108BD9-81ED-4DB2-BD59-A6C34878D82A}">
                    <a16:rowId xmlns:a16="http://schemas.microsoft.com/office/drawing/2014/main" val="10005"/>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SIGABRT</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u="none" kern="1200" dirty="0">
                          <a:solidFill>
                            <a:srgbClr val="0070C0"/>
                          </a:solidFill>
                          <a:latin typeface="微软雅黑" panose="020B0503020204020204" pitchFamily="34" charset="-122"/>
                          <a:ea typeface="微软雅黑" panose="020B0503020204020204" pitchFamily="34" charset="-122"/>
                        </a:rPr>
                        <a:t>异常结束</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SIGSTOP</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停止进程执行</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SIGSYS</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系统调用错误</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extLst>
                  <a:ext uri="{0D108BD9-81ED-4DB2-BD59-A6C34878D82A}">
                    <a16:rowId xmlns:a16="http://schemas.microsoft.com/office/drawing/2014/main" val="10006"/>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SIGUNUSED</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暂没使用</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SIGTSTP</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kern="1200" dirty="0" err="1">
                          <a:solidFill>
                            <a:srgbClr val="0070C0"/>
                          </a:solidFill>
                          <a:latin typeface="微软雅黑" panose="020B0503020204020204" pitchFamily="34" charset="-122"/>
                          <a:ea typeface="微软雅黑" panose="020B0503020204020204" pitchFamily="34" charset="-122"/>
                        </a:rPr>
                        <a:t>tty</a:t>
                      </a:r>
                      <a:r>
                        <a:rPr lang="zh-CN" altLang="en-US" sz="1200" b="0" kern="1200" dirty="0">
                          <a:solidFill>
                            <a:srgbClr val="0070C0"/>
                          </a:solidFill>
                          <a:latin typeface="微软雅黑" panose="020B0503020204020204" pitchFamily="34" charset="-122"/>
                          <a:ea typeface="微软雅黑" panose="020B0503020204020204" pitchFamily="34" charset="-122"/>
                        </a:rPr>
                        <a:t>发出停止进程</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SIGURG</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kern="1200" dirty="0">
                          <a:solidFill>
                            <a:srgbClr val="0070C0"/>
                          </a:solidFill>
                          <a:latin typeface="微软雅黑" panose="020B0503020204020204" pitchFamily="34" charset="-122"/>
                          <a:ea typeface="微软雅黑" panose="020B0503020204020204" pitchFamily="34" charset="-122"/>
                        </a:rPr>
                        <a:t>socket</a:t>
                      </a:r>
                      <a:r>
                        <a:rPr lang="zh-CN" altLang="en-US" sz="1200" b="0" kern="1200" dirty="0">
                          <a:solidFill>
                            <a:srgbClr val="0070C0"/>
                          </a:solidFill>
                          <a:latin typeface="微软雅黑" panose="020B0503020204020204" pitchFamily="34" charset="-122"/>
                          <a:ea typeface="微软雅黑" panose="020B0503020204020204" pitchFamily="34" charset="-122"/>
                        </a:rPr>
                        <a:t>带外数据</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extLst>
                  <a:ext uri="{0D108BD9-81ED-4DB2-BD59-A6C34878D82A}">
                    <a16:rowId xmlns:a16="http://schemas.microsoft.com/office/drawing/2014/main" val="10007"/>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SIGFPE</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协处理器出错</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SIGCONT</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恢复进程继续执行</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SIGVTALRM</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定时时间到</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extLst>
                  <a:ext uri="{0D108BD9-81ED-4DB2-BD59-A6C34878D82A}">
                    <a16:rowId xmlns:a16="http://schemas.microsoft.com/office/drawing/2014/main" val="10008"/>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SIGKILL</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强迫进程结束</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SIGCHLD</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子进程停止或被终止</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SIGXCPU</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kern="1200" dirty="0">
                          <a:solidFill>
                            <a:srgbClr val="0070C0"/>
                          </a:solidFill>
                          <a:latin typeface="微软雅黑" panose="020B0503020204020204" pitchFamily="34" charset="-122"/>
                          <a:ea typeface="微软雅黑" panose="020B0503020204020204" pitchFamily="34" charset="-122"/>
                        </a:rPr>
                        <a:t>CPU</a:t>
                      </a:r>
                      <a:r>
                        <a:rPr lang="zh-CN" altLang="en-US" sz="1200" b="0" kern="1200" dirty="0">
                          <a:solidFill>
                            <a:srgbClr val="0070C0"/>
                          </a:solidFill>
                          <a:latin typeface="微软雅黑" panose="020B0503020204020204" pitchFamily="34" charset="-122"/>
                          <a:ea typeface="微软雅黑" panose="020B0503020204020204" pitchFamily="34" charset="-122"/>
                        </a:rPr>
                        <a:t>限制</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extLst>
                  <a:ext uri="{0D108BD9-81ED-4DB2-BD59-A6C34878D82A}">
                    <a16:rowId xmlns:a16="http://schemas.microsoft.com/office/drawing/2014/main" val="10009"/>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SIGBUS</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u="none" kern="1200" dirty="0">
                          <a:solidFill>
                            <a:srgbClr val="0070C0"/>
                          </a:solidFill>
                          <a:latin typeface="微软雅黑" panose="020B0503020204020204" pitchFamily="34" charset="-122"/>
                          <a:ea typeface="微软雅黑" panose="020B0503020204020204" pitchFamily="34" charset="-122"/>
                        </a:rPr>
                        <a:t>总线错误</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SIGTTIN</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后台进程请求输入 </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SIGXFSZ</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文件大小限制</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solidFill>
                      <a:schemeClr val="bg1"/>
                    </a:solidFill>
                  </a:tcPr>
                </a:tc>
                <a:extLst>
                  <a:ext uri="{0D108BD9-81ED-4DB2-BD59-A6C34878D82A}">
                    <a16:rowId xmlns:a16="http://schemas.microsoft.com/office/drawing/2014/main" val="10010"/>
                  </a:ext>
                </a:extLst>
              </a:tr>
              <a:tr h="323982">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SIGSEGV</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无效内存引用</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marL="0" algn="ctr" defTabSz="914400" rtl="0" eaLnBrk="1" latinLnBrk="0" hangingPunct="1"/>
                      <a:r>
                        <a:rPr lang="en-US" altLang="zh-CN" sz="1200" b="0" u="none" kern="1200" dirty="0">
                          <a:solidFill>
                            <a:srgbClr val="0070C0"/>
                          </a:solidFill>
                          <a:latin typeface="微软雅黑" panose="020B0503020204020204" pitchFamily="34" charset="-122"/>
                          <a:ea typeface="微软雅黑" panose="020B0503020204020204" pitchFamily="34" charset="-122"/>
                        </a:rPr>
                        <a:t>SIGTTOU</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后台进程请求输出</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en-US" altLang="zh-CN" sz="1200" b="0" u="none" kern="1200" dirty="0">
                          <a:solidFill>
                            <a:srgbClr val="0070C0"/>
                          </a:solidFill>
                          <a:latin typeface="微软雅黑" panose="020B0503020204020204" pitchFamily="34" charset="-122"/>
                          <a:ea typeface="微软雅黑" panose="020B0503020204020204" pitchFamily="34" charset="-122"/>
                        </a:rPr>
                        <a:t>SIGWINCH</a:t>
                      </a:r>
                      <a:endParaRPr lang="zh-CN" altLang="en-US" sz="1200" b="0" u="none"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tc>
                  <a:txBody>
                    <a:bodyPr/>
                    <a:lstStyle/>
                    <a:p>
                      <a:pPr algn="ctr"/>
                      <a:r>
                        <a:rPr lang="zh-CN" altLang="en-US" sz="1200" b="0" kern="1200" dirty="0">
                          <a:solidFill>
                            <a:srgbClr val="0070C0"/>
                          </a:solidFill>
                          <a:latin typeface="微软雅黑" panose="020B0503020204020204" pitchFamily="34" charset="-122"/>
                          <a:ea typeface="微软雅黑" panose="020B0503020204020204" pitchFamily="34" charset="-122"/>
                        </a:rPr>
                        <a:t>终端窗口改变</a:t>
                      </a:r>
                      <a:endParaRPr lang="zh-CN" altLang="en-US" sz="1200" b="0"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marT="45717" marB="45717" anchor="ctr"/>
                </a:tc>
                <a:extLst>
                  <a:ext uri="{0D108BD9-81ED-4DB2-BD59-A6C34878D82A}">
                    <a16:rowId xmlns:a16="http://schemas.microsoft.com/office/drawing/2014/main" val="10011"/>
                  </a:ext>
                </a:extLst>
              </a:tr>
            </a:tbl>
          </a:graphicData>
        </a:graphic>
      </p:graphicFrame>
      <p:sp>
        <p:nvSpPr>
          <p:cNvPr id="9" name="矩形 8"/>
          <p:cNvSpPr/>
          <p:nvPr/>
        </p:nvSpPr>
        <p:spPr>
          <a:xfrm>
            <a:off x="945515" y="1278573"/>
            <a:ext cx="1643063"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信号类型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600"/>
                                        <p:tgtEl>
                                          <p:spTgt spid="9"/>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700"/>
                                        <p:tgtEl>
                                          <p:spTgt spid="8"/>
                                        </p:tgtEl>
                                      </p:cBhvr>
                                    </p:animEffect>
                                  </p:childTnLst>
                                </p:cTn>
                              </p:par>
                              <p:par>
                                <p:cTn id="11" presetID="9" presetClass="entr" presetSubtype="0" fill="hold" nodeType="withEffect">
                                  <p:stCondLst>
                                    <p:cond delay="70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85520" y="1863725"/>
            <a:ext cx="10219055" cy="144018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SylixOS</a:t>
            </a:r>
            <a:r>
              <a:rPr lang="zh-CN" altLang="en-US" sz="1600" dirty="0">
                <a:solidFill>
                  <a:schemeClr val="tx1"/>
                </a:solidFill>
                <a:latin typeface="微软雅黑" panose="020B0503020204020204" pitchFamily="34" charset="-122"/>
                <a:ea typeface="微软雅黑" panose="020B0503020204020204" pitchFamily="34" charset="-122"/>
              </a:rPr>
              <a:t>要求提供定时中断，以实现延时与超时控制等功能，定时中断也叫时钟节拍， 以下函数由</a:t>
            </a:r>
            <a:r>
              <a:rPr lang="en-US" altLang="zh-CN" sz="1600" dirty="0">
                <a:solidFill>
                  <a:schemeClr val="tx1"/>
                </a:solidFill>
                <a:latin typeface="微软雅黑" panose="020B0503020204020204" pitchFamily="34" charset="-122"/>
                <a:ea typeface="微软雅黑" panose="020B0503020204020204" pitchFamily="34" charset="-122"/>
              </a:rPr>
              <a:t>TICK</a:t>
            </a:r>
            <a:r>
              <a:rPr lang="zh-CN" altLang="en-US" sz="1600" dirty="0">
                <a:solidFill>
                  <a:schemeClr val="tx1"/>
                </a:solidFill>
                <a:latin typeface="微软雅黑" panose="020B0503020204020204" pitchFamily="34" charset="-122"/>
                <a:ea typeface="微软雅黑" panose="020B0503020204020204" pitchFamily="34" charset="-122"/>
              </a:rPr>
              <a:t>中断调用：</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API_KernelTicks</a:t>
            </a:r>
            <a:r>
              <a:rPr lang="en-US" altLang="zh-CN" sz="1600" dirty="0">
                <a:solidFill>
                  <a:schemeClr val="tx1"/>
                </a:solidFill>
                <a:latin typeface="微软雅黑" panose="020B0503020204020204" pitchFamily="34" charset="-122"/>
                <a:ea typeface="微软雅黑" panose="020B0503020204020204" pitchFamily="34" charset="-122"/>
              </a:rPr>
              <a:t>:    SylixOS </a:t>
            </a:r>
            <a:r>
              <a:rPr lang="zh-CN" altLang="en-US" sz="1600" dirty="0">
                <a:solidFill>
                  <a:schemeClr val="tx1"/>
                </a:solidFill>
                <a:latin typeface="微软雅黑" panose="020B0503020204020204" pitchFamily="34" charset="-122"/>
                <a:ea typeface="微软雅黑" panose="020B0503020204020204" pitchFamily="34" charset="-122"/>
              </a:rPr>
              <a:t>普通定时器周期中断；</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API_TimerHTicks:  SylixOS </a:t>
            </a:r>
            <a:r>
              <a:rPr lang="zh-CN" altLang="en-US" sz="1600" dirty="0">
                <a:solidFill>
                  <a:schemeClr val="tx1"/>
                </a:solidFill>
                <a:latin typeface="微软雅黑" panose="020B0503020204020204" pitchFamily="34" charset="-122"/>
                <a:ea typeface="微软雅黑" panose="020B0503020204020204" pitchFamily="34" charset="-122"/>
              </a:rPr>
              <a:t>高速定时器周期中断。</a:t>
            </a:r>
            <a:endParaRPr lang="en-US" altLang="zh-CN" sz="1600" dirty="0">
              <a:solidFill>
                <a:schemeClr val="tx1"/>
              </a:solidFill>
              <a:latin typeface="微软雅黑" panose="020B0503020204020204" pitchFamily="34" charset="-122"/>
              <a:ea typeface="微软雅黑" panose="020B0503020204020204" pitchFamily="34" charset="-122"/>
            </a:endParaRPr>
          </a:p>
        </p:txBody>
      </p:sp>
      <p:sp>
        <p:nvSpPr>
          <p:cNvPr id="5" name="矩形 4"/>
          <p:cNvSpPr/>
          <p:nvPr/>
        </p:nvSpPr>
        <p:spPr>
          <a:xfrm>
            <a:off x="985520" y="3519805"/>
            <a:ext cx="10219055" cy="221424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为实现任务的延时处理提供了一套延时函数：</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API_TimeSSleep:    </a:t>
            </a:r>
            <a:r>
              <a:rPr lang="zh-CN" altLang="en-US" sz="1600" dirty="0">
                <a:solidFill>
                  <a:schemeClr val="tx1"/>
                </a:solidFill>
                <a:latin typeface="微软雅黑" panose="020B0503020204020204" pitchFamily="34" charset="-122"/>
                <a:ea typeface="微软雅黑" panose="020B0503020204020204" pitchFamily="34" charset="-122"/>
              </a:rPr>
              <a:t>以秒为单位，线程睡眠</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睡眠不能被信号唤醒</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API_TimeMSleep:   </a:t>
            </a:r>
            <a:r>
              <a:rPr lang="zh-CN" altLang="en-US" sz="1600" dirty="0">
                <a:solidFill>
                  <a:schemeClr val="tx1"/>
                </a:solidFill>
                <a:latin typeface="微软雅黑" panose="020B0503020204020204" pitchFamily="34" charset="-122"/>
                <a:ea typeface="微软雅黑" panose="020B0503020204020204" pitchFamily="34" charset="-122"/>
              </a:rPr>
              <a:t>以毫秒为单位，线程睡眠</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睡眠不能被信号唤醒</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API_TimeSleepEx:   </a:t>
            </a:r>
            <a:r>
              <a:rPr lang="zh-CN" altLang="en-US" sz="1600" dirty="0">
                <a:solidFill>
                  <a:schemeClr val="tx1"/>
                </a:solidFill>
                <a:latin typeface="微软雅黑" panose="020B0503020204020204" pitchFamily="34" charset="-122"/>
                <a:ea typeface="微软雅黑" panose="020B0503020204020204" pitchFamily="34" charset="-122"/>
              </a:rPr>
              <a:t>线程睡眠，可以选择被信号唤醒。</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在调用这些延时函数时，会进行一次线程调度，并且执行下一个优先级最高的就绪态的线程。</a:t>
            </a:r>
          </a:p>
        </p:txBody>
      </p:sp>
      <p:sp>
        <p:nvSpPr>
          <p:cNvPr id="6" name="矩形 5"/>
          <p:cNvSpPr/>
          <p:nvPr/>
        </p:nvSpPr>
        <p:spPr>
          <a:xfrm>
            <a:off x="985520" y="1360488"/>
            <a:ext cx="3024188"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时间管理</a:t>
            </a: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时钟管理</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时钟管理</a:t>
            </a:r>
          </a:p>
        </p:txBody>
      </p:sp>
      <p:sp>
        <p:nvSpPr>
          <p:cNvPr id="7" name="矩形 6"/>
          <p:cNvSpPr/>
          <p:nvPr/>
        </p:nvSpPr>
        <p:spPr>
          <a:xfrm>
            <a:off x="948055" y="1844675"/>
            <a:ext cx="10190480" cy="172910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每一次时钟节拍，</a:t>
            </a: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都会将内核时间计数加一，在</a:t>
            </a:r>
            <a:r>
              <a:rPr lang="en-US" altLang="zh-CN" sz="1600" dirty="0">
                <a:solidFill>
                  <a:schemeClr val="tx1"/>
                </a:solidFill>
                <a:latin typeface="微软雅黑" panose="020B0503020204020204" pitchFamily="34" charset="-122"/>
                <a:ea typeface="微软雅黑" panose="020B0503020204020204" pitchFamily="34" charset="-122"/>
              </a:rPr>
              <a:t> SylixOS </a:t>
            </a:r>
            <a:r>
              <a:rPr lang="zh-CN" altLang="en-US" sz="1600" dirty="0">
                <a:solidFill>
                  <a:schemeClr val="tx1"/>
                </a:solidFill>
                <a:latin typeface="微软雅黑" panose="020B0503020204020204" pitchFamily="34" charset="-122"/>
                <a:ea typeface="微软雅黑" panose="020B0503020204020204" pitchFamily="34" charset="-122"/>
              </a:rPr>
              <a:t>中可通过以下函数获得内核时间</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API_TimeGet:       </a:t>
            </a:r>
            <a:r>
              <a:rPr lang="zh-CN" altLang="en-US" sz="1600" dirty="0">
                <a:solidFill>
                  <a:schemeClr val="tx1"/>
                </a:solidFill>
                <a:latin typeface="微软雅黑" panose="020B0503020204020204" pitchFamily="34" charset="-122"/>
                <a:ea typeface="微软雅黑" panose="020B0503020204020204" pitchFamily="34" charset="-122"/>
              </a:rPr>
              <a:t>获得系统时间</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获得是无符号</a:t>
            </a:r>
            <a:r>
              <a:rPr lang="en-US" altLang="zh-CN" sz="1600" dirty="0">
                <a:solidFill>
                  <a:schemeClr val="tx1"/>
                </a:solidFill>
                <a:latin typeface="微软雅黑" panose="020B0503020204020204" pitchFamily="34" charset="-122"/>
                <a:ea typeface="微软雅黑" panose="020B0503020204020204" pitchFamily="34" charset="-122"/>
              </a:rPr>
              <a:t>long </a:t>
            </a:r>
            <a:r>
              <a:rPr lang="zh-CN" altLang="en-US" sz="1600" dirty="0">
                <a:solidFill>
                  <a:schemeClr val="tx1"/>
                </a:solidFill>
                <a:latin typeface="微软雅黑" panose="020B0503020204020204" pitchFamily="34" charset="-122"/>
                <a:ea typeface="微软雅黑" panose="020B0503020204020204" pitchFamily="34" charset="-122"/>
              </a:rPr>
              <a:t>型值</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r>
              <a:rPr lang="en-US" altLang="zh-CN" sz="1600" dirty="0">
                <a:solidFill>
                  <a:schemeClr val="tx1"/>
                </a:solidFill>
                <a:latin typeface="微软雅黑" panose="020B0503020204020204" pitchFamily="34" charset="-122"/>
                <a:ea typeface="微软雅黑" panose="020B0503020204020204" pitchFamily="34" charset="-122"/>
              </a:rPr>
              <a:t>API_TimeGet64:   </a:t>
            </a:r>
            <a:r>
              <a:rPr lang="zh-CN" altLang="en-US" sz="1600" dirty="0">
                <a:solidFill>
                  <a:schemeClr val="tx1"/>
                </a:solidFill>
                <a:latin typeface="微软雅黑" panose="020B0503020204020204" pitchFamily="34" charset="-122"/>
                <a:ea typeface="微软雅黑" panose="020B0503020204020204" pitchFamily="34" charset="-122"/>
              </a:rPr>
              <a:t>获得系统时间</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获得是</a:t>
            </a:r>
            <a:r>
              <a:rPr lang="en-US" altLang="zh-CN" sz="1600" dirty="0">
                <a:solidFill>
                  <a:schemeClr val="tx1"/>
                </a:solidFill>
                <a:latin typeface="微软雅黑" panose="020B0503020204020204" pitchFamily="34" charset="-122"/>
                <a:ea typeface="微软雅黑" panose="020B0503020204020204" pitchFamily="34" charset="-122"/>
              </a:rPr>
              <a:t>long </a:t>
            </a:r>
            <a:r>
              <a:rPr lang="en-US" altLang="zh-CN" sz="1600" dirty="0" err="1">
                <a:solidFill>
                  <a:schemeClr val="tx1"/>
                </a:solidFill>
                <a:latin typeface="微软雅黑" panose="020B0503020204020204" pitchFamily="34" charset="-122"/>
                <a:ea typeface="微软雅黑" panose="020B0503020204020204" pitchFamily="34" charset="-122"/>
              </a:rPr>
              <a:t>long</a:t>
            </a:r>
            <a:r>
              <a:rPr lang="zh-CN" altLang="en-US" sz="1600" dirty="0">
                <a:solidFill>
                  <a:schemeClr val="tx1"/>
                </a:solidFill>
                <a:latin typeface="微软雅黑" panose="020B0503020204020204" pitchFamily="34" charset="-122"/>
                <a:ea typeface="微软雅黑" panose="020B0503020204020204" pitchFamily="34" charset="-122"/>
              </a:rPr>
              <a:t>型值</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zh-CN" altLang="en-US" sz="1400" dirty="0">
                <a:solidFill>
                  <a:srgbClr val="FF0000"/>
                </a:solidFill>
                <a:latin typeface="微软雅黑" panose="020B0503020204020204" pitchFamily="34" charset="-122"/>
                <a:ea typeface="微软雅黑" panose="020B0503020204020204" pitchFamily="34" charset="-122"/>
              </a:rPr>
              <a:t>注意 </a:t>
            </a:r>
            <a:r>
              <a:rPr lang="en-US" altLang="zh-CN" sz="1400" dirty="0">
                <a:solidFill>
                  <a:srgbClr val="FF0000"/>
                </a:solidFill>
                <a:latin typeface="微软雅黑" panose="020B0503020204020204" pitchFamily="34" charset="-122"/>
                <a:ea typeface="微软雅黑" panose="020B0503020204020204" pitchFamily="34" charset="-122"/>
              </a:rPr>
              <a:t>:   </a:t>
            </a:r>
            <a:r>
              <a:rPr lang="zh-CN" altLang="en-US" sz="1400" dirty="0">
                <a:solidFill>
                  <a:srgbClr val="FF0000"/>
                </a:solidFill>
                <a:latin typeface="微软雅黑" panose="020B0503020204020204" pitchFamily="34" charset="-122"/>
                <a:ea typeface="微软雅黑" panose="020B0503020204020204" pitchFamily="34" charset="-122"/>
              </a:rPr>
              <a:t>当有 </a:t>
            </a:r>
            <a:r>
              <a:rPr lang="en-US" altLang="zh-CN" sz="1400" dirty="0">
                <a:solidFill>
                  <a:srgbClr val="FF0000"/>
                </a:solidFill>
                <a:latin typeface="微软雅黑" panose="020B0503020204020204" pitchFamily="34" charset="-122"/>
                <a:ea typeface="微软雅黑" panose="020B0503020204020204" pitchFamily="34" charset="-122"/>
              </a:rPr>
              <a:t>RMS </a:t>
            </a:r>
            <a:r>
              <a:rPr lang="zh-CN" altLang="en-US" sz="1400" dirty="0">
                <a:solidFill>
                  <a:srgbClr val="FF0000"/>
                </a:solidFill>
                <a:latin typeface="微软雅黑" panose="020B0503020204020204" pitchFamily="34" charset="-122"/>
                <a:ea typeface="微软雅黑" panose="020B0503020204020204" pitchFamily="34" charset="-122"/>
              </a:rPr>
              <a:t>在使用的时候，不能修改系统时间。</a:t>
            </a:r>
            <a:endParaRPr lang="zh-CN" altLang="en-US" sz="1200" dirty="0">
              <a:solidFill>
                <a:srgbClr val="FF0000"/>
              </a:solidFill>
              <a:latin typeface="微软雅黑" panose="020B0503020204020204" pitchFamily="34" charset="-122"/>
              <a:ea typeface="微软雅黑" panose="020B0503020204020204" pitchFamily="34" charset="-122"/>
            </a:endParaRPr>
          </a:p>
        </p:txBody>
      </p:sp>
      <p:sp>
        <p:nvSpPr>
          <p:cNvPr id="8" name="矩形 7"/>
          <p:cNvSpPr/>
          <p:nvPr/>
        </p:nvSpPr>
        <p:spPr>
          <a:xfrm>
            <a:off x="948055" y="3789680"/>
            <a:ext cx="10190480" cy="22320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提供稳定的时钟信号。主要功能有</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时钟，日历，闹钟，周期性中断输出。</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从系统层面提供以下函数对 </a:t>
            </a: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进行操作</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API_RtcGet</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获取硬件 </a:t>
            </a: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设备时间</a:t>
            </a:r>
            <a:r>
              <a:rPr lang="en-US" altLang="zh-CN" sz="1600" dirty="0">
                <a:solidFill>
                  <a:schemeClr val="tx1"/>
                </a:solidFill>
                <a:latin typeface="微软雅黑" panose="020B0503020204020204" pitchFamily="34" charset="-122"/>
                <a:ea typeface="微软雅黑" panose="020B0503020204020204" pitchFamily="34" charset="-122"/>
              </a:rPr>
              <a:t>(UTC </a:t>
            </a:r>
            <a:r>
              <a:rPr lang="zh-CN" altLang="en-US" sz="1600" dirty="0">
                <a:solidFill>
                  <a:schemeClr val="tx1"/>
                </a:solidFill>
                <a:latin typeface="微软雅黑" panose="020B0503020204020204" pitchFamily="34" charset="-122"/>
                <a:ea typeface="微软雅黑" panose="020B0503020204020204" pitchFamily="34" charset="-122"/>
              </a:rPr>
              <a:t>时间</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API_RtcSet</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设置硬件 </a:t>
            </a: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设备时间</a:t>
            </a:r>
            <a:r>
              <a:rPr lang="en-US" altLang="zh-CN" sz="1600" dirty="0">
                <a:solidFill>
                  <a:schemeClr val="tx1"/>
                </a:solidFill>
                <a:latin typeface="微软雅黑" panose="020B0503020204020204" pitchFamily="34" charset="-122"/>
                <a:ea typeface="微软雅黑" panose="020B0503020204020204" pitchFamily="34" charset="-122"/>
              </a:rPr>
              <a:t>(UTC </a:t>
            </a:r>
            <a:r>
              <a:rPr lang="zh-CN" altLang="en-US" sz="1600" dirty="0">
                <a:solidFill>
                  <a:schemeClr val="tx1"/>
                </a:solidFill>
                <a:latin typeface="微软雅黑" panose="020B0503020204020204" pitchFamily="34" charset="-122"/>
                <a:ea typeface="微软雅黑" panose="020B0503020204020204" pitchFamily="34" charset="-122"/>
              </a:rPr>
              <a:t>时间</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API_SysToRtc</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将系统时间同步到 </a:t>
            </a:r>
            <a:r>
              <a:rPr lang="en-US" altLang="zh-CN" sz="1600" dirty="0" err="1">
                <a:solidFill>
                  <a:schemeClr val="tx1"/>
                </a:solidFill>
                <a:latin typeface="微软雅黑" panose="020B0503020204020204" pitchFamily="34" charset="-122"/>
                <a:ea typeface="微软雅黑" panose="020B0503020204020204" pitchFamily="34" charset="-122"/>
              </a:rPr>
              <a:t>RTC</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设备时间</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API_RtcToSys</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将 </a:t>
            </a: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设备时间同步到系统时间</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err="1">
                <a:solidFill>
                  <a:schemeClr val="tx1"/>
                </a:solidFill>
                <a:latin typeface="微软雅黑" panose="020B0503020204020204" pitchFamily="34" charset="-122"/>
                <a:ea typeface="微软雅黑" panose="020B0503020204020204" pitchFamily="34" charset="-122"/>
              </a:rPr>
              <a:t>API_RtcToRoot</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设置当前 </a:t>
            </a:r>
            <a:r>
              <a:rPr lang="en-US" altLang="zh-CN" sz="1600" dirty="0">
                <a:solidFill>
                  <a:schemeClr val="tx1"/>
                </a:solidFill>
                <a:latin typeface="微软雅黑" panose="020B0503020204020204" pitchFamily="34" charset="-122"/>
                <a:ea typeface="微软雅黑" panose="020B0503020204020204" pitchFamily="34" charset="-122"/>
              </a:rPr>
              <a:t>RTC </a:t>
            </a:r>
            <a:r>
              <a:rPr lang="zh-CN" altLang="en-US" sz="1600" dirty="0">
                <a:solidFill>
                  <a:schemeClr val="tx1"/>
                </a:solidFill>
                <a:latin typeface="微软雅黑" panose="020B0503020204020204" pitchFamily="34" charset="-122"/>
                <a:ea typeface="微软雅黑" panose="020B0503020204020204" pitchFamily="34" charset="-122"/>
              </a:rPr>
              <a:t>时间为根文件系统基准时间</a:t>
            </a:r>
          </a:p>
        </p:txBody>
      </p:sp>
      <p:sp>
        <p:nvSpPr>
          <p:cNvPr id="9" name="矩形 8"/>
          <p:cNvSpPr/>
          <p:nvPr/>
        </p:nvSpPr>
        <p:spPr>
          <a:xfrm>
            <a:off x="937895" y="1343025"/>
            <a:ext cx="208756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内核时间与 </a:t>
            </a:r>
            <a:r>
              <a:rPr lang="en-US" altLang="zh-CN" dirty="0">
                <a:solidFill>
                  <a:schemeClr val="bg1"/>
                </a:solidFill>
                <a:latin typeface="黑体" panose="02010609060101010101" pitchFamily="49" charset="-122"/>
                <a:ea typeface="黑体" panose="02010609060101010101" pitchFamily="49" charset="-122"/>
              </a:rPr>
              <a:t>RTC</a:t>
            </a:r>
            <a:endParaRPr lang="zh-CN" altLang="en-US"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内存管理</a:t>
            </a:r>
          </a:p>
        </p:txBody>
      </p:sp>
      <p:grpSp>
        <p:nvGrpSpPr>
          <p:cNvPr id="58" name="组合 57"/>
          <p:cNvGrpSpPr/>
          <p:nvPr/>
        </p:nvGrpSpPr>
        <p:grpSpPr bwMode="auto">
          <a:xfrm>
            <a:off x="944880" y="1814195"/>
            <a:ext cx="7786688" cy="838200"/>
            <a:chOff x="714348" y="1518810"/>
            <a:chExt cx="7786742" cy="838620"/>
          </a:xfrm>
        </p:grpSpPr>
        <p:sp>
          <p:nvSpPr>
            <p:cNvPr id="27688" name="TextBox 17"/>
            <p:cNvSpPr txBox="1">
              <a:spLocks noChangeArrowheads="1"/>
            </p:cNvSpPr>
            <p:nvPr/>
          </p:nvSpPr>
          <p:spPr bwMode="auto">
            <a:xfrm>
              <a:off x="1724004" y="1518810"/>
              <a:ext cx="1276360" cy="337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通用内存区</a:t>
              </a:r>
            </a:p>
          </p:txBody>
        </p:sp>
        <p:sp>
          <p:nvSpPr>
            <p:cNvPr id="27689" name="TextBox 18"/>
            <p:cNvSpPr txBox="1">
              <a:spLocks noChangeArrowheads="1"/>
            </p:cNvSpPr>
            <p:nvPr/>
          </p:nvSpPr>
          <p:spPr bwMode="auto">
            <a:xfrm>
              <a:off x="5295904" y="1518810"/>
              <a:ext cx="1633550" cy="337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a:latin typeface="微软雅黑" panose="020B0503020204020204" pitchFamily="34" charset="-122"/>
                  <a:ea typeface="微软雅黑" panose="020B0503020204020204" pitchFamily="34" charset="-122"/>
                </a:rPr>
                <a:t>VMM </a:t>
              </a:r>
              <a:r>
                <a:rPr lang="zh-CN" altLang="en-US" sz="1600">
                  <a:latin typeface="微软雅黑" panose="020B0503020204020204" pitchFamily="34" charset="-122"/>
                  <a:ea typeface="微软雅黑" panose="020B0503020204020204" pitchFamily="34" charset="-122"/>
                </a:rPr>
                <a:t>管理区</a:t>
              </a:r>
            </a:p>
          </p:txBody>
        </p:sp>
        <p:sp>
          <p:nvSpPr>
            <p:cNvPr id="7" name="矩形 6"/>
            <p:cNvSpPr/>
            <p:nvPr/>
          </p:nvSpPr>
          <p:spPr>
            <a:xfrm>
              <a:off x="714348" y="1928590"/>
              <a:ext cx="3214710" cy="42884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9" name="矩形 8"/>
            <p:cNvSpPr/>
            <p:nvPr/>
          </p:nvSpPr>
          <p:spPr>
            <a:xfrm>
              <a:off x="3929058" y="1928590"/>
              <a:ext cx="4572032" cy="428840"/>
            </a:xfrm>
            <a:prstGeom prst="rect">
              <a:avLst/>
            </a:prstGeom>
            <a:solidFill>
              <a:srgbClr val="EE781F"/>
            </a:solidFill>
            <a:ln w="127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13" name="矩形 12"/>
            <p:cNvSpPr/>
            <p:nvPr/>
          </p:nvSpPr>
          <p:spPr>
            <a:xfrm>
              <a:off x="2786050" y="1928590"/>
              <a:ext cx="1143008" cy="42884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27693" name="TextBox 13"/>
            <p:cNvSpPr txBox="1">
              <a:spLocks noChangeArrowheads="1"/>
            </p:cNvSpPr>
            <p:nvPr/>
          </p:nvSpPr>
          <p:spPr bwMode="auto">
            <a:xfrm>
              <a:off x="714348" y="1958449"/>
              <a:ext cx="1357322" cy="337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a:t>kernel Img</a:t>
              </a:r>
              <a:endParaRPr lang="zh-CN" altLang="en-US" sz="1600"/>
            </a:p>
          </p:txBody>
        </p:sp>
        <p:sp>
          <p:nvSpPr>
            <p:cNvPr id="27694" name="TextBox 14"/>
            <p:cNvSpPr txBox="1">
              <a:spLocks noChangeArrowheads="1"/>
            </p:cNvSpPr>
            <p:nvPr/>
          </p:nvSpPr>
          <p:spPr bwMode="auto">
            <a:xfrm>
              <a:off x="2009756" y="1958450"/>
              <a:ext cx="704856" cy="337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a:t>heap</a:t>
              </a:r>
              <a:endParaRPr lang="zh-CN" altLang="en-US" sz="1600"/>
            </a:p>
          </p:txBody>
        </p:sp>
        <p:sp>
          <p:nvSpPr>
            <p:cNvPr id="27695" name="TextBox 15"/>
            <p:cNvSpPr txBox="1">
              <a:spLocks noChangeArrowheads="1"/>
            </p:cNvSpPr>
            <p:nvPr/>
          </p:nvSpPr>
          <p:spPr bwMode="auto">
            <a:xfrm>
              <a:off x="3009888" y="1958450"/>
              <a:ext cx="704856" cy="337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a:t>stack</a:t>
              </a:r>
              <a:endParaRPr lang="zh-CN" altLang="en-US" sz="1600"/>
            </a:p>
          </p:txBody>
        </p:sp>
        <p:sp>
          <p:nvSpPr>
            <p:cNvPr id="21" name="矩形 20"/>
            <p:cNvSpPr/>
            <p:nvPr/>
          </p:nvSpPr>
          <p:spPr>
            <a:xfrm>
              <a:off x="714348" y="1928590"/>
              <a:ext cx="1143008" cy="42884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sp>
          <p:nvSpPr>
            <p:cNvPr id="22" name="矩形 21"/>
            <p:cNvSpPr/>
            <p:nvPr/>
          </p:nvSpPr>
          <p:spPr>
            <a:xfrm>
              <a:off x="1857356" y="1928590"/>
              <a:ext cx="928694" cy="42884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p>
          </p:txBody>
        </p:sp>
      </p:grpSp>
      <p:sp>
        <p:nvSpPr>
          <p:cNvPr id="54" name="内存划分"/>
          <p:cNvSpPr/>
          <p:nvPr/>
        </p:nvSpPr>
        <p:spPr>
          <a:xfrm>
            <a:off x="944880" y="1295083"/>
            <a:ext cx="264795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系统内存划分</a:t>
            </a:r>
          </a:p>
        </p:txBody>
      </p:sp>
      <p:sp>
        <p:nvSpPr>
          <p:cNvPr id="55" name="内存布局"/>
          <p:cNvSpPr/>
          <p:nvPr/>
        </p:nvSpPr>
        <p:spPr>
          <a:xfrm>
            <a:off x="944880" y="3081020"/>
            <a:ext cx="2647950"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a:t>
            </a:r>
            <a:r>
              <a:rPr lang="zh-CN" altLang="en-US" dirty="0">
                <a:solidFill>
                  <a:schemeClr val="bg1"/>
                </a:solidFill>
                <a:latin typeface="黑体" panose="02010609060101010101" pitchFamily="49" charset="-122"/>
                <a:ea typeface="黑体" panose="02010609060101010101" pitchFamily="49" charset="-122"/>
              </a:rPr>
              <a:t>内存布局</a:t>
            </a:r>
          </a:p>
        </p:txBody>
      </p:sp>
      <p:grpSp>
        <p:nvGrpSpPr>
          <p:cNvPr id="3" name="组合 2"/>
          <p:cNvGrpSpPr/>
          <p:nvPr/>
        </p:nvGrpSpPr>
        <p:grpSpPr>
          <a:xfrm>
            <a:off x="944880" y="3766820"/>
            <a:ext cx="8215630" cy="2499995"/>
            <a:chOff x="1488" y="6202"/>
            <a:chExt cx="12938" cy="3937"/>
          </a:xfrm>
        </p:grpSpPr>
        <p:sp>
          <p:nvSpPr>
            <p:cNvPr id="24" name="txt"/>
            <p:cNvSpPr/>
            <p:nvPr/>
          </p:nvSpPr>
          <p:spPr>
            <a:xfrm>
              <a:off x="1488" y="9465"/>
              <a:ext cx="1350" cy="675"/>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text</a:t>
              </a:r>
              <a:endParaRPr lang="zh-CN" altLang="en-US" sz="1600" dirty="0"/>
            </a:p>
          </p:txBody>
        </p:sp>
        <p:sp>
          <p:nvSpPr>
            <p:cNvPr id="25" name="data"/>
            <p:cNvSpPr/>
            <p:nvPr/>
          </p:nvSpPr>
          <p:spPr>
            <a:xfrm>
              <a:off x="1488" y="8790"/>
              <a:ext cx="1350" cy="675"/>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data</a:t>
              </a:r>
              <a:endParaRPr lang="zh-CN" altLang="en-US" sz="1600" dirty="0"/>
            </a:p>
          </p:txBody>
        </p:sp>
        <p:sp>
          <p:nvSpPr>
            <p:cNvPr id="26" name="bss"/>
            <p:cNvSpPr/>
            <p:nvPr/>
          </p:nvSpPr>
          <p:spPr>
            <a:xfrm>
              <a:off x="1488" y="8115"/>
              <a:ext cx="1350" cy="675"/>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err="1"/>
                <a:t>bss</a:t>
              </a:r>
              <a:endParaRPr lang="zh-CN" altLang="en-US" sz="1600" dirty="0"/>
            </a:p>
          </p:txBody>
        </p:sp>
        <p:sp>
          <p:nvSpPr>
            <p:cNvPr id="27" name="stk"/>
            <p:cNvSpPr/>
            <p:nvPr/>
          </p:nvSpPr>
          <p:spPr>
            <a:xfrm>
              <a:off x="1488" y="7440"/>
              <a:ext cx="1350" cy="675"/>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stack</a:t>
              </a:r>
              <a:endParaRPr lang="zh-CN" altLang="en-US" sz="1600" dirty="0"/>
            </a:p>
          </p:txBody>
        </p:sp>
        <p:sp>
          <p:nvSpPr>
            <p:cNvPr id="29" name="stup"/>
            <p:cNvSpPr/>
            <p:nvPr/>
          </p:nvSpPr>
          <p:spPr>
            <a:xfrm>
              <a:off x="10826" y="8002"/>
              <a:ext cx="1695" cy="450"/>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err="1"/>
                <a:t>startup.o</a:t>
              </a:r>
              <a:endParaRPr lang="zh-CN" altLang="en-US" sz="1600" dirty="0"/>
            </a:p>
          </p:txBody>
        </p:sp>
        <p:sp>
          <p:nvSpPr>
            <p:cNvPr id="38" name="t_txt"/>
            <p:cNvSpPr/>
            <p:nvPr/>
          </p:nvSpPr>
          <p:spPr>
            <a:xfrm>
              <a:off x="10826" y="7552"/>
              <a:ext cx="1695" cy="450"/>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text</a:t>
              </a:r>
              <a:endParaRPr lang="zh-CN" altLang="en-US" sz="1600" dirty="0"/>
            </a:p>
          </p:txBody>
        </p:sp>
        <p:sp>
          <p:nvSpPr>
            <p:cNvPr id="39" name="t_vec"/>
            <p:cNvSpPr/>
            <p:nvPr/>
          </p:nvSpPr>
          <p:spPr>
            <a:xfrm>
              <a:off x="10826" y="8452"/>
              <a:ext cx="1695" cy="450"/>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vector</a:t>
              </a:r>
              <a:endParaRPr lang="zh-CN" altLang="en-US" sz="1600" dirty="0"/>
            </a:p>
          </p:txBody>
        </p:sp>
        <p:sp>
          <p:nvSpPr>
            <p:cNvPr id="40" name="t_ctor"/>
            <p:cNvSpPr/>
            <p:nvPr/>
          </p:nvSpPr>
          <p:spPr>
            <a:xfrm>
              <a:off x="10826" y="7102"/>
              <a:ext cx="1695" cy="450"/>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err="1"/>
                <a:t>ctor</a:t>
              </a:r>
              <a:r>
                <a:rPr lang="en-US" altLang="zh-CN" sz="1600" dirty="0"/>
                <a:t>/</a:t>
              </a:r>
              <a:r>
                <a:rPr lang="en-US" altLang="zh-CN" sz="1600" dirty="0" err="1"/>
                <a:t>dtor</a:t>
              </a:r>
              <a:endParaRPr lang="zh-CN" altLang="en-US" sz="1600" dirty="0"/>
            </a:p>
          </p:txBody>
        </p:sp>
        <p:sp>
          <p:nvSpPr>
            <p:cNvPr id="42" name="b_kh"/>
            <p:cNvSpPr/>
            <p:nvPr/>
          </p:nvSpPr>
          <p:spPr>
            <a:xfrm>
              <a:off x="6776" y="8002"/>
              <a:ext cx="1575" cy="45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err="1"/>
                <a:t>ker</a:t>
              </a:r>
              <a:r>
                <a:rPr lang="en-US" altLang="zh-CN" sz="1600" dirty="0"/>
                <a:t> heap</a:t>
              </a:r>
              <a:endParaRPr lang="zh-CN" altLang="en-US" sz="1600" dirty="0"/>
            </a:p>
          </p:txBody>
        </p:sp>
        <p:sp>
          <p:nvSpPr>
            <p:cNvPr id="43" name="b_sh"/>
            <p:cNvSpPr/>
            <p:nvPr/>
          </p:nvSpPr>
          <p:spPr>
            <a:xfrm>
              <a:off x="6776" y="7552"/>
              <a:ext cx="1575" cy="45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sys heap</a:t>
              </a:r>
              <a:endParaRPr lang="zh-CN" altLang="en-US" sz="1600" dirty="0"/>
            </a:p>
          </p:txBody>
        </p:sp>
        <p:sp>
          <p:nvSpPr>
            <p:cNvPr id="44" name="b_glb"/>
            <p:cNvSpPr/>
            <p:nvPr/>
          </p:nvSpPr>
          <p:spPr>
            <a:xfrm>
              <a:off x="6776" y="8452"/>
              <a:ext cx="1575" cy="45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global</a:t>
              </a:r>
              <a:endParaRPr lang="zh-CN" altLang="en-US" sz="1600" dirty="0"/>
            </a:p>
          </p:txBody>
        </p:sp>
        <p:sp>
          <p:nvSpPr>
            <p:cNvPr id="46" name="t_etc"/>
            <p:cNvSpPr/>
            <p:nvPr/>
          </p:nvSpPr>
          <p:spPr>
            <a:xfrm>
              <a:off x="10826" y="6652"/>
              <a:ext cx="1695" cy="450"/>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a:t>
              </a:r>
              <a:endParaRPr lang="zh-CN" altLang="en-US" sz="1600" dirty="0"/>
            </a:p>
          </p:txBody>
        </p:sp>
        <p:sp>
          <p:nvSpPr>
            <p:cNvPr id="47" name="d_d"/>
            <p:cNvSpPr/>
            <p:nvPr/>
          </p:nvSpPr>
          <p:spPr>
            <a:xfrm>
              <a:off x="8801" y="8115"/>
              <a:ext cx="1756" cy="787"/>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Init with non-zero</a:t>
              </a:r>
              <a:endParaRPr lang="zh-CN" altLang="en-US" sz="1600" dirty="0"/>
            </a:p>
          </p:txBody>
        </p:sp>
        <p:sp>
          <p:nvSpPr>
            <p:cNvPr id="48" name="s_svc"/>
            <p:cNvSpPr/>
            <p:nvPr/>
          </p:nvSpPr>
          <p:spPr>
            <a:xfrm>
              <a:off x="4751" y="800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SVC</a:t>
              </a:r>
              <a:endParaRPr lang="zh-CN" altLang="en-US" sz="1600" dirty="0"/>
            </a:p>
          </p:txBody>
        </p:sp>
        <p:sp>
          <p:nvSpPr>
            <p:cNvPr id="49" name="s_fiq"/>
            <p:cNvSpPr/>
            <p:nvPr/>
          </p:nvSpPr>
          <p:spPr>
            <a:xfrm>
              <a:off x="4751" y="755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FIQ</a:t>
              </a:r>
              <a:endParaRPr lang="zh-CN" altLang="en-US" sz="1600" dirty="0"/>
            </a:p>
          </p:txBody>
        </p:sp>
        <p:sp>
          <p:nvSpPr>
            <p:cNvPr id="50" name="s_sys"/>
            <p:cNvSpPr/>
            <p:nvPr/>
          </p:nvSpPr>
          <p:spPr>
            <a:xfrm>
              <a:off x="4751" y="845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SYS</a:t>
              </a:r>
              <a:endParaRPr lang="zh-CN" altLang="en-US" sz="1600" dirty="0"/>
            </a:p>
          </p:txBody>
        </p:sp>
        <p:sp>
          <p:nvSpPr>
            <p:cNvPr id="51" name="s_irq"/>
            <p:cNvSpPr/>
            <p:nvPr/>
          </p:nvSpPr>
          <p:spPr>
            <a:xfrm>
              <a:off x="4751" y="710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IRQ</a:t>
              </a:r>
              <a:endParaRPr lang="zh-CN" altLang="en-US" sz="1600" dirty="0"/>
            </a:p>
          </p:txBody>
        </p:sp>
        <p:sp>
          <p:nvSpPr>
            <p:cNvPr id="52" name="s_abt"/>
            <p:cNvSpPr/>
            <p:nvPr/>
          </p:nvSpPr>
          <p:spPr>
            <a:xfrm>
              <a:off x="4751" y="665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ABT</a:t>
              </a:r>
              <a:endParaRPr lang="zh-CN" altLang="en-US" sz="1600" dirty="0"/>
            </a:p>
          </p:txBody>
        </p:sp>
        <p:sp>
          <p:nvSpPr>
            <p:cNvPr id="53" name="s_und"/>
            <p:cNvSpPr/>
            <p:nvPr/>
          </p:nvSpPr>
          <p:spPr>
            <a:xfrm>
              <a:off x="4751" y="6202"/>
              <a:ext cx="1575" cy="450"/>
            </a:xfrm>
            <a:prstGeom prst="rect">
              <a:avLst/>
            </a:prstGeom>
            <a:solidFill>
              <a:srgbClr val="FE9E2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UND</a:t>
              </a:r>
              <a:endParaRPr lang="zh-CN" altLang="en-US" sz="1600" dirty="0"/>
            </a:p>
          </p:txBody>
        </p:sp>
        <p:cxnSp>
          <p:nvCxnSpPr>
            <p:cNvPr id="56" name="l_t1"/>
            <p:cNvCxnSpPr/>
            <p:nvPr/>
          </p:nvCxnSpPr>
          <p:spPr>
            <a:xfrm>
              <a:off x="2838" y="9915"/>
              <a:ext cx="8775" cy="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l_t2"/>
            <p:cNvCxnSpPr/>
            <p:nvPr/>
          </p:nvCxnSpPr>
          <p:spPr>
            <a:xfrm rot="5400000" flipH="1" flipV="1">
              <a:off x="11107" y="9408"/>
              <a:ext cx="1013"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1" name="l_d1"/>
            <p:cNvCxnSpPr/>
            <p:nvPr/>
          </p:nvCxnSpPr>
          <p:spPr>
            <a:xfrm>
              <a:off x="2838" y="9240"/>
              <a:ext cx="225" cy="2"/>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63" name="l_d2"/>
            <p:cNvCxnSpPr/>
            <p:nvPr/>
          </p:nvCxnSpPr>
          <p:spPr>
            <a:xfrm rot="5400000" flipH="1" flipV="1">
              <a:off x="2837" y="9463"/>
              <a:ext cx="450" cy="2"/>
            </a:xfrm>
            <a:prstGeom prst="straightConnector1">
              <a:avLst/>
            </a:prstGeom>
            <a:ln>
              <a:solidFill>
                <a:srgbClr val="92D050"/>
              </a:solidFill>
              <a:tailEnd type="none"/>
            </a:ln>
          </p:spPr>
          <p:style>
            <a:lnRef idx="1">
              <a:schemeClr val="accent1"/>
            </a:lnRef>
            <a:fillRef idx="0">
              <a:schemeClr val="accent1"/>
            </a:fillRef>
            <a:effectRef idx="0">
              <a:schemeClr val="accent1"/>
            </a:effectRef>
            <a:fontRef idx="minor">
              <a:schemeClr val="tx1"/>
            </a:fontRef>
          </p:style>
        </p:cxnSp>
        <p:cxnSp>
          <p:nvCxnSpPr>
            <p:cNvPr id="65" name="l_d3"/>
            <p:cNvCxnSpPr/>
            <p:nvPr/>
          </p:nvCxnSpPr>
          <p:spPr>
            <a:xfrm>
              <a:off x="3063" y="9690"/>
              <a:ext cx="6638" cy="2"/>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67" name="l_d4"/>
            <p:cNvCxnSpPr/>
            <p:nvPr/>
          </p:nvCxnSpPr>
          <p:spPr>
            <a:xfrm rot="5400000" flipH="1" flipV="1">
              <a:off x="9307" y="9296"/>
              <a:ext cx="788" cy="0"/>
            </a:xfrm>
            <a:prstGeom prst="straightConnector1">
              <a:avLst/>
            </a:prstGeom>
            <a:ln>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69" name="l_b1"/>
            <p:cNvCxnSpPr/>
            <p:nvPr/>
          </p:nvCxnSpPr>
          <p:spPr>
            <a:xfrm>
              <a:off x="2838" y="8565"/>
              <a:ext cx="450" cy="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1" name="l_b2"/>
            <p:cNvCxnSpPr/>
            <p:nvPr/>
          </p:nvCxnSpPr>
          <p:spPr>
            <a:xfrm rot="5400000" flipH="1" flipV="1">
              <a:off x="2839" y="9013"/>
              <a:ext cx="900" cy="3"/>
            </a:xfrm>
            <a:prstGeom prst="straightConnector1">
              <a:avLst/>
            </a:prstGeom>
            <a:ln>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3" name="l_b3"/>
            <p:cNvCxnSpPr/>
            <p:nvPr/>
          </p:nvCxnSpPr>
          <p:spPr>
            <a:xfrm>
              <a:off x="3288" y="9465"/>
              <a:ext cx="4388" cy="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75" name="l_b4"/>
            <p:cNvCxnSpPr/>
            <p:nvPr/>
          </p:nvCxnSpPr>
          <p:spPr>
            <a:xfrm rot="5400000" flipH="1" flipV="1">
              <a:off x="7394" y="9183"/>
              <a:ext cx="563" cy="0"/>
            </a:xfrm>
            <a:prstGeom prst="straightConnector1">
              <a:avLst/>
            </a:prstGeom>
            <a:ln>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77" name="l_s1"/>
            <p:cNvCxnSpPr/>
            <p:nvPr/>
          </p:nvCxnSpPr>
          <p:spPr>
            <a:xfrm>
              <a:off x="2838" y="7777"/>
              <a:ext cx="788" cy="3"/>
            </a:xfrm>
            <a:prstGeom prst="line">
              <a:avLst/>
            </a:prstGeom>
            <a:ln>
              <a:solidFill>
                <a:srgbClr val="E46C0A"/>
              </a:solidFill>
            </a:ln>
          </p:spPr>
          <p:style>
            <a:lnRef idx="1">
              <a:schemeClr val="accent1"/>
            </a:lnRef>
            <a:fillRef idx="0">
              <a:schemeClr val="accent1"/>
            </a:fillRef>
            <a:effectRef idx="0">
              <a:schemeClr val="accent1"/>
            </a:effectRef>
            <a:fontRef idx="minor">
              <a:schemeClr val="tx1"/>
            </a:fontRef>
          </p:style>
        </p:cxnSp>
        <p:cxnSp>
          <p:nvCxnSpPr>
            <p:cNvPr id="79" name="l_s2"/>
            <p:cNvCxnSpPr/>
            <p:nvPr/>
          </p:nvCxnSpPr>
          <p:spPr>
            <a:xfrm rot="5400000" flipH="1" flipV="1">
              <a:off x="2893" y="8507"/>
              <a:ext cx="1463" cy="3"/>
            </a:xfrm>
            <a:prstGeom prst="straightConnector1">
              <a:avLst/>
            </a:prstGeom>
            <a:ln>
              <a:solidFill>
                <a:srgbClr val="E46C0A"/>
              </a:solidFill>
              <a:tailEnd type="none"/>
            </a:ln>
          </p:spPr>
          <p:style>
            <a:lnRef idx="1">
              <a:schemeClr val="accent1"/>
            </a:lnRef>
            <a:fillRef idx="0">
              <a:schemeClr val="accent1"/>
            </a:fillRef>
            <a:effectRef idx="0">
              <a:schemeClr val="accent1"/>
            </a:effectRef>
            <a:fontRef idx="minor">
              <a:schemeClr val="tx1"/>
            </a:fontRef>
          </p:style>
        </p:cxnSp>
        <p:cxnSp>
          <p:nvCxnSpPr>
            <p:cNvPr id="83" name="l_s3"/>
            <p:cNvCxnSpPr/>
            <p:nvPr/>
          </p:nvCxnSpPr>
          <p:spPr>
            <a:xfrm>
              <a:off x="3626" y="9240"/>
              <a:ext cx="2025" cy="2"/>
            </a:xfrm>
            <a:prstGeom prst="line">
              <a:avLst/>
            </a:prstGeom>
            <a:ln>
              <a:solidFill>
                <a:srgbClr val="E46C0A"/>
              </a:solidFill>
            </a:ln>
          </p:spPr>
          <p:style>
            <a:lnRef idx="1">
              <a:schemeClr val="accent1"/>
            </a:lnRef>
            <a:fillRef idx="0">
              <a:schemeClr val="accent1"/>
            </a:fillRef>
            <a:effectRef idx="0">
              <a:schemeClr val="accent1"/>
            </a:effectRef>
            <a:fontRef idx="minor">
              <a:schemeClr val="tx1"/>
            </a:fontRef>
          </p:style>
        </p:cxnSp>
        <p:cxnSp>
          <p:nvCxnSpPr>
            <p:cNvPr id="85" name="l_s4"/>
            <p:cNvCxnSpPr/>
            <p:nvPr/>
          </p:nvCxnSpPr>
          <p:spPr>
            <a:xfrm rot="5400000" flipH="1" flipV="1">
              <a:off x="5482" y="9071"/>
              <a:ext cx="338" cy="0"/>
            </a:xfrm>
            <a:prstGeom prst="straightConnector1">
              <a:avLst/>
            </a:prstGeom>
            <a:ln>
              <a:solidFill>
                <a:srgbClr val="E46C0A"/>
              </a:solidFill>
              <a:tailEnd type="arrow"/>
            </a:ln>
          </p:spPr>
          <p:style>
            <a:lnRef idx="1">
              <a:schemeClr val="accent1"/>
            </a:lnRef>
            <a:fillRef idx="0">
              <a:schemeClr val="accent1"/>
            </a:fillRef>
            <a:effectRef idx="0">
              <a:schemeClr val="accent1"/>
            </a:effectRef>
            <a:fontRef idx="minor">
              <a:schemeClr val="tx1"/>
            </a:fontRef>
          </p:style>
        </p:cxnSp>
        <p:sp>
          <p:nvSpPr>
            <p:cNvPr id="59" name="ARM_CPU"/>
            <p:cNvSpPr txBox="1">
              <a:spLocks noChangeArrowheads="1"/>
            </p:cNvSpPr>
            <p:nvPr/>
          </p:nvSpPr>
          <p:spPr bwMode="auto">
            <a:xfrm>
              <a:off x="12626" y="8370"/>
              <a:ext cx="1800" cy="531"/>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a:latin typeface="微软雅黑" panose="020B0503020204020204" pitchFamily="34" charset="-122"/>
                  <a:ea typeface="微软雅黑" panose="020B0503020204020204" pitchFamily="34" charset="-122"/>
                </a:rPr>
                <a:t>ARM CPU</a:t>
              </a:r>
              <a:endParaRPr lang="zh-CN" altLang="en-US" sz="1600">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38889E-6 -1.11111E-6 L -0.25209 -1.11111E-6 " pathEditMode="relative" ptsTypes="AA">
                                      <p:cBhvr>
                                        <p:cTn id="6" dur="600" spd="-100000" fill="hold"/>
                                        <p:tgtEl>
                                          <p:spTgt spid="54"/>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2.5E-6 -4.07407E-6 L -0.74809 -4.07407E-6 " pathEditMode="relative" ptsTypes="AA">
                                      <p:cBhvr>
                                        <p:cTn id="8" dur="900" spd="-100000" fill="hold"/>
                                        <p:tgtEl>
                                          <p:spTgt spid="58"/>
                                        </p:tgtEl>
                                        <p:attrNameLst>
                                          <p:attrName>ppt_x</p:attrName>
                                          <p:attrName>ppt_y</p:attrName>
                                        </p:attrNameLst>
                                      </p:cBhvr>
                                    </p:animMotion>
                                  </p:childTnLst>
                                </p:cTn>
                              </p:par>
                              <p:par>
                                <p:cTn id="9" presetID="9" presetClass="emph" presetSubtype="0" grpId="0" nodeType="withEffect">
                                  <p:stCondLst>
                                    <p:cond delay="0"/>
                                  </p:stCondLst>
                                  <p:childTnLst>
                                    <p:set>
                                      <p:cBhvr rctx="PPT">
                                        <p:cTn id="10" dur="indefinite"/>
                                        <p:tgtEl>
                                          <p:spTgt spid="55"/>
                                        </p:tgtEl>
                                        <p:attrNameLst>
                                          <p:attrName>style.opacity</p:attrName>
                                        </p:attrNameLst>
                                      </p:cBhvr>
                                      <p:to>
                                        <p:strVal val="0"/>
                                      </p:to>
                                    </p:set>
                                    <p:animEffect filter="image" prLst="opacity: 0">
                                      <p:cBhvr rctx="IE">
                                        <p:cTn id="11" dur="indefinite"/>
                                        <p:tgtEl>
                                          <p:spTgt spid="5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mph" presetSubtype="0" grpId="1" nodeType="clickEffect">
                                  <p:stCondLst>
                                    <p:cond delay="0"/>
                                  </p:stCondLst>
                                  <p:childTnLst>
                                    <p:set>
                                      <p:cBhvr rctx="PPT">
                                        <p:cTn id="15" dur="indefinite"/>
                                        <p:tgtEl>
                                          <p:spTgt spid="55"/>
                                        </p:tgtEl>
                                        <p:attrNameLst>
                                          <p:attrName>style.opacity</p:attrName>
                                        </p:attrNameLst>
                                      </p:cBhvr>
                                      <p:to>
                                        <p:strVal val="1"/>
                                      </p:to>
                                    </p:set>
                                    <p:animEffect filter="image" prLst="opacity: 1">
                                      <p:cBhvr rctx="IE">
                                        <p:cTn id="16" dur="indefinite"/>
                                        <p:tgtEl>
                                          <p:spTgt spid="55"/>
                                        </p:tgtEl>
                                      </p:cBhvr>
                                    </p:animEffect>
                                  </p:childTnLst>
                                </p:cTn>
                              </p:par>
                              <p:par>
                                <p:cTn id="17" presetID="0" presetClass="path" presetSubtype="0" accel="50000" decel="50000" fill="hold" grpId="2" nodeType="withEffect">
                                  <p:stCondLst>
                                    <p:cond delay="0"/>
                                  </p:stCondLst>
                                  <p:childTnLst>
                                    <p:animMotion origin="layout" path="M 0 0 L -0.2677 0 " pathEditMode="relative" ptsTypes="AA">
                                      <p:cBhvr>
                                        <p:cTn id="18" dur="600" spd="-100000" fill="hold"/>
                                        <p:tgtEl>
                                          <p:spTgt spid="5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bldLvl="0" animBg="1"/>
      <p:bldP spid="55" grpId="0" bldLvl="0" animBg="1"/>
      <p:bldP spid="55" grpId="1" bldLvl="0" animBg="1"/>
      <p:bldP spid="55" grpId="2"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a:spLocks noChangeArrowheads="1"/>
          </p:cNvSpPr>
          <p:nvPr/>
        </p:nvSpPr>
        <p:spPr bwMode="auto">
          <a:xfrm>
            <a:off x="964565" y="1797050"/>
            <a:ext cx="2345055" cy="230695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有两个堆。</a:t>
            </a:r>
            <a:r>
              <a:rPr lang="en-US" altLang="zh-CN" sz="1600" dirty="0">
                <a:latin typeface="微软雅黑" panose="020B0503020204020204" pitchFamily="34" charset="-122"/>
                <a:ea typeface="微软雅黑" panose="020B0503020204020204" pitchFamily="34" charset="-122"/>
              </a:rPr>
              <a:t>Kernel Heap </a:t>
            </a:r>
            <a:r>
              <a:rPr lang="zh-CN" altLang="en-US" sz="1600" dirty="0">
                <a:latin typeface="微软雅黑" panose="020B0503020204020204" pitchFamily="34" charset="-122"/>
                <a:ea typeface="微软雅黑" panose="020B0503020204020204" pitchFamily="34" charset="-122"/>
              </a:rPr>
              <a:t>为所有内核对象服务，如线程、消息队列、信号量等；</a:t>
            </a:r>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System Heap </a:t>
            </a:r>
            <a:r>
              <a:rPr lang="zh-CN" altLang="en-US" sz="1600" dirty="0">
                <a:latin typeface="微软雅黑" panose="020B0503020204020204" pitchFamily="34" charset="-122"/>
                <a:ea typeface="微软雅黑" panose="020B0503020204020204" pitchFamily="34" charset="-122"/>
              </a:rPr>
              <a:t>供驱动程序使用，如创建设备，系统库分配的内存等。</a:t>
            </a:r>
            <a:endParaRPr lang="en-US" altLang="zh-CN" sz="1600" dirty="0">
              <a:latin typeface="微软雅黑" panose="020B0503020204020204" pitchFamily="34" charset="-122"/>
              <a:ea typeface="微软雅黑" panose="020B0503020204020204" pitchFamily="34" charset="-122"/>
            </a:endParaRPr>
          </a:p>
          <a:p>
            <a:r>
              <a:rPr lang="zh-CN" altLang="en-US" sz="1600" dirty="0">
                <a:latin typeface="微软雅黑" panose="020B0503020204020204" pitchFamily="34" charset="-122"/>
                <a:ea typeface="微软雅黑" panose="020B0503020204020204" pitchFamily="34" charset="-122"/>
              </a:rPr>
              <a:t>堆内存分配使用 </a:t>
            </a:r>
            <a:r>
              <a:rPr lang="zh-CN" altLang="en-US" sz="1600" dirty="0">
                <a:solidFill>
                  <a:srgbClr val="FF0000"/>
                </a:solidFill>
                <a:latin typeface="微软雅黑" panose="020B0503020204020204" pitchFamily="34" charset="-122"/>
                <a:ea typeface="微软雅黑" panose="020B0503020204020204" pitchFamily="34" charset="-122"/>
              </a:rPr>
              <a:t>首次适应</a:t>
            </a:r>
            <a:r>
              <a:rPr lang="en-US" altLang="zh-CN" sz="1600" dirty="0">
                <a:solidFill>
                  <a:srgbClr val="FF0000"/>
                </a:solidFill>
                <a:latin typeface="微软雅黑" panose="020B0503020204020204" pitchFamily="34" charset="-122"/>
                <a:ea typeface="微软雅黑" panose="020B0503020204020204" pitchFamily="34" charset="-122"/>
              </a:rPr>
              <a:t>---</a:t>
            </a:r>
            <a:r>
              <a:rPr lang="zh-CN" altLang="en-US" sz="1600" dirty="0">
                <a:solidFill>
                  <a:srgbClr val="FF0000"/>
                </a:solidFill>
                <a:latin typeface="微软雅黑" panose="020B0503020204020204" pitchFamily="34" charset="-122"/>
                <a:ea typeface="微软雅黑" panose="020B0503020204020204" pitchFamily="34" charset="-122"/>
              </a:rPr>
              <a:t>立即聚合 </a:t>
            </a:r>
            <a:r>
              <a:rPr lang="zh-CN" altLang="en-US" sz="1600" dirty="0">
                <a:latin typeface="微软雅黑" panose="020B0503020204020204" pitchFamily="34" charset="-122"/>
                <a:ea typeface="微软雅黑" panose="020B0503020204020204" pitchFamily="34" charset="-122"/>
              </a:rPr>
              <a:t>分配算法。</a:t>
            </a:r>
          </a:p>
        </p:txBody>
      </p:sp>
      <p:sp>
        <p:nvSpPr>
          <p:cNvPr id="42" name="矩形 41"/>
          <p:cNvSpPr/>
          <p:nvPr/>
        </p:nvSpPr>
        <p:spPr>
          <a:xfrm>
            <a:off x="964565" y="1318895"/>
            <a:ext cx="2000250"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堆内存管理</a:t>
            </a:r>
          </a:p>
        </p:txBody>
      </p:sp>
      <p:grpSp>
        <p:nvGrpSpPr>
          <p:cNvPr id="2" name="组合 1"/>
          <p:cNvGrpSpPr/>
          <p:nvPr/>
        </p:nvGrpSpPr>
        <p:grpSpPr>
          <a:xfrm>
            <a:off x="3552190" y="1797050"/>
            <a:ext cx="8143875" cy="3714750"/>
            <a:chOff x="1549" y="4327"/>
            <a:chExt cx="12825" cy="5850"/>
          </a:xfrm>
        </p:grpSpPr>
        <p:sp>
          <p:nvSpPr>
            <p:cNvPr id="36" name="矩形 35"/>
            <p:cNvSpPr/>
            <p:nvPr/>
          </p:nvSpPr>
          <p:spPr>
            <a:xfrm>
              <a:off x="1549" y="4327"/>
              <a:ext cx="8775"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0                                                                                                             40</a:t>
              </a:r>
              <a:endParaRPr lang="zh-CN" altLang="en-US" sz="1600" dirty="0"/>
            </a:p>
          </p:txBody>
        </p:sp>
        <p:sp>
          <p:nvSpPr>
            <p:cNvPr id="37" name="矩形 36"/>
            <p:cNvSpPr/>
            <p:nvPr/>
          </p:nvSpPr>
          <p:spPr>
            <a:xfrm>
              <a:off x="2562" y="5115"/>
              <a:ext cx="7762"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4                                                                                                40</a:t>
              </a:r>
              <a:endParaRPr lang="zh-CN" altLang="en-US" sz="1600" dirty="0"/>
            </a:p>
          </p:txBody>
        </p:sp>
        <p:sp>
          <p:nvSpPr>
            <p:cNvPr id="41" name="矩形 40"/>
            <p:cNvSpPr/>
            <p:nvPr/>
          </p:nvSpPr>
          <p:spPr>
            <a:xfrm>
              <a:off x="4024" y="5902"/>
              <a:ext cx="6300"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11                                                                         40</a:t>
              </a:r>
              <a:endParaRPr lang="zh-CN" altLang="en-US" sz="1600" dirty="0"/>
            </a:p>
          </p:txBody>
        </p:sp>
        <p:sp>
          <p:nvSpPr>
            <p:cNvPr id="45" name="矩形 44"/>
            <p:cNvSpPr/>
            <p:nvPr/>
          </p:nvSpPr>
          <p:spPr>
            <a:xfrm>
              <a:off x="5487" y="6690"/>
              <a:ext cx="4837"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18                                                     40</a:t>
              </a:r>
              <a:endParaRPr lang="zh-CN" altLang="en-US" sz="1600" dirty="0"/>
            </a:p>
          </p:txBody>
        </p:sp>
        <p:sp>
          <p:nvSpPr>
            <p:cNvPr id="54" name="矩形 53"/>
            <p:cNvSpPr/>
            <p:nvPr/>
          </p:nvSpPr>
          <p:spPr>
            <a:xfrm>
              <a:off x="1549" y="5115"/>
              <a:ext cx="101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0    3                                                                     </a:t>
              </a:r>
              <a:endParaRPr lang="zh-CN" altLang="en-US" sz="1600" dirty="0"/>
            </a:p>
          </p:txBody>
        </p:sp>
        <p:sp>
          <p:nvSpPr>
            <p:cNvPr id="56" name="矩形 55"/>
            <p:cNvSpPr/>
            <p:nvPr/>
          </p:nvSpPr>
          <p:spPr>
            <a:xfrm>
              <a:off x="1549" y="5902"/>
              <a:ext cx="101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0    3                                                                     </a:t>
              </a:r>
              <a:endParaRPr lang="zh-CN" altLang="en-US" sz="1600" dirty="0"/>
            </a:p>
          </p:txBody>
        </p:sp>
        <p:sp>
          <p:nvSpPr>
            <p:cNvPr id="57" name="矩形 56"/>
            <p:cNvSpPr/>
            <p:nvPr/>
          </p:nvSpPr>
          <p:spPr>
            <a:xfrm>
              <a:off x="2562" y="5902"/>
              <a:ext cx="1597"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4         10                                                                     </a:t>
              </a:r>
              <a:endParaRPr lang="zh-CN" altLang="en-US" sz="1600" dirty="0"/>
            </a:p>
          </p:txBody>
        </p:sp>
        <p:sp>
          <p:nvSpPr>
            <p:cNvPr id="58" name="矩形 57"/>
            <p:cNvSpPr/>
            <p:nvPr/>
          </p:nvSpPr>
          <p:spPr>
            <a:xfrm>
              <a:off x="1549" y="6690"/>
              <a:ext cx="101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0    3                                                                     </a:t>
              </a:r>
              <a:endParaRPr lang="zh-CN" altLang="en-US" sz="1600" dirty="0"/>
            </a:p>
          </p:txBody>
        </p:sp>
        <p:sp>
          <p:nvSpPr>
            <p:cNvPr id="59" name="矩形 58"/>
            <p:cNvSpPr/>
            <p:nvPr/>
          </p:nvSpPr>
          <p:spPr>
            <a:xfrm>
              <a:off x="2562" y="6690"/>
              <a:ext cx="1597"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4         10                                                                     </a:t>
              </a:r>
              <a:endParaRPr lang="zh-CN" altLang="en-US" sz="1600" dirty="0"/>
            </a:p>
          </p:txBody>
        </p:sp>
        <p:sp>
          <p:nvSpPr>
            <p:cNvPr id="61" name="矩形 60"/>
            <p:cNvSpPr/>
            <p:nvPr/>
          </p:nvSpPr>
          <p:spPr>
            <a:xfrm>
              <a:off x="4024" y="6690"/>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11      17                                                                     </a:t>
              </a:r>
              <a:endParaRPr lang="zh-CN" altLang="en-US" sz="1600" dirty="0"/>
            </a:p>
          </p:txBody>
        </p:sp>
        <p:sp>
          <p:nvSpPr>
            <p:cNvPr id="62" name="矩形 61"/>
            <p:cNvSpPr/>
            <p:nvPr/>
          </p:nvSpPr>
          <p:spPr>
            <a:xfrm>
              <a:off x="5487" y="7477"/>
              <a:ext cx="4837"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18                                                     40</a:t>
              </a:r>
              <a:endParaRPr lang="zh-CN" altLang="en-US" sz="1600" dirty="0"/>
            </a:p>
          </p:txBody>
        </p:sp>
        <p:sp>
          <p:nvSpPr>
            <p:cNvPr id="63" name="矩形 62"/>
            <p:cNvSpPr/>
            <p:nvPr/>
          </p:nvSpPr>
          <p:spPr>
            <a:xfrm>
              <a:off x="1549" y="7477"/>
              <a:ext cx="101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0    3                                                                     </a:t>
              </a:r>
              <a:endParaRPr lang="zh-CN" altLang="en-US" sz="1600" dirty="0"/>
            </a:p>
          </p:txBody>
        </p:sp>
        <p:sp>
          <p:nvSpPr>
            <p:cNvPr id="64" name="矩形 63"/>
            <p:cNvSpPr/>
            <p:nvPr/>
          </p:nvSpPr>
          <p:spPr>
            <a:xfrm>
              <a:off x="2562" y="7477"/>
              <a:ext cx="1597"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4         10                                                                     </a:t>
              </a:r>
              <a:endParaRPr lang="zh-CN" altLang="en-US" sz="1600" dirty="0"/>
            </a:p>
          </p:txBody>
        </p:sp>
        <p:sp>
          <p:nvSpPr>
            <p:cNvPr id="65" name="矩形 64"/>
            <p:cNvSpPr/>
            <p:nvPr/>
          </p:nvSpPr>
          <p:spPr>
            <a:xfrm>
              <a:off x="4024" y="7477"/>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11      17                                                                     </a:t>
              </a:r>
              <a:endParaRPr lang="zh-CN" altLang="en-US" sz="1600" dirty="0"/>
            </a:p>
          </p:txBody>
        </p:sp>
        <p:sp>
          <p:nvSpPr>
            <p:cNvPr id="70" name="矩形 69"/>
            <p:cNvSpPr/>
            <p:nvPr/>
          </p:nvSpPr>
          <p:spPr>
            <a:xfrm>
              <a:off x="7512" y="8265"/>
              <a:ext cx="2812"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31                         40</a:t>
              </a:r>
              <a:endParaRPr lang="zh-CN" altLang="en-US" sz="1600" dirty="0"/>
            </a:p>
          </p:txBody>
        </p:sp>
        <p:sp>
          <p:nvSpPr>
            <p:cNvPr id="71" name="矩形 70"/>
            <p:cNvSpPr/>
            <p:nvPr/>
          </p:nvSpPr>
          <p:spPr>
            <a:xfrm>
              <a:off x="1549" y="8265"/>
              <a:ext cx="101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0    3                                                                     </a:t>
              </a:r>
              <a:endParaRPr lang="zh-CN" altLang="en-US" sz="1600" dirty="0"/>
            </a:p>
          </p:txBody>
        </p:sp>
        <p:sp>
          <p:nvSpPr>
            <p:cNvPr id="72" name="矩形 71"/>
            <p:cNvSpPr/>
            <p:nvPr/>
          </p:nvSpPr>
          <p:spPr>
            <a:xfrm>
              <a:off x="2562" y="8265"/>
              <a:ext cx="1597"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4         10                                                                     </a:t>
              </a:r>
              <a:endParaRPr lang="zh-CN" altLang="en-US" sz="1600" dirty="0"/>
            </a:p>
          </p:txBody>
        </p:sp>
        <p:sp>
          <p:nvSpPr>
            <p:cNvPr id="73" name="矩形 72"/>
            <p:cNvSpPr/>
            <p:nvPr/>
          </p:nvSpPr>
          <p:spPr>
            <a:xfrm>
              <a:off x="4024" y="8265"/>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11      17                                                                     </a:t>
              </a:r>
              <a:endParaRPr lang="zh-CN" altLang="en-US" sz="1600" dirty="0"/>
            </a:p>
          </p:txBody>
        </p:sp>
        <p:sp>
          <p:nvSpPr>
            <p:cNvPr id="74" name="矩形 73"/>
            <p:cNvSpPr/>
            <p:nvPr/>
          </p:nvSpPr>
          <p:spPr>
            <a:xfrm>
              <a:off x="5487" y="8265"/>
              <a:ext cx="2025"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18              30                                                                     </a:t>
              </a:r>
              <a:endParaRPr lang="zh-CN" altLang="en-US" sz="1600" dirty="0"/>
            </a:p>
          </p:txBody>
        </p:sp>
        <p:sp>
          <p:nvSpPr>
            <p:cNvPr id="75" name="矩形 74"/>
            <p:cNvSpPr/>
            <p:nvPr/>
          </p:nvSpPr>
          <p:spPr>
            <a:xfrm>
              <a:off x="7512" y="9052"/>
              <a:ext cx="2812"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31                         40</a:t>
              </a:r>
              <a:endParaRPr lang="zh-CN" altLang="en-US" sz="1600" dirty="0"/>
            </a:p>
          </p:txBody>
        </p:sp>
        <p:sp>
          <p:nvSpPr>
            <p:cNvPr id="77" name="矩形 76"/>
            <p:cNvSpPr/>
            <p:nvPr/>
          </p:nvSpPr>
          <p:spPr>
            <a:xfrm>
              <a:off x="1549" y="9052"/>
              <a:ext cx="2611"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0                       10                                                                     </a:t>
              </a:r>
              <a:endParaRPr lang="zh-CN" altLang="en-US" sz="1600" dirty="0"/>
            </a:p>
          </p:txBody>
        </p:sp>
        <p:sp>
          <p:nvSpPr>
            <p:cNvPr id="78" name="矩形 77"/>
            <p:cNvSpPr/>
            <p:nvPr/>
          </p:nvSpPr>
          <p:spPr>
            <a:xfrm>
              <a:off x="4024" y="9052"/>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11      17                                                                     </a:t>
              </a:r>
              <a:endParaRPr lang="zh-CN" altLang="en-US" sz="1600" dirty="0"/>
            </a:p>
          </p:txBody>
        </p:sp>
        <p:sp>
          <p:nvSpPr>
            <p:cNvPr id="79" name="矩形 78"/>
            <p:cNvSpPr/>
            <p:nvPr/>
          </p:nvSpPr>
          <p:spPr>
            <a:xfrm>
              <a:off x="5487" y="9052"/>
              <a:ext cx="2025"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18              30                                                                     </a:t>
              </a:r>
              <a:endParaRPr lang="zh-CN" altLang="en-US" sz="1600" dirty="0"/>
            </a:p>
          </p:txBody>
        </p:sp>
        <p:sp>
          <p:nvSpPr>
            <p:cNvPr id="85" name="矩形 84"/>
            <p:cNvSpPr>
              <a:spLocks noChangeArrowheads="1"/>
            </p:cNvSpPr>
            <p:nvPr/>
          </p:nvSpPr>
          <p:spPr bwMode="auto">
            <a:xfrm>
              <a:off x="12124" y="4327"/>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pA = alloc(4)</a:t>
              </a:r>
              <a:endParaRPr lang="zh-CN" altLang="en-US" sz="1400">
                <a:latin typeface="微软雅黑" panose="020B0503020204020204" pitchFamily="34" charset="-122"/>
                <a:ea typeface="微软雅黑" panose="020B0503020204020204" pitchFamily="34" charset="-122"/>
              </a:endParaRPr>
            </a:p>
          </p:txBody>
        </p:sp>
        <p:sp>
          <p:nvSpPr>
            <p:cNvPr id="86" name="矩形 85"/>
            <p:cNvSpPr>
              <a:spLocks noChangeArrowheads="1"/>
            </p:cNvSpPr>
            <p:nvPr/>
          </p:nvSpPr>
          <p:spPr bwMode="auto">
            <a:xfrm>
              <a:off x="12124" y="5115"/>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dirty="0" err="1">
                  <a:latin typeface="微软雅黑" panose="020B0503020204020204" pitchFamily="34" charset="-122"/>
                  <a:ea typeface="微软雅黑" panose="020B0503020204020204" pitchFamily="34" charset="-122"/>
                </a:rPr>
                <a:t>pB</a:t>
              </a:r>
              <a:r>
                <a:rPr lang="en-US" altLang="zh-CN" sz="1400" dirty="0">
                  <a:latin typeface="微软雅黑" panose="020B0503020204020204" pitchFamily="34" charset="-122"/>
                  <a:ea typeface="微软雅黑" panose="020B0503020204020204" pitchFamily="34" charset="-122"/>
                </a:rPr>
                <a:t> = </a:t>
              </a:r>
              <a:r>
                <a:rPr lang="en-US" altLang="zh-CN" sz="1400" dirty="0" err="1">
                  <a:latin typeface="微软雅黑" panose="020B0503020204020204" pitchFamily="34" charset="-122"/>
                  <a:ea typeface="微软雅黑" panose="020B0503020204020204" pitchFamily="34" charset="-122"/>
                </a:rPr>
                <a:t>alloc</a:t>
              </a:r>
              <a:r>
                <a:rPr lang="en-US" altLang="zh-CN" sz="1400" dirty="0">
                  <a:latin typeface="微软雅黑" panose="020B0503020204020204" pitchFamily="34" charset="-122"/>
                  <a:ea typeface="微软雅黑" panose="020B0503020204020204" pitchFamily="34" charset="-122"/>
                </a:rPr>
                <a:t>(7)</a:t>
              </a:r>
              <a:endParaRPr lang="zh-CN" altLang="en-US" sz="1400" dirty="0">
                <a:latin typeface="微软雅黑" panose="020B0503020204020204" pitchFamily="34" charset="-122"/>
                <a:ea typeface="微软雅黑" panose="020B0503020204020204" pitchFamily="34" charset="-122"/>
              </a:endParaRPr>
            </a:p>
          </p:txBody>
        </p:sp>
        <p:sp>
          <p:nvSpPr>
            <p:cNvPr id="87" name="矩形 86"/>
            <p:cNvSpPr>
              <a:spLocks noChangeArrowheads="1"/>
            </p:cNvSpPr>
            <p:nvPr/>
          </p:nvSpPr>
          <p:spPr bwMode="auto">
            <a:xfrm>
              <a:off x="12124" y="5867"/>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pC = alloc(7)</a:t>
              </a:r>
              <a:endParaRPr lang="zh-CN" altLang="en-US" sz="1400">
                <a:latin typeface="微软雅黑" panose="020B0503020204020204" pitchFamily="34" charset="-122"/>
                <a:ea typeface="微软雅黑" panose="020B0503020204020204" pitchFamily="34" charset="-122"/>
              </a:endParaRPr>
            </a:p>
          </p:txBody>
        </p:sp>
        <p:sp>
          <p:nvSpPr>
            <p:cNvPr id="88" name="矩形 87"/>
            <p:cNvSpPr>
              <a:spLocks noChangeArrowheads="1"/>
            </p:cNvSpPr>
            <p:nvPr/>
          </p:nvSpPr>
          <p:spPr bwMode="auto">
            <a:xfrm>
              <a:off x="12124" y="6655"/>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free(pB)</a:t>
              </a:r>
              <a:endParaRPr lang="zh-CN" altLang="en-US" sz="1400">
                <a:latin typeface="微软雅黑" panose="020B0503020204020204" pitchFamily="34" charset="-122"/>
                <a:ea typeface="微软雅黑" panose="020B0503020204020204" pitchFamily="34" charset="-122"/>
              </a:endParaRPr>
            </a:p>
          </p:txBody>
        </p:sp>
        <p:sp>
          <p:nvSpPr>
            <p:cNvPr id="89" name="矩形 88"/>
            <p:cNvSpPr>
              <a:spLocks noChangeArrowheads="1"/>
            </p:cNvSpPr>
            <p:nvPr/>
          </p:nvSpPr>
          <p:spPr bwMode="auto">
            <a:xfrm>
              <a:off x="12124" y="7477"/>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pD = alloc(13)</a:t>
              </a:r>
              <a:endParaRPr lang="zh-CN" altLang="en-US" sz="1400">
                <a:latin typeface="微软雅黑" panose="020B0503020204020204" pitchFamily="34" charset="-122"/>
                <a:ea typeface="微软雅黑" panose="020B0503020204020204" pitchFamily="34" charset="-122"/>
              </a:endParaRPr>
            </a:p>
          </p:txBody>
        </p:sp>
        <p:sp>
          <p:nvSpPr>
            <p:cNvPr id="90" name="矩形 89"/>
            <p:cNvSpPr>
              <a:spLocks noChangeArrowheads="1"/>
            </p:cNvSpPr>
            <p:nvPr/>
          </p:nvSpPr>
          <p:spPr bwMode="auto">
            <a:xfrm>
              <a:off x="12124" y="8265"/>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free(pA)</a:t>
              </a:r>
              <a:endParaRPr lang="zh-CN" altLang="en-US" sz="1400">
                <a:latin typeface="微软雅黑" panose="020B0503020204020204" pitchFamily="34" charset="-122"/>
                <a:ea typeface="微软雅黑" panose="020B0503020204020204" pitchFamily="34" charset="-122"/>
              </a:endParaRPr>
            </a:p>
          </p:txBody>
        </p:sp>
        <p:sp>
          <p:nvSpPr>
            <p:cNvPr id="91" name="矩形 90"/>
            <p:cNvSpPr>
              <a:spLocks noChangeArrowheads="1"/>
            </p:cNvSpPr>
            <p:nvPr/>
          </p:nvSpPr>
          <p:spPr bwMode="auto">
            <a:xfrm>
              <a:off x="12124" y="9052"/>
              <a:ext cx="2250" cy="483"/>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a:latin typeface="微软雅黑" panose="020B0503020204020204" pitchFamily="34" charset="-122"/>
                  <a:ea typeface="微软雅黑" panose="020B0503020204020204" pitchFamily="34" charset="-122"/>
                </a:rPr>
                <a:t>pE = alloc(8)</a:t>
              </a:r>
              <a:endParaRPr lang="zh-CN" altLang="en-US" sz="1400">
                <a:latin typeface="微软雅黑" panose="020B0503020204020204" pitchFamily="34" charset="-122"/>
                <a:ea typeface="微软雅黑" panose="020B0503020204020204" pitchFamily="34" charset="-122"/>
              </a:endParaRPr>
            </a:p>
          </p:txBody>
        </p:sp>
        <p:sp>
          <p:nvSpPr>
            <p:cNvPr id="92" name="矩形 91"/>
            <p:cNvSpPr/>
            <p:nvPr/>
          </p:nvSpPr>
          <p:spPr>
            <a:xfrm>
              <a:off x="7512" y="9727"/>
              <a:ext cx="2812"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31                         40</a:t>
              </a:r>
              <a:endParaRPr lang="zh-CN" altLang="en-US" sz="1600" dirty="0"/>
            </a:p>
          </p:txBody>
        </p:sp>
        <p:sp>
          <p:nvSpPr>
            <p:cNvPr id="93" name="矩形 92"/>
            <p:cNvSpPr/>
            <p:nvPr/>
          </p:nvSpPr>
          <p:spPr>
            <a:xfrm>
              <a:off x="3012" y="9727"/>
              <a:ext cx="1146" cy="45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8   10                                                                     </a:t>
              </a:r>
              <a:endParaRPr lang="zh-CN" altLang="en-US" sz="1600" dirty="0"/>
            </a:p>
          </p:txBody>
        </p:sp>
        <p:sp>
          <p:nvSpPr>
            <p:cNvPr id="94" name="矩形 93"/>
            <p:cNvSpPr/>
            <p:nvPr/>
          </p:nvSpPr>
          <p:spPr>
            <a:xfrm>
              <a:off x="4024" y="9727"/>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11      17                                                                     </a:t>
              </a:r>
              <a:endParaRPr lang="zh-CN" altLang="en-US" sz="1600" dirty="0"/>
            </a:p>
          </p:txBody>
        </p:sp>
        <p:sp>
          <p:nvSpPr>
            <p:cNvPr id="95" name="矩形 94"/>
            <p:cNvSpPr/>
            <p:nvPr/>
          </p:nvSpPr>
          <p:spPr>
            <a:xfrm>
              <a:off x="5487" y="9727"/>
              <a:ext cx="2025"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18              30                                                                     </a:t>
              </a:r>
              <a:endParaRPr lang="zh-CN" altLang="en-US" sz="1600" dirty="0"/>
            </a:p>
          </p:txBody>
        </p:sp>
        <p:sp>
          <p:nvSpPr>
            <p:cNvPr id="96" name="矩形 95"/>
            <p:cNvSpPr/>
            <p:nvPr/>
          </p:nvSpPr>
          <p:spPr>
            <a:xfrm>
              <a:off x="1549" y="9727"/>
              <a:ext cx="1463" cy="450"/>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0           7                                                                     </a:t>
              </a:r>
              <a:endParaRPr lang="zh-CN" altLang="en-US" sz="1600" dirty="0"/>
            </a:p>
          </p:txBody>
        </p:sp>
        <p:cxnSp>
          <p:nvCxnSpPr>
            <p:cNvPr id="48" name="直接箭头连接符 47"/>
            <p:cNvCxnSpPr/>
            <p:nvPr/>
          </p:nvCxnSpPr>
          <p:spPr>
            <a:xfrm rot="10800000" flipV="1">
              <a:off x="10344" y="4560"/>
              <a:ext cx="1778"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p:cNvCxnSpPr/>
            <p:nvPr/>
          </p:nvCxnSpPr>
          <p:spPr>
            <a:xfrm rot="10800000" flipV="1">
              <a:off x="10349" y="5312"/>
              <a:ext cx="1775"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p:nvPr/>
          </p:nvCxnSpPr>
          <p:spPr>
            <a:xfrm rot="10800000" flipV="1">
              <a:off x="10344" y="6135"/>
              <a:ext cx="1778"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p:nvPr/>
          </p:nvCxnSpPr>
          <p:spPr>
            <a:xfrm rot="10800000" flipV="1">
              <a:off x="10349" y="6887"/>
              <a:ext cx="1775"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68"/>
            <p:cNvCxnSpPr/>
            <p:nvPr/>
          </p:nvCxnSpPr>
          <p:spPr>
            <a:xfrm rot="10800000" flipV="1">
              <a:off x="10324" y="7710"/>
              <a:ext cx="1775"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接箭头连接符 75"/>
            <p:cNvCxnSpPr/>
            <p:nvPr/>
          </p:nvCxnSpPr>
          <p:spPr>
            <a:xfrm rot="10800000" flipV="1">
              <a:off x="10327" y="8462"/>
              <a:ext cx="1777"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p:nvPr/>
          </p:nvCxnSpPr>
          <p:spPr>
            <a:xfrm rot="10800000" flipV="1">
              <a:off x="10324" y="9250"/>
              <a:ext cx="1775" cy="8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内存管理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4.44444E-6 7.40741E-7 L -0.23454 7.40741E-7 " pathEditMode="relative" rAng="0" ptsTypes="AA">
                                      <p:cBhvr>
                                        <p:cTn id="6" dur="600" spd="-100000" fill="hold"/>
                                        <p:tgtEl>
                                          <p:spTgt spid="42"/>
                                        </p:tgtEl>
                                        <p:attrNameLst>
                                          <p:attrName>ppt_x</p:attrName>
                                          <p:attrName>ppt_y</p:attrName>
                                        </p:attrNameLst>
                                      </p:cBhvr>
                                      <p:rCtr x="-117" y="0"/>
                                    </p:animMotion>
                                  </p:childTnLst>
                                </p:cTn>
                              </p:par>
                              <p:par>
                                <p:cTn id="7" presetID="0" presetClass="path" presetSubtype="0" accel="50000" decel="50000" fill="hold" grpId="0" nodeType="withEffect">
                                  <p:stCondLst>
                                    <p:cond delay="0"/>
                                  </p:stCondLst>
                                  <p:childTnLst>
                                    <p:animMotion origin="layout" path="M 3.05556E-6 -2.22222E-6 L -0.56302 -2.22222E-6 " pathEditMode="relative" rAng="0" ptsTypes="AA">
                                      <p:cBhvr>
                                        <p:cTn id="8" dur="800" spd="-100000" fill="hold"/>
                                        <p:tgtEl>
                                          <p:spTgt spid="35"/>
                                        </p:tgtEl>
                                        <p:attrNameLst>
                                          <p:attrName>ppt_x</p:attrName>
                                          <p:attrName>ppt_y</p:attrName>
                                        </p:attrNameLst>
                                      </p:cBhvr>
                                      <p:rCtr x="-28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4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890" y="0"/>
            <a:ext cx="1220089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1" y="0"/>
            <a:ext cx="6666876" cy="7048222"/>
            <a:chOff x="0" y="0"/>
            <a:chExt cx="10321" cy="10914"/>
          </a:xfrm>
        </p:grpSpPr>
        <p:pic>
          <p:nvPicPr>
            <p:cNvPr id="4" name="图片 3" descr="内页（最终版）-转曲_画板 1 副本 7-2"/>
            <p:cNvPicPr>
              <a:picLocks noChangeAspect="1"/>
            </p:cNvPicPr>
            <p:nvPr/>
          </p:nvPicPr>
          <p:blipFill>
            <a:blip r:embed="rId3"/>
            <a:srcRect t="10301" r="32569" b="17858"/>
            <a:stretch>
              <a:fillRect/>
            </a:stretch>
          </p:blipFill>
          <p:spPr>
            <a:xfrm rot="10800000">
              <a:off x="0" y="0"/>
              <a:ext cx="10321" cy="10914"/>
            </a:xfrm>
            <a:prstGeom prst="rect">
              <a:avLst/>
            </a:prstGeom>
          </p:spPr>
        </p:pic>
        <p:pic>
          <p:nvPicPr>
            <p:cNvPr id="5" name="图片 4" descr="内页（最终版）-转曲_画板 1 副本 7-3"/>
            <p:cNvPicPr>
              <a:picLocks noChangeAspect="1"/>
            </p:cNvPicPr>
            <p:nvPr/>
          </p:nvPicPr>
          <p:blipFill>
            <a:blip r:embed="rId4"/>
            <a:srcRect t="10453" r="32713" b="18148"/>
            <a:stretch>
              <a:fillRect/>
            </a:stretch>
          </p:blipFill>
          <p:spPr>
            <a:xfrm rot="10800000">
              <a:off x="0" y="0"/>
              <a:ext cx="10299" cy="10914"/>
            </a:xfrm>
            <a:prstGeom prst="rect">
              <a:avLst/>
            </a:prstGeom>
          </p:spPr>
        </p:pic>
      </p:grpSp>
      <p:grpSp>
        <p:nvGrpSpPr>
          <p:cNvPr id="6" name="组合 5"/>
          <p:cNvGrpSpPr/>
          <p:nvPr/>
        </p:nvGrpSpPr>
        <p:grpSpPr>
          <a:xfrm>
            <a:off x="2590800" y="2583180"/>
            <a:ext cx="2591435" cy="1884045"/>
            <a:chOff x="2491" y="4260"/>
            <a:chExt cx="4081" cy="2967"/>
          </a:xfrm>
        </p:grpSpPr>
        <p:sp>
          <p:nvSpPr>
            <p:cNvPr id="7" name="Title 1"/>
            <p:cNvSpPr txBox="1"/>
            <p:nvPr/>
          </p:nvSpPr>
          <p:spPr>
            <a:xfrm>
              <a:off x="2491" y="5567"/>
              <a:ext cx="4081" cy="1660"/>
            </a:xfrm>
            <a:prstGeom prst="rect">
              <a:avLst/>
            </a:prstGeom>
          </p:spPr>
          <p:txBody>
            <a:bodyPr/>
            <a:lstStyle>
              <a:lvl1pPr algn="l" defTabSz="914400" rtl="0" eaLnBrk="1" latinLnBrk="0" hangingPunct="1">
                <a:lnSpc>
                  <a:spcPct val="70000"/>
                </a:lnSpc>
                <a:spcBef>
                  <a:spcPct val="0"/>
                </a:spcBef>
                <a:buNone/>
                <a:defRPr sz="3600" b="1" i="0" kern="1200">
                  <a:solidFill>
                    <a:schemeClr val="tx1"/>
                  </a:solidFill>
                  <a:latin typeface="Roboto Black" panose="02000000000000000000" pitchFamily="2" charset="0"/>
                  <a:ea typeface="Roboto Black" panose="02000000000000000000" pitchFamily="2" charset="0"/>
                  <a:cs typeface="Roboto Black" panose="02000000000000000000" pitchFamily="2" charset="0"/>
                </a:defRPr>
              </a:lvl1pPr>
            </a:lstStyle>
            <a:p>
              <a:pPr lvl="0">
                <a:lnSpc>
                  <a:spcPct val="100000"/>
                </a:lnSpc>
                <a:defRPr/>
              </a:pPr>
              <a:r>
                <a:rPr lang="en-US" altLang="zh-CN" sz="2800" dirty="0">
                  <a:solidFill>
                    <a:schemeClr val="bg1"/>
                  </a:solidFill>
                  <a:effectLst/>
                  <a:latin typeface="+mn-lt"/>
                  <a:ea typeface="+mn-ea"/>
                  <a:cs typeface="+mn-ea"/>
                  <a:sym typeface="+mn-lt"/>
                </a:rPr>
                <a:t>CONTENTS</a:t>
              </a:r>
            </a:p>
          </p:txBody>
        </p:sp>
        <p:sp>
          <p:nvSpPr>
            <p:cNvPr id="8" name="文本框 7"/>
            <p:cNvSpPr txBox="1"/>
            <p:nvPr/>
          </p:nvSpPr>
          <p:spPr>
            <a:xfrm>
              <a:off x="3308" y="4260"/>
              <a:ext cx="2448" cy="1307"/>
            </a:xfrm>
            <a:prstGeom prst="rect">
              <a:avLst/>
            </a:prstGeom>
            <a:noFill/>
          </p:spPr>
          <p:txBody>
            <a:bodyPr wrap="none" rtlCol="0">
              <a:spAutoFit/>
            </a:bodyPr>
            <a:lstStyle/>
            <a:p>
              <a:r>
                <a:rPr lang="zh-CN" altLang="en-US" sz="4800" b="1" spc="600" dirty="0">
                  <a:solidFill>
                    <a:schemeClr val="bg1"/>
                  </a:solidFill>
                  <a:latin typeface="微软雅黑" panose="020B0503020204020204" pitchFamily="34" charset="-122"/>
                  <a:ea typeface="微软雅黑" panose="020B0503020204020204" pitchFamily="34" charset="-122"/>
                </a:rPr>
                <a:t>目录</a:t>
              </a:r>
            </a:p>
          </p:txBody>
        </p:sp>
      </p:grpSp>
      <p:sp>
        <p:nvSpPr>
          <p:cNvPr id="10" name="文本框 9"/>
          <p:cNvSpPr txBox="1"/>
          <p:nvPr/>
        </p:nvSpPr>
        <p:spPr>
          <a:xfrm>
            <a:off x="7109094" y="1041400"/>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01</a:t>
            </a:r>
          </a:p>
        </p:txBody>
      </p:sp>
      <p:sp>
        <p:nvSpPr>
          <p:cNvPr id="11" name="文本框 10"/>
          <p:cNvSpPr txBox="1"/>
          <p:nvPr/>
        </p:nvSpPr>
        <p:spPr>
          <a:xfrm>
            <a:off x="7109094" y="1746250"/>
            <a:ext cx="466090" cy="398780"/>
          </a:xfrm>
          <a:prstGeom prst="rect">
            <a:avLst/>
          </a:prstGeom>
          <a:noFill/>
        </p:spPr>
        <p:txBody>
          <a:bodyPr wrap="none" rtlCol="0">
            <a:spAutoFit/>
          </a:bodyPr>
          <a:lstStyle/>
          <a:p>
            <a:r>
              <a:rPr lang="en-US" altLang="zh-CN" sz="2000" b="1">
                <a:solidFill>
                  <a:schemeClr val="tx1">
                    <a:lumMod val="50000"/>
                    <a:lumOff val="50000"/>
                  </a:schemeClr>
                </a:solidFill>
                <a:latin typeface="+mn-ea"/>
                <a:cs typeface="Gotham" panose="02000604030000020004" charset="0"/>
              </a:rPr>
              <a:t>02</a:t>
            </a:r>
          </a:p>
        </p:txBody>
      </p:sp>
      <p:sp>
        <p:nvSpPr>
          <p:cNvPr id="12" name="文本框 11"/>
          <p:cNvSpPr txBox="1"/>
          <p:nvPr/>
        </p:nvSpPr>
        <p:spPr>
          <a:xfrm>
            <a:off x="7109094" y="2466340"/>
            <a:ext cx="466090" cy="398780"/>
          </a:xfrm>
          <a:prstGeom prst="rect">
            <a:avLst/>
          </a:prstGeom>
          <a:noFill/>
        </p:spPr>
        <p:txBody>
          <a:bodyPr wrap="none" rtlCol="0">
            <a:spAutoFit/>
          </a:bodyPr>
          <a:lstStyle/>
          <a:p>
            <a:r>
              <a:rPr lang="en-US" altLang="zh-CN" sz="2000" b="1">
                <a:solidFill>
                  <a:schemeClr val="tx1">
                    <a:lumMod val="50000"/>
                    <a:lumOff val="50000"/>
                  </a:schemeClr>
                </a:solidFill>
                <a:latin typeface="+mn-ea"/>
                <a:cs typeface="Gotham" panose="02000604030000020004" charset="0"/>
              </a:rPr>
              <a:t>03</a:t>
            </a:r>
          </a:p>
        </p:txBody>
      </p:sp>
      <p:sp>
        <p:nvSpPr>
          <p:cNvPr id="13" name="文本框 12"/>
          <p:cNvSpPr txBox="1"/>
          <p:nvPr/>
        </p:nvSpPr>
        <p:spPr>
          <a:xfrm>
            <a:off x="7109094" y="3187065"/>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04</a:t>
            </a:r>
          </a:p>
        </p:txBody>
      </p:sp>
      <p:cxnSp>
        <p:nvCxnSpPr>
          <p:cNvPr id="14" name="直接连接符 13"/>
          <p:cNvCxnSpPr/>
          <p:nvPr/>
        </p:nvCxnSpPr>
        <p:spPr>
          <a:xfrm>
            <a:off x="6661054" y="620395"/>
            <a:ext cx="11867" cy="5606415"/>
          </a:xfrm>
          <a:prstGeom prst="line">
            <a:avLst/>
          </a:prstGeom>
          <a:ln>
            <a:solidFill>
              <a:schemeClr val="bg2">
                <a:lumMod val="8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578882" y="119697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578882" y="191706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578882" y="335724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6578882" y="479742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descr="横版中英文"/>
          <p:cNvPicPr>
            <a:picLocks noChangeAspect="1"/>
          </p:cNvPicPr>
          <p:nvPr/>
        </p:nvPicPr>
        <p:blipFill>
          <a:blip r:embed="rId5"/>
          <a:stretch>
            <a:fillRect/>
          </a:stretch>
        </p:blipFill>
        <p:spPr>
          <a:xfrm>
            <a:off x="9713595" y="309880"/>
            <a:ext cx="2478405" cy="657860"/>
          </a:xfrm>
          <a:prstGeom prst="rect">
            <a:avLst/>
          </a:prstGeom>
        </p:spPr>
      </p:pic>
      <p:sp>
        <p:nvSpPr>
          <p:cNvPr id="25" name="椭圆 24"/>
          <p:cNvSpPr/>
          <p:nvPr/>
        </p:nvSpPr>
        <p:spPr>
          <a:xfrm>
            <a:off x="6578882" y="551751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7109094" y="3906520"/>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05</a:t>
            </a:r>
          </a:p>
        </p:txBody>
      </p:sp>
      <p:sp>
        <p:nvSpPr>
          <p:cNvPr id="30" name="文本占位符 32"/>
          <p:cNvSpPr txBox="1"/>
          <p:nvPr/>
        </p:nvSpPr>
        <p:spPr>
          <a:xfrm>
            <a:off x="7676419" y="1041400"/>
            <a:ext cx="3246512"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0"/>
              </a:spcBef>
            </a:pPr>
            <a:r>
              <a:rPr lang="zh-CN" altLang="en-US" sz="2000" dirty="0">
                <a:solidFill>
                  <a:srgbClr val="7F7F7F"/>
                </a:solidFill>
                <a:latin typeface="微软雅黑" panose="020B0503020204020204" pitchFamily="34" charset="-122"/>
                <a:ea typeface="微软雅黑" panose="020B0503020204020204" pitchFamily="34" charset="-122"/>
                <a:sym typeface="+mn-ea"/>
              </a:rPr>
              <a:t>内核概述</a:t>
            </a:r>
            <a:endParaRPr lang="zh-CN" altLang="en-US" sz="2000" b="0" dirty="0">
              <a:ln w="0"/>
              <a:solidFill>
                <a:srgbClr val="7F7F7F"/>
              </a:solidFill>
              <a:latin typeface="微软雅黑" panose="020B0503020204020204" pitchFamily="34" charset="-122"/>
              <a:ea typeface="微软雅黑" panose="020B0503020204020204" pitchFamily="34" charset="-122"/>
              <a:cs typeface="+mn-ea"/>
              <a:sym typeface="+mn-ea"/>
            </a:endParaRPr>
          </a:p>
        </p:txBody>
      </p:sp>
      <p:sp>
        <p:nvSpPr>
          <p:cNvPr id="32" name="文本占位符 32"/>
          <p:cNvSpPr txBox="1"/>
          <p:nvPr/>
        </p:nvSpPr>
        <p:spPr>
          <a:xfrm>
            <a:off x="7676419" y="4626611"/>
            <a:ext cx="3246512"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spcBef>
                <a:spcPts val="0"/>
              </a:spcBef>
              <a:spcAft>
                <a:spcPts val="0"/>
              </a:spcAft>
              <a:defRPr/>
            </a:pPr>
            <a:r>
              <a:rPr lang="zh-CN" altLang="en-US" sz="2000" dirty="0">
                <a:solidFill>
                  <a:srgbClr val="7F7F7F"/>
                </a:solidFill>
                <a:latin typeface="微软雅黑" panose="020B0503020204020204" pitchFamily="34" charset="-122"/>
                <a:ea typeface="微软雅黑" panose="020B0503020204020204" pitchFamily="34" charset="-122"/>
                <a:sym typeface="+mn-ea"/>
              </a:rPr>
              <a:t>时钟管理</a:t>
            </a:r>
            <a:endParaRPr lang="zh-CN" altLang="en-US" sz="2000" b="0" dirty="0">
              <a:ln w="0"/>
              <a:solidFill>
                <a:srgbClr val="7F7F7F"/>
              </a:solidFill>
              <a:latin typeface="微软雅黑" panose="020B0503020204020204" pitchFamily="34" charset="-122"/>
              <a:ea typeface="微软雅黑" panose="020B0503020204020204" pitchFamily="34" charset="-122"/>
              <a:cs typeface="+mn-ea"/>
              <a:sym typeface="+mn-ea"/>
            </a:endParaRPr>
          </a:p>
        </p:txBody>
      </p:sp>
      <p:sp>
        <p:nvSpPr>
          <p:cNvPr id="34" name="文本占位符 32"/>
          <p:cNvSpPr txBox="1"/>
          <p:nvPr/>
        </p:nvSpPr>
        <p:spPr>
          <a:xfrm>
            <a:off x="9978929" y="3906521"/>
            <a:ext cx="4003436"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文件系统</a:t>
            </a:r>
          </a:p>
        </p:txBody>
      </p:sp>
      <p:sp>
        <p:nvSpPr>
          <p:cNvPr id="36" name="文本占位符 32"/>
          <p:cNvSpPr txBox="1"/>
          <p:nvPr/>
        </p:nvSpPr>
        <p:spPr>
          <a:xfrm>
            <a:off x="7676419" y="1715136"/>
            <a:ext cx="3832296"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线程管理</a:t>
            </a:r>
          </a:p>
        </p:txBody>
      </p:sp>
      <p:sp>
        <p:nvSpPr>
          <p:cNvPr id="38" name="文本占位符 32"/>
          <p:cNvSpPr txBox="1"/>
          <p:nvPr/>
        </p:nvSpPr>
        <p:spPr>
          <a:xfrm>
            <a:off x="7676419" y="5340668"/>
            <a:ext cx="1407160"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内存管理</a:t>
            </a:r>
          </a:p>
        </p:txBody>
      </p:sp>
      <p:sp>
        <p:nvSpPr>
          <p:cNvPr id="9" name="椭圆 8"/>
          <p:cNvSpPr/>
          <p:nvPr/>
        </p:nvSpPr>
        <p:spPr>
          <a:xfrm>
            <a:off x="6576977" y="263715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578882" y="4077335"/>
            <a:ext cx="180975" cy="180975"/>
          </a:xfrm>
          <a:prstGeom prst="ellipse">
            <a:avLst/>
          </a:prstGeom>
          <a:solidFill>
            <a:schemeClr val="bg2">
              <a:lumMod val="95000"/>
            </a:schemeClr>
          </a:solidFill>
          <a:ln w="57150">
            <a:solidFill>
              <a:srgbClr val="195E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7109094" y="4626610"/>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06</a:t>
            </a:r>
          </a:p>
        </p:txBody>
      </p:sp>
      <p:sp>
        <p:nvSpPr>
          <p:cNvPr id="21" name="文本框 20"/>
          <p:cNvSpPr txBox="1"/>
          <p:nvPr/>
        </p:nvSpPr>
        <p:spPr>
          <a:xfrm>
            <a:off x="7109094" y="5376545"/>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07</a:t>
            </a:r>
          </a:p>
        </p:txBody>
      </p:sp>
      <p:sp>
        <p:nvSpPr>
          <p:cNvPr id="23" name="文本占位符 32"/>
          <p:cNvSpPr txBox="1"/>
          <p:nvPr/>
        </p:nvSpPr>
        <p:spPr>
          <a:xfrm>
            <a:off x="9978929" y="4620578"/>
            <a:ext cx="1349375"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日志系统</a:t>
            </a:r>
          </a:p>
        </p:txBody>
      </p:sp>
      <p:sp>
        <p:nvSpPr>
          <p:cNvPr id="24" name="文本占位符 32"/>
          <p:cNvSpPr txBox="1"/>
          <p:nvPr/>
        </p:nvSpPr>
        <p:spPr>
          <a:xfrm>
            <a:off x="7676419" y="2466023"/>
            <a:ext cx="1607820"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线程间通信</a:t>
            </a:r>
          </a:p>
        </p:txBody>
      </p:sp>
      <p:sp>
        <p:nvSpPr>
          <p:cNvPr id="26" name="文本框 25"/>
          <p:cNvSpPr txBox="1"/>
          <p:nvPr/>
        </p:nvSpPr>
        <p:spPr>
          <a:xfrm>
            <a:off x="9411604" y="1715135"/>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08</a:t>
            </a:r>
          </a:p>
        </p:txBody>
      </p:sp>
      <p:sp>
        <p:nvSpPr>
          <p:cNvPr id="27" name="文本框 26"/>
          <p:cNvSpPr txBox="1"/>
          <p:nvPr/>
        </p:nvSpPr>
        <p:spPr>
          <a:xfrm>
            <a:off x="9411604" y="2429511"/>
            <a:ext cx="466090" cy="398780"/>
          </a:xfrm>
          <a:prstGeom prst="rect">
            <a:avLst/>
          </a:prstGeom>
          <a:noFill/>
        </p:spPr>
        <p:txBody>
          <a:bodyPr wrap="none" rtlCol="0">
            <a:spAutoFit/>
          </a:bodyPr>
          <a:lstStyle/>
          <a:p>
            <a:r>
              <a:rPr lang="en-US" altLang="zh-CN" sz="2000" b="1">
                <a:solidFill>
                  <a:schemeClr val="tx1">
                    <a:lumMod val="50000"/>
                    <a:lumOff val="50000"/>
                  </a:schemeClr>
                </a:solidFill>
                <a:latin typeface="+mn-ea"/>
                <a:cs typeface="Gotham" panose="02000604030000020004" charset="0"/>
              </a:rPr>
              <a:t>09</a:t>
            </a:r>
          </a:p>
        </p:txBody>
      </p:sp>
      <p:sp>
        <p:nvSpPr>
          <p:cNvPr id="29" name="文本框 28"/>
          <p:cNvSpPr txBox="1"/>
          <p:nvPr/>
        </p:nvSpPr>
        <p:spPr>
          <a:xfrm>
            <a:off x="9411604" y="3149601"/>
            <a:ext cx="466090" cy="398780"/>
          </a:xfrm>
          <a:prstGeom prst="rect">
            <a:avLst/>
          </a:prstGeom>
          <a:noFill/>
        </p:spPr>
        <p:txBody>
          <a:bodyPr wrap="none" rtlCol="0">
            <a:spAutoFit/>
          </a:bodyPr>
          <a:lstStyle/>
          <a:p>
            <a:r>
              <a:rPr lang="en-US" altLang="zh-CN" sz="2000" b="1">
                <a:solidFill>
                  <a:schemeClr val="tx1">
                    <a:lumMod val="50000"/>
                    <a:lumOff val="50000"/>
                  </a:schemeClr>
                </a:solidFill>
                <a:latin typeface="+mn-ea"/>
                <a:cs typeface="Gotham" panose="02000604030000020004" charset="0"/>
              </a:rPr>
              <a:t>10</a:t>
            </a:r>
          </a:p>
        </p:txBody>
      </p:sp>
      <p:sp>
        <p:nvSpPr>
          <p:cNvPr id="31" name="文本框 30"/>
          <p:cNvSpPr txBox="1"/>
          <p:nvPr/>
        </p:nvSpPr>
        <p:spPr>
          <a:xfrm>
            <a:off x="9411604" y="3902076"/>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11</a:t>
            </a:r>
          </a:p>
        </p:txBody>
      </p:sp>
      <p:sp>
        <p:nvSpPr>
          <p:cNvPr id="33" name="文本框 32"/>
          <p:cNvSpPr txBox="1"/>
          <p:nvPr/>
        </p:nvSpPr>
        <p:spPr>
          <a:xfrm>
            <a:off x="9411604" y="4620578"/>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12</a:t>
            </a:r>
          </a:p>
        </p:txBody>
      </p:sp>
      <p:sp>
        <p:nvSpPr>
          <p:cNvPr id="35" name="文本占位符 32"/>
          <p:cNvSpPr txBox="1"/>
          <p:nvPr/>
        </p:nvSpPr>
        <p:spPr>
          <a:xfrm>
            <a:off x="9978929" y="1715135"/>
            <a:ext cx="3246512"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I/O系统</a:t>
            </a:r>
          </a:p>
        </p:txBody>
      </p:sp>
      <p:sp>
        <p:nvSpPr>
          <p:cNvPr id="37" name="文本占位符 32"/>
          <p:cNvSpPr txBox="1"/>
          <p:nvPr/>
        </p:nvSpPr>
        <p:spPr>
          <a:xfrm>
            <a:off x="9978929" y="5340986"/>
            <a:ext cx="3246512"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电源管理</a:t>
            </a:r>
          </a:p>
        </p:txBody>
      </p:sp>
      <p:sp>
        <p:nvSpPr>
          <p:cNvPr id="39" name="文本占位符 32"/>
          <p:cNvSpPr txBox="1"/>
          <p:nvPr/>
        </p:nvSpPr>
        <p:spPr>
          <a:xfrm>
            <a:off x="7676419" y="3187065"/>
            <a:ext cx="1384300"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进程管理</a:t>
            </a:r>
          </a:p>
        </p:txBody>
      </p:sp>
      <p:sp>
        <p:nvSpPr>
          <p:cNvPr id="40" name="文本占位符 32"/>
          <p:cNvSpPr txBox="1"/>
          <p:nvPr/>
        </p:nvSpPr>
        <p:spPr>
          <a:xfrm>
            <a:off x="9978929" y="2429511"/>
            <a:ext cx="3832296"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热插拔系统</a:t>
            </a:r>
          </a:p>
        </p:txBody>
      </p:sp>
      <p:sp>
        <p:nvSpPr>
          <p:cNvPr id="41" name="文本占位符 32"/>
          <p:cNvSpPr txBox="1"/>
          <p:nvPr/>
        </p:nvSpPr>
        <p:spPr>
          <a:xfrm>
            <a:off x="7676419" y="3906203"/>
            <a:ext cx="1701165"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进程间通信</a:t>
            </a:r>
          </a:p>
        </p:txBody>
      </p:sp>
      <p:sp>
        <p:nvSpPr>
          <p:cNvPr id="42" name="文本框 41"/>
          <p:cNvSpPr txBox="1"/>
          <p:nvPr/>
        </p:nvSpPr>
        <p:spPr>
          <a:xfrm>
            <a:off x="9411604" y="5340668"/>
            <a:ext cx="466090" cy="398780"/>
          </a:xfrm>
          <a:prstGeom prst="rect">
            <a:avLst/>
          </a:prstGeom>
          <a:noFill/>
        </p:spPr>
        <p:txBody>
          <a:bodyPr wrap="none" rtlCol="0">
            <a:spAutoFit/>
          </a:bodyPr>
          <a:lstStyle/>
          <a:p>
            <a:r>
              <a:rPr lang="en-US" altLang="zh-CN" sz="2000" b="1" dirty="0">
                <a:solidFill>
                  <a:schemeClr val="tx1">
                    <a:lumMod val="50000"/>
                    <a:lumOff val="50000"/>
                  </a:schemeClr>
                </a:solidFill>
                <a:latin typeface="+mn-ea"/>
                <a:cs typeface="Gotham" panose="02000604030000020004" charset="0"/>
              </a:rPr>
              <a:t>13</a:t>
            </a:r>
          </a:p>
        </p:txBody>
      </p:sp>
      <p:sp>
        <p:nvSpPr>
          <p:cNvPr id="44" name="文本占位符 32"/>
          <p:cNvSpPr txBox="1"/>
          <p:nvPr/>
        </p:nvSpPr>
        <p:spPr>
          <a:xfrm>
            <a:off x="9978929" y="3139123"/>
            <a:ext cx="1349375" cy="398780"/>
          </a:xfrm>
          <a:prstGeom prst="rect">
            <a:avLst/>
          </a:prstGeom>
        </p:spPr>
        <p:txBody>
          <a:bodyPr vert="horz" wrap="square" lIns="91440" tIns="45720" rIns="91440" bIns="45720" rtlCol="0" anchor="ctr">
            <a:spAutoFit/>
          </a:bodyP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lang="en-US" altLang="zh-CN" sz="2800" b="1" kern="1200" noProof="0">
                <a:solidFill>
                  <a:schemeClr val="tx1">
                    <a:lumMod val="85000"/>
                    <a:lumOff val="15000"/>
                  </a:schemeClr>
                </a:solidFill>
                <a:latin typeface="+mn-ea"/>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sz="2000" dirty="0">
                <a:solidFill>
                  <a:srgbClr val="7F7F7F"/>
                </a:solidFill>
                <a:latin typeface="微软雅黑" panose="020B0503020204020204" pitchFamily="34" charset="-122"/>
                <a:ea typeface="微软雅黑" panose="020B0503020204020204" pitchFamily="34" charset="-122"/>
                <a:sym typeface="+mn-ea"/>
              </a:rPr>
              <a:t>网络I/O</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内存管理</a:t>
            </a:r>
          </a:p>
        </p:txBody>
      </p:sp>
      <p:grpSp>
        <p:nvGrpSpPr>
          <p:cNvPr id="63" name="phymm"/>
          <p:cNvGrpSpPr/>
          <p:nvPr/>
        </p:nvGrpSpPr>
        <p:grpSpPr bwMode="auto">
          <a:xfrm>
            <a:off x="1032510" y="5286058"/>
            <a:ext cx="8501063" cy="357187"/>
            <a:chOff x="428596" y="5192925"/>
            <a:chExt cx="8501122" cy="357190"/>
          </a:xfrm>
        </p:grpSpPr>
        <p:sp>
          <p:nvSpPr>
            <p:cNvPr id="44" name="矩形 43"/>
            <p:cNvSpPr/>
            <p:nvPr/>
          </p:nvSpPr>
          <p:spPr>
            <a:xfrm>
              <a:off x="428596" y="5192925"/>
              <a:ext cx="7858180" cy="357190"/>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29758" name="矩形 168"/>
            <p:cNvSpPr>
              <a:spLocks noChangeArrowheads="1"/>
            </p:cNvSpPr>
            <p:nvPr/>
          </p:nvSpPr>
          <p:spPr bwMode="auto">
            <a:xfrm>
              <a:off x="7429520" y="5223703"/>
              <a:ext cx="1500198" cy="275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物理页面</a:t>
              </a:r>
            </a:p>
          </p:txBody>
        </p:sp>
      </p:grpSp>
      <p:sp>
        <p:nvSpPr>
          <p:cNvPr id="35" name="矩形 34"/>
          <p:cNvSpPr>
            <a:spLocks noChangeArrowheads="1"/>
          </p:cNvSpPr>
          <p:nvPr/>
        </p:nvSpPr>
        <p:spPr bwMode="auto">
          <a:xfrm>
            <a:off x="961390" y="1781175"/>
            <a:ext cx="10431145" cy="107632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中，所有动态加载的对象，如内核模块、驱动、动态链接库、应用程序</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进程</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所使用的内存都来自于虚拟内存空间。虚拟内存空间以页为单位进行管理，对象加载时，只会获得虚拟页面，只有真正使用到时，才会进行物理页面的分配。虚拟空间的范围不能与系统镜像地址空间有任何重叠，物理空间范围由实际的物理内存大小决定</a:t>
            </a:r>
            <a:r>
              <a:rPr lang="en-US" altLang="zh-CN" sz="1600" dirty="0">
                <a:latin typeface="微软雅黑" panose="020B0503020204020204" pitchFamily="34" charset="-122"/>
                <a:ea typeface="微软雅黑" panose="020B0503020204020204" pitchFamily="34" charset="-122"/>
              </a:rPr>
              <a:t>(</a:t>
            </a:r>
            <a:r>
              <a:rPr lang="zh-CN" altLang="en-US" sz="1600" dirty="0">
                <a:solidFill>
                  <a:srgbClr val="FF0000"/>
                </a:solidFill>
                <a:latin typeface="微软雅黑" panose="020B0503020204020204" pitchFamily="34" charset="-122"/>
                <a:ea typeface="微软雅黑" panose="020B0503020204020204" pitchFamily="34" charset="-122"/>
              </a:rPr>
              <a:t>即前面所说的</a:t>
            </a:r>
            <a:r>
              <a:rPr lang="en-US" altLang="zh-CN" sz="1600" dirty="0">
                <a:solidFill>
                  <a:srgbClr val="FF0000"/>
                </a:solidFill>
                <a:latin typeface="微软雅黑" panose="020B0503020204020204" pitchFamily="34" charset="-122"/>
                <a:ea typeface="微软雅黑" panose="020B0503020204020204" pitchFamily="34" charset="-122"/>
              </a:rPr>
              <a:t>VMM</a:t>
            </a:r>
            <a:r>
              <a:rPr lang="zh-CN" altLang="en-US" sz="1600" dirty="0">
                <a:solidFill>
                  <a:srgbClr val="FF0000"/>
                </a:solidFill>
                <a:latin typeface="微软雅黑" panose="020B0503020204020204" pitchFamily="34" charset="-122"/>
                <a:ea typeface="微软雅黑" panose="020B0503020204020204" pitchFamily="34" charset="-122"/>
              </a:rPr>
              <a:t>区</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a:t>
            </a:r>
          </a:p>
        </p:txBody>
      </p:sp>
      <p:sp>
        <p:nvSpPr>
          <p:cNvPr id="40" name="vm_1a"/>
          <p:cNvSpPr/>
          <p:nvPr/>
        </p:nvSpPr>
        <p:spPr>
          <a:xfrm>
            <a:off x="1032510" y="4071620"/>
            <a:ext cx="642938"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42" name="vm_1b"/>
          <p:cNvSpPr/>
          <p:nvPr/>
        </p:nvSpPr>
        <p:spPr>
          <a:xfrm>
            <a:off x="1675448" y="4071620"/>
            <a:ext cx="642937"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43" name="vm_1c"/>
          <p:cNvSpPr/>
          <p:nvPr/>
        </p:nvSpPr>
        <p:spPr>
          <a:xfrm>
            <a:off x="2318385" y="4071620"/>
            <a:ext cx="642938"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48" name="vm_2a"/>
          <p:cNvSpPr/>
          <p:nvPr/>
        </p:nvSpPr>
        <p:spPr>
          <a:xfrm>
            <a:off x="3818573" y="4071620"/>
            <a:ext cx="642937" cy="357188"/>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49" name="vm_2b"/>
          <p:cNvSpPr/>
          <p:nvPr/>
        </p:nvSpPr>
        <p:spPr>
          <a:xfrm>
            <a:off x="4461510" y="4071620"/>
            <a:ext cx="642938"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0" name="vm_2c"/>
          <p:cNvSpPr/>
          <p:nvPr/>
        </p:nvSpPr>
        <p:spPr>
          <a:xfrm>
            <a:off x="5104448" y="4071620"/>
            <a:ext cx="642937"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1" name="vm_3a"/>
          <p:cNvSpPr/>
          <p:nvPr/>
        </p:nvSpPr>
        <p:spPr>
          <a:xfrm>
            <a:off x="6961823" y="4071620"/>
            <a:ext cx="642937"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2" name="vm_3b"/>
          <p:cNvSpPr/>
          <p:nvPr/>
        </p:nvSpPr>
        <p:spPr>
          <a:xfrm>
            <a:off x="7604760" y="4071620"/>
            <a:ext cx="642938"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3" name="vm_3c"/>
          <p:cNvSpPr/>
          <p:nvPr/>
        </p:nvSpPr>
        <p:spPr>
          <a:xfrm>
            <a:off x="8247698" y="4071620"/>
            <a:ext cx="642937" cy="357188"/>
          </a:xfrm>
          <a:prstGeom prst="rect">
            <a:avLst/>
          </a:prstGeom>
          <a:solidFill>
            <a:schemeClr val="bg1">
              <a:lumMod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54" name="l_acc1"/>
          <p:cNvGrpSpPr/>
          <p:nvPr/>
        </p:nvGrpSpPr>
        <p:grpSpPr bwMode="auto">
          <a:xfrm>
            <a:off x="961073" y="3784283"/>
            <a:ext cx="428625" cy="288925"/>
            <a:chOff x="357158" y="3691139"/>
            <a:chExt cx="428628" cy="288134"/>
          </a:xfrm>
        </p:grpSpPr>
        <p:cxnSp>
          <p:nvCxnSpPr>
            <p:cNvPr id="101" name="l_"/>
            <p:cNvCxnSpPr/>
            <p:nvPr/>
          </p:nvCxnSpPr>
          <p:spPr>
            <a:xfrm>
              <a:off x="357158" y="3691139"/>
              <a:ext cx="428628" cy="15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箭头连接符 102"/>
            <p:cNvCxnSpPr/>
            <p:nvPr/>
          </p:nvCxnSpPr>
          <p:spPr>
            <a:xfrm rot="5400000">
              <a:off x="641716" y="3835203"/>
              <a:ext cx="286551"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61" name="l_act1"/>
          <p:cNvGrpSpPr/>
          <p:nvPr/>
        </p:nvGrpSpPr>
        <p:grpSpPr bwMode="auto">
          <a:xfrm>
            <a:off x="1388110" y="4428808"/>
            <a:ext cx="1358900" cy="858837"/>
            <a:chOff x="784595" y="4335670"/>
            <a:chExt cx="1359307" cy="858049"/>
          </a:xfrm>
        </p:grpSpPr>
        <p:cxnSp>
          <p:nvCxnSpPr>
            <p:cNvPr id="109" name="直接箭头连接符 108"/>
            <p:cNvCxnSpPr/>
            <p:nvPr/>
          </p:nvCxnSpPr>
          <p:spPr>
            <a:xfrm rot="5400000">
              <a:off x="1964679" y="5014496"/>
              <a:ext cx="356859" cy="1587"/>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786183" y="4830516"/>
              <a:ext cx="1356131" cy="475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5400000">
              <a:off x="536382" y="4583883"/>
              <a:ext cx="499603" cy="31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15" name="act_m"/>
          <p:cNvSpPr/>
          <p:nvPr/>
        </p:nvSpPr>
        <p:spPr>
          <a:xfrm>
            <a:off x="2747010" y="5286058"/>
            <a:ext cx="642938" cy="357187"/>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cxnSp>
        <p:nvCxnSpPr>
          <p:cNvPr id="116" name="l_ok1"/>
          <p:cNvCxnSpPr/>
          <p:nvPr/>
        </p:nvCxnSpPr>
        <p:spPr>
          <a:xfrm rot="10800000" flipV="1">
            <a:off x="2961323" y="4438333"/>
            <a:ext cx="1217612" cy="847725"/>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56" name="l_act2"/>
          <p:cNvGrpSpPr/>
          <p:nvPr/>
        </p:nvGrpSpPr>
        <p:grpSpPr bwMode="auto">
          <a:xfrm>
            <a:off x="3747135" y="3785870"/>
            <a:ext cx="428625" cy="288925"/>
            <a:chOff x="3143240" y="3692727"/>
            <a:chExt cx="428628" cy="288134"/>
          </a:xfrm>
        </p:grpSpPr>
        <p:cxnSp>
          <p:nvCxnSpPr>
            <p:cNvPr id="125" name="直接连接符 124"/>
            <p:cNvCxnSpPr/>
            <p:nvPr/>
          </p:nvCxnSpPr>
          <p:spPr>
            <a:xfrm>
              <a:off x="3143240" y="3692727"/>
              <a:ext cx="428628" cy="158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直接箭头连接符 125"/>
            <p:cNvCxnSpPr/>
            <p:nvPr/>
          </p:nvCxnSpPr>
          <p:spPr>
            <a:xfrm rot="5400000">
              <a:off x="3427799" y="3836792"/>
              <a:ext cx="286550"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62" name="l_act3"/>
          <p:cNvGrpSpPr/>
          <p:nvPr/>
        </p:nvGrpSpPr>
        <p:grpSpPr bwMode="auto">
          <a:xfrm>
            <a:off x="4817110" y="4428808"/>
            <a:ext cx="646113" cy="858837"/>
            <a:chOff x="4212825" y="4335670"/>
            <a:chExt cx="646515" cy="858049"/>
          </a:xfrm>
        </p:grpSpPr>
        <p:cxnSp>
          <p:nvCxnSpPr>
            <p:cNvPr id="130" name="直接箭头连接符 129"/>
            <p:cNvCxnSpPr/>
            <p:nvPr/>
          </p:nvCxnSpPr>
          <p:spPr>
            <a:xfrm rot="5400000">
              <a:off x="4680115" y="5014495"/>
              <a:ext cx="356859" cy="158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4214414" y="4830516"/>
              <a:ext cx="643337" cy="475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rot="5400000">
              <a:off x="3964612" y="4583883"/>
              <a:ext cx="499603" cy="317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35" name="矩形 134"/>
          <p:cNvSpPr/>
          <p:nvPr/>
        </p:nvSpPr>
        <p:spPr>
          <a:xfrm>
            <a:off x="5461635" y="5286058"/>
            <a:ext cx="642938" cy="357187"/>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36" name="矩形 135"/>
          <p:cNvSpPr/>
          <p:nvPr/>
        </p:nvSpPr>
        <p:spPr>
          <a:xfrm>
            <a:off x="7731760" y="4198620"/>
            <a:ext cx="642938" cy="357188"/>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37" name="矩形 136"/>
          <p:cNvSpPr/>
          <p:nvPr/>
        </p:nvSpPr>
        <p:spPr>
          <a:xfrm>
            <a:off x="7088823" y="4198620"/>
            <a:ext cx="642937" cy="357188"/>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58" name="l_3a"/>
          <p:cNvGrpSpPr/>
          <p:nvPr/>
        </p:nvGrpSpPr>
        <p:grpSpPr bwMode="auto">
          <a:xfrm>
            <a:off x="6890385" y="3784283"/>
            <a:ext cx="428625" cy="287337"/>
            <a:chOff x="6286513" y="3690345"/>
            <a:chExt cx="428628" cy="288134"/>
          </a:xfrm>
        </p:grpSpPr>
        <p:cxnSp>
          <p:nvCxnSpPr>
            <p:cNvPr id="138" name="直接连接符 137"/>
            <p:cNvCxnSpPr/>
            <p:nvPr/>
          </p:nvCxnSpPr>
          <p:spPr>
            <a:xfrm>
              <a:off x="6286513" y="3690345"/>
              <a:ext cx="428628" cy="159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接箭头连接符 138"/>
            <p:cNvCxnSpPr/>
            <p:nvPr/>
          </p:nvCxnSpPr>
          <p:spPr>
            <a:xfrm rot="5400000">
              <a:off x="6571077" y="3834414"/>
              <a:ext cx="286543"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57" name="组合 56"/>
          <p:cNvGrpSpPr/>
          <p:nvPr/>
        </p:nvGrpSpPr>
        <p:grpSpPr bwMode="auto">
          <a:xfrm>
            <a:off x="4247198" y="3785870"/>
            <a:ext cx="571500" cy="293688"/>
            <a:chOff x="3643306" y="3692727"/>
            <a:chExt cx="571503" cy="292682"/>
          </a:xfrm>
        </p:grpSpPr>
        <p:cxnSp>
          <p:nvCxnSpPr>
            <p:cNvPr id="127" name="直接连接符 126"/>
            <p:cNvCxnSpPr/>
            <p:nvPr/>
          </p:nvCxnSpPr>
          <p:spPr>
            <a:xfrm>
              <a:off x="3643306" y="3692727"/>
              <a:ext cx="571503" cy="15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箭头连接符 127"/>
            <p:cNvCxnSpPr/>
            <p:nvPr/>
          </p:nvCxnSpPr>
          <p:spPr>
            <a:xfrm rot="5400000">
              <a:off x="4070838" y="3836692"/>
              <a:ext cx="286353"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3" name="直接箭头连接符 142"/>
            <p:cNvCxnSpPr/>
            <p:nvPr/>
          </p:nvCxnSpPr>
          <p:spPr>
            <a:xfrm rot="5400000" flipH="1" flipV="1">
              <a:off x="3497759" y="3838274"/>
              <a:ext cx="292682"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59" name="l_3b"/>
          <p:cNvGrpSpPr/>
          <p:nvPr/>
        </p:nvGrpSpPr>
        <p:grpSpPr bwMode="auto">
          <a:xfrm>
            <a:off x="7390448" y="3779520"/>
            <a:ext cx="500062" cy="292100"/>
            <a:chOff x="6786578" y="3685797"/>
            <a:chExt cx="500066" cy="292682"/>
          </a:xfrm>
        </p:grpSpPr>
        <p:cxnSp>
          <p:nvCxnSpPr>
            <p:cNvPr id="140" name="直接连接符 139"/>
            <p:cNvCxnSpPr/>
            <p:nvPr/>
          </p:nvCxnSpPr>
          <p:spPr>
            <a:xfrm flipV="1">
              <a:off x="6786578" y="3692160"/>
              <a:ext cx="500066" cy="159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直接箭头连接符 140"/>
            <p:cNvCxnSpPr/>
            <p:nvPr/>
          </p:nvCxnSpPr>
          <p:spPr>
            <a:xfrm rot="5400000">
              <a:off x="7142691" y="3834525"/>
              <a:ext cx="286319"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9" name="直接箭头连接符 148"/>
            <p:cNvCxnSpPr/>
            <p:nvPr/>
          </p:nvCxnSpPr>
          <p:spPr>
            <a:xfrm rot="5400000" flipH="1" flipV="1">
              <a:off x="6641031" y="3831344"/>
              <a:ext cx="292682"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60" name="l_3c"/>
          <p:cNvGrpSpPr/>
          <p:nvPr/>
        </p:nvGrpSpPr>
        <p:grpSpPr bwMode="auto">
          <a:xfrm>
            <a:off x="8030210" y="3784283"/>
            <a:ext cx="503238" cy="287337"/>
            <a:chOff x="7426742" y="3691139"/>
            <a:chExt cx="502844" cy="287341"/>
          </a:xfrm>
        </p:grpSpPr>
        <p:cxnSp>
          <p:nvCxnSpPr>
            <p:cNvPr id="150" name="直接连接符 149"/>
            <p:cNvCxnSpPr/>
            <p:nvPr/>
          </p:nvCxnSpPr>
          <p:spPr>
            <a:xfrm rot="5400000">
              <a:off x="7285452" y="3834016"/>
              <a:ext cx="285754" cy="317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直接箭头连接符 153"/>
            <p:cNvCxnSpPr/>
            <p:nvPr/>
          </p:nvCxnSpPr>
          <p:spPr>
            <a:xfrm>
              <a:off x="7429915" y="3691139"/>
              <a:ext cx="499671"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155" name="l_ok3"/>
          <p:cNvCxnSpPr>
            <a:stCxn id="136" idx="2"/>
          </p:cNvCxnSpPr>
          <p:nvPr/>
        </p:nvCxnSpPr>
        <p:spPr>
          <a:xfrm rot="5400000">
            <a:off x="6527801" y="3871595"/>
            <a:ext cx="850900" cy="2200275"/>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7" name="l_ok2"/>
          <p:cNvCxnSpPr>
            <a:stCxn id="137" idx="2"/>
          </p:cNvCxnSpPr>
          <p:nvPr/>
        </p:nvCxnSpPr>
        <p:spPr>
          <a:xfrm rot="5400000">
            <a:off x="4891882" y="2884964"/>
            <a:ext cx="857250" cy="4179887"/>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1" name="t_1a"/>
          <p:cNvSpPr>
            <a:spLocks noChangeArrowheads="1"/>
          </p:cNvSpPr>
          <p:nvPr/>
        </p:nvSpPr>
        <p:spPr bwMode="auto">
          <a:xfrm>
            <a:off x="889635" y="3500120"/>
            <a:ext cx="1500188"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访问未映射的页面</a:t>
            </a:r>
          </a:p>
        </p:txBody>
      </p:sp>
      <p:sp>
        <p:nvSpPr>
          <p:cNvPr id="162" name="t_1b"/>
          <p:cNvSpPr>
            <a:spLocks noChangeArrowheads="1"/>
          </p:cNvSpPr>
          <p:nvPr/>
        </p:nvSpPr>
        <p:spPr bwMode="auto">
          <a:xfrm>
            <a:off x="1461135" y="4428808"/>
            <a:ext cx="150018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产生缺页中断</a:t>
            </a:r>
            <a:endParaRPr lang="en-US" altLang="zh-CN" sz="1200">
              <a:latin typeface="微软雅黑" panose="020B0503020204020204" pitchFamily="34" charset="-122"/>
              <a:ea typeface="微软雅黑" panose="020B0503020204020204" pitchFamily="34" charset="-122"/>
            </a:endParaRPr>
          </a:p>
          <a:p>
            <a:r>
              <a:rPr lang="zh-CN" altLang="en-US" sz="1200">
                <a:latin typeface="微软雅黑" panose="020B0503020204020204" pitchFamily="34" charset="-122"/>
                <a:ea typeface="微软雅黑" panose="020B0503020204020204" pitchFamily="34" charset="-122"/>
              </a:rPr>
              <a:t>进行页面映射</a:t>
            </a:r>
          </a:p>
        </p:txBody>
      </p:sp>
      <p:sp>
        <p:nvSpPr>
          <p:cNvPr id="164" name="t_2a"/>
          <p:cNvSpPr>
            <a:spLocks noChangeArrowheads="1"/>
          </p:cNvSpPr>
          <p:nvPr/>
        </p:nvSpPr>
        <p:spPr bwMode="auto">
          <a:xfrm>
            <a:off x="3675698" y="3460433"/>
            <a:ext cx="1500187"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正常访问  继续运行</a:t>
            </a:r>
          </a:p>
        </p:txBody>
      </p:sp>
      <p:sp>
        <p:nvSpPr>
          <p:cNvPr id="165" name="t_2b"/>
          <p:cNvSpPr>
            <a:spLocks noChangeArrowheads="1"/>
          </p:cNvSpPr>
          <p:nvPr/>
        </p:nvSpPr>
        <p:spPr bwMode="auto">
          <a:xfrm>
            <a:off x="4818698" y="3795395"/>
            <a:ext cx="1500187"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访问未映射的页面</a:t>
            </a:r>
          </a:p>
        </p:txBody>
      </p:sp>
      <p:sp>
        <p:nvSpPr>
          <p:cNvPr id="166" name="t_2c"/>
          <p:cNvSpPr>
            <a:spLocks noChangeArrowheads="1"/>
          </p:cNvSpPr>
          <p:nvPr/>
        </p:nvSpPr>
        <p:spPr bwMode="auto">
          <a:xfrm>
            <a:off x="4675823" y="5000308"/>
            <a:ext cx="857250"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再次映射</a:t>
            </a:r>
          </a:p>
        </p:txBody>
      </p:sp>
      <p:sp>
        <p:nvSpPr>
          <p:cNvPr id="167" name="t_3a"/>
          <p:cNvSpPr>
            <a:spLocks noChangeArrowheads="1"/>
          </p:cNvSpPr>
          <p:nvPr/>
        </p:nvSpPr>
        <p:spPr bwMode="auto">
          <a:xfrm>
            <a:off x="7319010" y="3500120"/>
            <a:ext cx="1500188"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a:latin typeface="微软雅黑" panose="020B0503020204020204" pitchFamily="34" charset="-122"/>
                <a:ea typeface="微软雅黑" panose="020B0503020204020204" pitchFamily="34" charset="-122"/>
              </a:rPr>
              <a:t>正常访问  继续运行</a:t>
            </a:r>
          </a:p>
        </p:txBody>
      </p:sp>
      <p:sp>
        <p:nvSpPr>
          <p:cNvPr id="171" name="TEXT_BOTTOM"/>
          <p:cNvSpPr>
            <a:spLocks noChangeArrowheads="1"/>
          </p:cNvSpPr>
          <p:nvPr/>
        </p:nvSpPr>
        <p:spPr bwMode="auto">
          <a:xfrm>
            <a:off x="1032510" y="5888355"/>
            <a:ext cx="7858125" cy="33718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600">
                <a:latin typeface="微软雅黑" panose="020B0503020204020204" pitchFamily="34" charset="-122"/>
                <a:ea typeface="微软雅黑" panose="020B0503020204020204" pitchFamily="34" charset="-122"/>
              </a:rPr>
              <a:t>从上还可看出，每次分配的虚拟页面一定是连续的，但其映射的物理页面不一定连续</a:t>
            </a:r>
          </a:p>
        </p:txBody>
      </p:sp>
      <p:sp>
        <p:nvSpPr>
          <p:cNvPr id="172" name="step1"/>
          <p:cNvSpPr/>
          <p:nvPr/>
        </p:nvSpPr>
        <p:spPr>
          <a:xfrm>
            <a:off x="961073" y="3022283"/>
            <a:ext cx="428625" cy="428625"/>
          </a:xfrm>
          <a:prstGeom prst="ellipse">
            <a:avLst/>
          </a:prstGeom>
          <a:solidFill>
            <a:srgbClr val="165380"/>
          </a:solidFill>
          <a:ln>
            <a:solidFill>
              <a:srgbClr val="00B0F0"/>
            </a:solidFill>
          </a:ln>
        </p:spPr>
        <p:style>
          <a:lnRef idx="1">
            <a:schemeClr val="accent6"/>
          </a:lnRef>
          <a:fillRef idx="3">
            <a:schemeClr val="accent6"/>
          </a:fillRef>
          <a:effectRef idx="2">
            <a:schemeClr val="accent6"/>
          </a:effectRef>
          <a:fontRef idx="minor">
            <a:schemeClr val="lt1"/>
          </a:fontRef>
        </p:style>
        <p:txBody>
          <a:bodyPr anchor="ctr"/>
          <a:lstStyle/>
          <a:p>
            <a:pPr algn="ctr">
              <a:defRPr/>
            </a:pPr>
            <a:r>
              <a:rPr lang="en-US" altLang="zh-CN" sz="2400" b="1" dirty="0"/>
              <a:t>1</a:t>
            </a:r>
            <a:endParaRPr lang="zh-CN" altLang="en-US" sz="2400" b="1" dirty="0"/>
          </a:p>
        </p:txBody>
      </p:sp>
      <p:sp>
        <p:nvSpPr>
          <p:cNvPr id="173" name="step2"/>
          <p:cNvSpPr/>
          <p:nvPr/>
        </p:nvSpPr>
        <p:spPr>
          <a:xfrm>
            <a:off x="3747135" y="3022283"/>
            <a:ext cx="428625" cy="428625"/>
          </a:xfrm>
          <a:prstGeom prst="ellipse">
            <a:avLst/>
          </a:prstGeom>
          <a:solidFill>
            <a:srgbClr val="165380"/>
          </a:solidFill>
          <a:ln>
            <a:solidFill>
              <a:srgbClr val="00B0F0"/>
            </a:solidFill>
          </a:ln>
        </p:spPr>
        <p:style>
          <a:lnRef idx="1">
            <a:schemeClr val="accent6"/>
          </a:lnRef>
          <a:fillRef idx="3">
            <a:schemeClr val="accent6"/>
          </a:fillRef>
          <a:effectRef idx="2">
            <a:schemeClr val="accent6"/>
          </a:effectRef>
          <a:fontRef idx="minor">
            <a:schemeClr val="lt1"/>
          </a:fontRef>
        </p:style>
        <p:txBody>
          <a:bodyPr anchor="ctr"/>
          <a:lstStyle/>
          <a:p>
            <a:pPr algn="ctr">
              <a:defRPr/>
            </a:pPr>
            <a:r>
              <a:rPr lang="en-US" altLang="zh-CN" sz="2400" b="1" dirty="0"/>
              <a:t>2</a:t>
            </a:r>
            <a:endParaRPr lang="zh-CN" altLang="en-US" sz="2400" b="1" dirty="0"/>
          </a:p>
        </p:txBody>
      </p:sp>
      <p:sp>
        <p:nvSpPr>
          <p:cNvPr id="174" name="step3"/>
          <p:cNvSpPr/>
          <p:nvPr/>
        </p:nvSpPr>
        <p:spPr>
          <a:xfrm>
            <a:off x="6890385" y="3022283"/>
            <a:ext cx="428625" cy="428625"/>
          </a:xfrm>
          <a:prstGeom prst="ellipse">
            <a:avLst/>
          </a:prstGeom>
          <a:solidFill>
            <a:srgbClr val="165380"/>
          </a:solidFill>
          <a:ln>
            <a:solidFill>
              <a:srgbClr val="00B0F0"/>
            </a:solidFill>
          </a:ln>
        </p:spPr>
        <p:style>
          <a:lnRef idx="1">
            <a:schemeClr val="accent6"/>
          </a:lnRef>
          <a:fillRef idx="3">
            <a:schemeClr val="accent6"/>
          </a:fillRef>
          <a:effectRef idx="2">
            <a:schemeClr val="accent6"/>
          </a:effectRef>
          <a:fontRef idx="minor">
            <a:schemeClr val="lt1"/>
          </a:fontRef>
        </p:style>
        <p:txBody>
          <a:bodyPr anchor="ctr"/>
          <a:lstStyle/>
          <a:p>
            <a:pPr algn="ctr">
              <a:defRPr/>
            </a:pPr>
            <a:r>
              <a:rPr lang="en-US" altLang="zh-CN" sz="2400" b="1" dirty="0"/>
              <a:t>3</a:t>
            </a:r>
            <a:endParaRPr lang="zh-CN" altLang="en-US" sz="2400" b="1" dirty="0"/>
          </a:p>
        </p:txBody>
      </p:sp>
      <p:sp>
        <p:nvSpPr>
          <p:cNvPr id="55" name="矩形 54"/>
          <p:cNvSpPr/>
          <p:nvPr/>
        </p:nvSpPr>
        <p:spPr>
          <a:xfrm>
            <a:off x="961073" y="1303020"/>
            <a:ext cx="1982787"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虚拟内存管理</a:t>
            </a:r>
          </a:p>
        </p:txBody>
      </p:sp>
      <p:sp>
        <p:nvSpPr>
          <p:cNvPr id="64" name="TextBox 63"/>
          <p:cNvSpPr txBox="1">
            <a:spLocks noChangeArrowheads="1"/>
          </p:cNvSpPr>
          <p:nvPr/>
        </p:nvSpPr>
        <p:spPr bwMode="auto">
          <a:xfrm>
            <a:off x="3104198" y="4093845"/>
            <a:ext cx="2000250" cy="306705"/>
          </a:xfrm>
          <a:prstGeom prst="rect">
            <a:avLst/>
          </a:prstGeom>
          <a:noFill/>
          <a:ln w="9525">
            <a:solidFill>
              <a:srgbClr val="E46C0A"/>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rPr>
              <a:t>进程连续虚拟页面空间</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4.44444E-6 7.40741E-7 L -0.23507 7.40741E-7 " pathEditMode="relative" rAng="0" ptsTypes="AA">
                                      <p:cBhvr>
                                        <p:cTn id="6" dur="600" spd="-100000" fill="hold"/>
                                        <p:tgtEl>
                                          <p:spTgt spid="55"/>
                                        </p:tgtEl>
                                        <p:attrNameLst>
                                          <p:attrName>ppt_x</p:attrName>
                                          <p:attrName>ppt_y</p:attrName>
                                        </p:attrNameLst>
                                      </p:cBhvr>
                                      <p:rCtr x="-118" y="0"/>
                                    </p:animMotion>
                                  </p:childTnLst>
                                </p:cTn>
                              </p:par>
                              <p:par>
                                <p:cTn id="7" presetID="0" presetClass="path" presetSubtype="0" accel="50000" decel="50000" fill="hold" grpId="0" nodeType="withEffect">
                                  <p:stCondLst>
                                    <p:cond delay="0"/>
                                  </p:stCondLst>
                                  <p:childTnLst>
                                    <p:animMotion origin="layout" path="M 3.05556E-6 -4.45293E-6 L -0.59844 -4.45293E-6 " pathEditMode="relative" ptsTypes="AA">
                                      <p:cBhvr>
                                        <p:cTn id="8" dur="700" spd="-100000" fill="hold"/>
                                        <p:tgtEl>
                                          <p:spTgt spid="35"/>
                                        </p:tgtEl>
                                        <p:attrNameLst>
                                          <p:attrName>ppt_x</p:attrName>
                                          <p:attrName>ppt_y</p:attrName>
                                        </p:attrNameLst>
                                      </p:cBhvr>
                                    </p:animMotion>
                                  </p:childTnLst>
                                </p:cTn>
                              </p:par>
                              <p:par>
                                <p:cTn id="9" presetID="9" presetClass="emph" presetSubtype="0" grpId="0" nodeType="withEffect">
                                  <p:stCondLst>
                                    <p:cond delay="0"/>
                                  </p:stCondLst>
                                  <p:childTnLst>
                                    <p:set>
                                      <p:cBhvr rctx="PPT">
                                        <p:cTn id="10" dur="indefinite"/>
                                        <p:tgtEl>
                                          <p:spTgt spid="64"/>
                                        </p:tgtEl>
                                        <p:attrNameLst>
                                          <p:attrName>style.opacity</p:attrName>
                                        </p:attrNameLst>
                                      </p:cBhvr>
                                      <p:to>
                                        <p:strVal val="0.5"/>
                                      </p:to>
                                    </p:set>
                                    <p:animEffect filter="image" prLst="opacity: 0.5">
                                      <p:cBhvr rctx="IE">
                                        <p:cTn id="11" dur="indefinite"/>
                                        <p:tgtEl>
                                          <p:spTgt spid="64"/>
                                        </p:tgtEl>
                                      </p:cBhvr>
                                    </p:animEffect>
                                  </p:childTnLst>
                                </p:cTn>
                              </p:par>
                              <p:par>
                                <p:cTn id="12" presetID="9" presetClass="emph" presetSubtype="0" nodeType="withEffect">
                                  <p:stCondLst>
                                    <p:cond delay="0"/>
                                  </p:stCondLst>
                                  <p:childTnLst>
                                    <p:set>
                                      <p:cBhvr rctx="PPT">
                                        <p:cTn id="13" dur="indefinite"/>
                                        <p:tgtEl>
                                          <p:spTgt spid="63"/>
                                        </p:tgtEl>
                                        <p:attrNameLst>
                                          <p:attrName>style.opacity</p:attrName>
                                        </p:attrNameLst>
                                      </p:cBhvr>
                                      <p:to>
                                        <p:strVal val="0"/>
                                      </p:to>
                                    </p:set>
                                    <p:animEffect filter="image" prLst="opacity: 0">
                                      <p:cBhvr rctx="IE">
                                        <p:cTn id="14" dur="indefinite"/>
                                        <p:tgtEl>
                                          <p:spTgt spid="63"/>
                                        </p:tgtEl>
                                      </p:cBhvr>
                                    </p:animEffect>
                                  </p:childTnLst>
                                </p:cTn>
                              </p:par>
                              <p:par>
                                <p:cTn id="15" presetID="9" presetClass="emph" presetSubtype="0" grpId="0" nodeType="withEffect">
                                  <p:stCondLst>
                                    <p:cond delay="0"/>
                                  </p:stCondLst>
                                  <p:childTnLst>
                                    <p:set>
                                      <p:cBhvr rctx="PPT">
                                        <p:cTn id="16" dur="indefinite"/>
                                        <p:tgtEl>
                                          <p:spTgt spid="40"/>
                                        </p:tgtEl>
                                        <p:attrNameLst>
                                          <p:attrName>style.opacity</p:attrName>
                                        </p:attrNameLst>
                                      </p:cBhvr>
                                      <p:to>
                                        <p:strVal val="0"/>
                                      </p:to>
                                    </p:set>
                                    <p:animEffect filter="image" prLst="opacity: 0">
                                      <p:cBhvr rctx="IE">
                                        <p:cTn id="17" dur="indefinite"/>
                                        <p:tgtEl>
                                          <p:spTgt spid="40"/>
                                        </p:tgtEl>
                                      </p:cBhvr>
                                    </p:animEffect>
                                  </p:childTnLst>
                                </p:cTn>
                              </p:par>
                              <p:par>
                                <p:cTn id="18" presetID="9" presetClass="emph" presetSubtype="0" grpId="0" nodeType="withEffect">
                                  <p:stCondLst>
                                    <p:cond delay="0"/>
                                  </p:stCondLst>
                                  <p:childTnLst>
                                    <p:set>
                                      <p:cBhvr rctx="PPT">
                                        <p:cTn id="19" dur="indefinite"/>
                                        <p:tgtEl>
                                          <p:spTgt spid="42"/>
                                        </p:tgtEl>
                                        <p:attrNameLst>
                                          <p:attrName>style.opacity</p:attrName>
                                        </p:attrNameLst>
                                      </p:cBhvr>
                                      <p:to>
                                        <p:strVal val="0"/>
                                      </p:to>
                                    </p:set>
                                    <p:animEffect filter="image" prLst="opacity: 0">
                                      <p:cBhvr rctx="IE">
                                        <p:cTn id="20" dur="indefinite"/>
                                        <p:tgtEl>
                                          <p:spTgt spid="42"/>
                                        </p:tgtEl>
                                      </p:cBhvr>
                                    </p:animEffect>
                                  </p:childTnLst>
                                </p:cTn>
                              </p:par>
                              <p:par>
                                <p:cTn id="21" presetID="9" presetClass="emph" presetSubtype="0" grpId="0" nodeType="withEffect">
                                  <p:stCondLst>
                                    <p:cond delay="0"/>
                                  </p:stCondLst>
                                  <p:childTnLst>
                                    <p:set>
                                      <p:cBhvr rctx="PPT">
                                        <p:cTn id="22" dur="indefinite"/>
                                        <p:tgtEl>
                                          <p:spTgt spid="43"/>
                                        </p:tgtEl>
                                        <p:attrNameLst>
                                          <p:attrName>style.opacity</p:attrName>
                                        </p:attrNameLst>
                                      </p:cBhvr>
                                      <p:to>
                                        <p:strVal val="0"/>
                                      </p:to>
                                    </p:set>
                                    <p:animEffect filter="image" prLst="opacity: 0">
                                      <p:cBhvr rctx="IE">
                                        <p:cTn id="23" dur="indefinite"/>
                                        <p:tgtEl>
                                          <p:spTgt spid="43"/>
                                        </p:tgtEl>
                                      </p:cBhvr>
                                    </p:animEffect>
                                  </p:childTnLst>
                                </p:cTn>
                              </p:par>
                              <p:par>
                                <p:cTn id="24" presetID="9" presetClass="emph" presetSubtype="0" grpId="0" nodeType="withEffect">
                                  <p:stCondLst>
                                    <p:cond delay="0"/>
                                  </p:stCondLst>
                                  <p:childTnLst>
                                    <p:set>
                                      <p:cBhvr rctx="PPT">
                                        <p:cTn id="25" dur="indefinite"/>
                                        <p:tgtEl>
                                          <p:spTgt spid="48"/>
                                        </p:tgtEl>
                                        <p:attrNameLst>
                                          <p:attrName>style.opacity</p:attrName>
                                        </p:attrNameLst>
                                      </p:cBhvr>
                                      <p:to>
                                        <p:strVal val="0"/>
                                      </p:to>
                                    </p:set>
                                    <p:animEffect filter="image" prLst="opacity: 0">
                                      <p:cBhvr rctx="IE">
                                        <p:cTn id="26" dur="indefinite"/>
                                        <p:tgtEl>
                                          <p:spTgt spid="48"/>
                                        </p:tgtEl>
                                      </p:cBhvr>
                                    </p:animEffect>
                                  </p:childTnLst>
                                </p:cTn>
                              </p:par>
                              <p:par>
                                <p:cTn id="27" presetID="9" presetClass="emph" presetSubtype="0" grpId="0" nodeType="withEffect">
                                  <p:stCondLst>
                                    <p:cond delay="0"/>
                                  </p:stCondLst>
                                  <p:childTnLst>
                                    <p:set>
                                      <p:cBhvr rctx="PPT">
                                        <p:cTn id="28" dur="indefinite"/>
                                        <p:tgtEl>
                                          <p:spTgt spid="49"/>
                                        </p:tgtEl>
                                        <p:attrNameLst>
                                          <p:attrName>style.opacity</p:attrName>
                                        </p:attrNameLst>
                                      </p:cBhvr>
                                      <p:to>
                                        <p:strVal val="0"/>
                                      </p:to>
                                    </p:set>
                                    <p:animEffect filter="image" prLst="opacity: 0">
                                      <p:cBhvr rctx="IE">
                                        <p:cTn id="29" dur="indefinite"/>
                                        <p:tgtEl>
                                          <p:spTgt spid="49"/>
                                        </p:tgtEl>
                                      </p:cBhvr>
                                    </p:animEffect>
                                  </p:childTnLst>
                                </p:cTn>
                              </p:par>
                              <p:par>
                                <p:cTn id="30" presetID="9" presetClass="emph" presetSubtype="0" grpId="0" nodeType="withEffect">
                                  <p:stCondLst>
                                    <p:cond delay="0"/>
                                  </p:stCondLst>
                                  <p:childTnLst>
                                    <p:set>
                                      <p:cBhvr rctx="PPT">
                                        <p:cTn id="31" dur="indefinite"/>
                                        <p:tgtEl>
                                          <p:spTgt spid="50"/>
                                        </p:tgtEl>
                                        <p:attrNameLst>
                                          <p:attrName>style.opacity</p:attrName>
                                        </p:attrNameLst>
                                      </p:cBhvr>
                                      <p:to>
                                        <p:strVal val="0"/>
                                      </p:to>
                                    </p:set>
                                    <p:animEffect filter="image" prLst="opacity: 0">
                                      <p:cBhvr rctx="IE">
                                        <p:cTn id="32" dur="indefinite"/>
                                        <p:tgtEl>
                                          <p:spTgt spid="50"/>
                                        </p:tgtEl>
                                      </p:cBhvr>
                                    </p:animEffect>
                                  </p:childTnLst>
                                </p:cTn>
                              </p:par>
                              <p:par>
                                <p:cTn id="33" presetID="9" presetClass="emph" presetSubtype="0" grpId="0" nodeType="withEffect">
                                  <p:stCondLst>
                                    <p:cond delay="0"/>
                                  </p:stCondLst>
                                  <p:childTnLst>
                                    <p:set>
                                      <p:cBhvr rctx="PPT">
                                        <p:cTn id="34" dur="indefinite"/>
                                        <p:tgtEl>
                                          <p:spTgt spid="51"/>
                                        </p:tgtEl>
                                        <p:attrNameLst>
                                          <p:attrName>style.opacity</p:attrName>
                                        </p:attrNameLst>
                                      </p:cBhvr>
                                      <p:to>
                                        <p:strVal val="0"/>
                                      </p:to>
                                    </p:set>
                                    <p:animEffect filter="image" prLst="opacity: 0">
                                      <p:cBhvr rctx="IE">
                                        <p:cTn id="35" dur="indefinite"/>
                                        <p:tgtEl>
                                          <p:spTgt spid="51"/>
                                        </p:tgtEl>
                                      </p:cBhvr>
                                    </p:animEffect>
                                  </p:childTnLst>
                                </p:cTn>
                              </p:par>
                              <p:par>
                                <p:cTn id="36" presetID="9" presetClass="emph" presetSubtype="0" grpId="0" nodeType="withEffect">
                                  <p:stCondLst>
                                    <p:cond delay="0"/>
                                  </p:stCondLst>
                                  <p:childTnLst>
                                    <p:set>
                                      <p:cBhvr rctx="PPT">
                                        <p:cTn id="37" dur="indefinite"/>
                                        <p:tgtEl>
                                          <p:spTgt spid="52"/>
                                        </p:tgtEl>
                                        <p:attrNameLst>
                                          <p:attrName>style.opacity</p:attrName>
                                        </p:attrNameLst>
                                      </p:cBhvr>
                                      <p:to>
                                        <p:strVal val="0"/>
                                      </p:to>
                                    </p:set>
                                    <p:animEffect filter="image" prLst="opacity: 0">
                                      <p:cBhvr rctx="IE">
                                        <p:cTn id="38" dur="indefinite"/>
                                        <p:tgtEl>
                                          <p:spTgt spid="52"/>
                                        </p:tgtEl>
                                      </p:cBhvr>
                                    </p:animEffect>
                                  </p:childTnLst>
                                </p:cTn>
                              </p:par>
                              <p:par>
                                <p:cTn id="39" presetID="9" presetClass="emph" presetSubtype="0" grpId="0" nodeType="withEffect">
                                  <p:stCondLst>
                                    <p:cond delay="0"/>
                                  </p:stCondLst>
                                  <p:childTnLst>
                                    <p:set>
                                      <p:cBhvr rctx="PPT">
                                        <p:cTn id="40" dur="indefinite"/>
                                        <p:tgtEl>
                                          <p:spTgt spid="53"/>
                                        </p:tgtEl>
                                        <p:attrNameLst>
                                          <p:attrName>style.opacity</p:attrName>
                                        </p:attrNameLst>
                                      </p:cBhvr>
                                      <p:to>
                                        <p:strVal val="0"/>
                                      </p:to>
                                    </p:set>
                                    <p:animEffect filter="image" prLst="opacity: 0">
                                      <p:cBhvr rctx="IE">
                                        <p:cTn id="41" dur="indefinite"/>
                                        <p:tgtEl>
                                          <p:spTgt spid="53"/>
                                        </p:tgtEl>
                                      </p:cBhvr>
                                    </p:animEffect>
                                  </p:childTnLst>
                                </p:cTn>
                              </p:par>
                              <p:par>
                                <p:cTn id="42" presetID="9" presetClass="emph" presetSubtype="0" nodeType="withEffect">
                                  <p:stCondLst>
                                    <p:cond delay="0"/>
                                  </p:stCondLst>
                                  <p:childTnLst>
                                    <p:set>
                                      <p:cBhvr rctx="PPT">
                                        <p:cTn id="43" dur="indefinite"/>
                                        <p:tgtEl>
                                          <p:spTgt spid="54"/>
                                        </p:tgtEl>
                                        <p:attrNameLst>
                                          <p:attrName>style.opacity</p:attrName>
                                        </p:attrNameLst>
                                      </p:cBhvr>
                                      <p:to>
                                        <p:strVal val="0"/>
                                      </p:to>
                                    </p:set>
                                    <p:animEffect filter="image" prLst="opacity: 0">
                                      <p:cBhvr rctx="IE">
                                        <p:cTn id="44" dur="indefinite"/>
                                        <p:tgtEl>
                                          <p:spTgt spid="54"/>
                                        </p:tgtEl>
                                      </p:cBhvr>
                                    </p:animEffect>
                                  </p:childTnLst>
                                </p:cTn>
                              </p:par>
                              <p:par>
                                <p:cTn id="45" presetID="9" presetClass="emph" presetSubtype="0" nodeType="withEffect">
                                  <p:stCondLst>
                                    <p:cond delay="0"/>
                                  </p:stCondLst>
                                  <p:childTnLst>
                                    <p:set>
                                      <p:cBhvr rctx="PPT">
                                        <p:cTn id="46" dur="indefinite"/>
                                        <p:tgtEl>
                                          <p:spTgt spid="61"/>
                                        </p:tgtEl>
                                        <p:attrNameLst>
                                          <p:attrName>style.opacity</p:attrName>
                                        </p:attrNameLst>
                                      </p:cBhvr>
                                      <p:to>
                                        <p:strVal val="0"/>
                                      </p:to>
                                    </p:set>
                                    <p:animEffect filter="image" prLst="opacity: 0">
                                      <p:cBhvr rctx="IE">
                                        <p:cTn id="47" dur="indefinite"/>
                                        <p:tgtEl>
                                          <p:spTgt spid="61"/>
                                        </p:tgtEl>
                                      </p:cBhvr>
                                    </p:animEffect>
                                  </p:childTnLst>
                                </p:cTn>
                              </p:par>
                              <p:par>
                                <p:cTn id="48" presetID="9" presetClass="emph" presetSubtype="0" grpId="0" nodeType="withEffect">
                                  <p:stCondLst>
                                    <p:cond delay="0"/>
                                  </p:stCondLst>
                                  <p:childTnLst>
                                    <p:set>
                                      <p:cBhvr rctx="PPT">
                                        <p:cTn id="49" dur="indefinite"/>
                                        <p:tgtEl>
                                          <p:spTgt spid="115"/>
                                        </p:tgtEl>
                                        <p:attrNameLst>
                                          <p:attrName>style.opacity</p:attrName>
                                        </p:attrNameLst>
                                      </p:cBhvr>
                                      <p:to>
                                        <p:strVal val="0"/>
                                      </p:to>
                                    </p:set>
                                    <p:animEffect filter="image" prLst="opacity: 0">
                                      <p:cBhvr rctx="IE">
                                        <p:cTn id="50" dur="indefinite"/>
                                        <p:tgtEl>
                                          <p:spTgt spid="115"/>
                                        </p:tgtEl>
                                      </p:cBhvr>
                                    </p:animEffect>
                                  </p:childTnLst>
                                </p:cTn>
                              </p:par>
                              <p:par>
                                <p:cTn id="51" presetID="9" presetClass="emph" presetSubtype="0" nodeType="withEffect">
                                  <p:stCondLst>
                                    <p:cond delay="0"/>
                                  </p:stCondLst>
                                  <p:childTnLst>
                                    <p:set>
                                      <p:cBhvr rctx="PPT">
                                        <p:cTn id="52" dur="indefinite"/>
                                        <p:tgtEl>
                                          <p:spTgt spid="116"/>
                                        </p:tgtEl>
                                        <p:attrNameLst>
                                          <p:attrName>style.opacity</p:attrName>
                                        </p:attrNameLst>
                                      </p:cBhvr>
                                      <p:to>
                                        <p:strVal val="0"/>
                                      </p:to>
                                    </p:set>
                                    <p:animEffect filter="image" prLst="opacity: 0">
                                      <p:cBhvr rctx="IE">
                                        <p:cTn id="53" dur="indefinite"/>
                                        <p:tgtEl>
                                          <p:spTgt spid="116"/>
                                        </p:tgtEl>
                                      </p:cBhvr>
                                    </p:animEffect>
                                  </p:childTnLst>
                                </p:cTn>
                              </p:par>
                              <p:par>
                                <p:cTn id="54" presetID="9" presetClass="emph" presetSubtype="0" nodeType="withEffect">
                                  <p:stCondLst>
                                    <p:cond delay="0"/>
                                  </p:stCondLst>
                                  <p:childTnLst>
                                    <p:set>
                                      <p:cBhvr rctx="PPT">
                                        <p:cTn id="55" dur="indefinite"/>
                                        <p:tgtEl>
                                          <p:spTgt spid="56"/>
                                        </p:tgtEl>
                                        <p:attrNameLst>
                                          <p:attrName>style.opacity</p:attrName>
                                        </p:attrNameLst>
                                      </p:cBhvr>
                                      <p:to>
                                        <p:strVal val="0"/>
                                      </p:to>
                                    </p:set>
                                    <p:animEffect filter="image" prLst="opacity: 0">
                                      <p:cBhvr rctx="IE">
                                        <p:cTn id="56" dur="indefinite"/>
                                        <p:tgtEl>
                                          <p:spTgt spid="56"/>
                                        </p:tgtEl>
                                      </p:cBhvr>
                                    </p:animEffect>
                                  </p:childTnLst>
                                </p:cTn>
                              </p:par>
                              <p:par>
                                <p:cTn id="57" presetID="9" presetClass="emph" presetSubtype="0" nodeType="withEffect">
                                  <p:stCondLst>
                                    <p:cond delay="0"/>
                                  </p:stCondLst>
                                  <p:childTnLst>
                                    <p:set>
                                      <p:cBhvr rctx="PPT">
                                        <p:cTn id="58" dur="indefinite"/>
                                        <p:tgtEl>
                                          <p:spTgt spid="62"/>
                                        </p:tgtEl>
                                        <p:attrNameLst>
                                          <p:attrName>style.opacity</p:attrName>
                                        </p:attrNameLst>
                                      </p:cBhvr>
                                      <p:to>
                                        <p:strVal val="0"/>
                                      </p:to>
                                    </p:set>
                                    <p:animEffect filter="image" prLst="opacity: 0">
                                      <p:cBhvr rctx="IE">
                                        <p:cTn id="59" dur="indefinite"/>
                                        <p:tgtEl>
                                          <p:spTgt spid="62"/>
                                        </p:tgtEl>
                                      </p:cBhvr>
                                    </p:animEffect>
                                  </p:childTnLst>
                                </p:cTn>
                              </p:par>
                              <p:par>
                                <p:cTn id="60" presetID="9" presetClass="emph" presetSubtype="0" grpId="0" nodeType="withEffect">
                                  <p:stCondLst>
                                    <p:cond delay="0"/>
                                  </p:stCondLst>
                                  <p:childTnLst>
                                    <p:set>
                                      <p:cBhvr rctx="PPT">
                                        <p:cTn id="61" dur="indefinite"/>
                                        <p:tgtEl>
                                          <p:spTgt spid="135"/>
                                        </p:tgtEl>
                                        <p:attrNameLst>
                                          <p:attrName>style.opacity</p:attrName>
                                        </p:attrNameLst>
                                      </p:cBhvr>
                                      <p:to>
                                        <p:strVal val="0"/>
                                      </p:to>
                                    </p:set>
                                    <p:animEffect filter="image" prLst="opacity: 0">
                                      <p:cBhvr rctx="IE">
                                        <p:cTn id="62" dur="indefinite"/>
                                        <p:tgtEl>
                                          <p:spTgt spid="135"/>
                                        </p:tgtEl>
                                      </p:cBhvr>
                                    </p:animEffect>
                                  </p:childTnLst>
                                </p:cTn>
                              </p:par>
                              <p:par>
                                <p:cTn id="63" presetID="9" presetClass="emph" presetSubtype="0" grpId="0" nodeType="withEffect">
                                  <p:stCondLst>
                                    <p:cond delay="0"/>
                                  </p:stCondLst>
                                  <p:childTnLst>
                                    <p:set>
                                      <p:cBhvr rctx="PPT">
                                        <p:cTn id="64" dur="indefinite"/>
                                        <p:tgtEl>
                                          <p:spTgt spid="136"/>
                                        </p:tgtEl>
                                        <p:attrNameLst>
                                          <p:attrName>style.opacity</p:attrName>
                                        </p:attrNameLst>
                                      </p:cBhvr>
                                      <p:to>
                                        <p:strVal val="0"/>
                                      </p:to>
                                    </p:set>
                                    <p:animEffect filter="image" prLst="opacity: 0">
                                      <p:cBhvr rctx="IE">
                                        <p:cTn id="65" dur="indefinite"/>
                                        <p:tgtEl>
                                          <p:spTgt spid="136"/>
                                        </p:tgtEl>
                                      </p:cBhvr>
                                    </p:animEffect>
                                  </p:childTnLst>
                                </p:cTn>
                              </p:par>
                              <p:par>
                                <p:cTn id="66" presetID="9" presetClass="emph" presetSubtype="0" grpId="0" nodeType="withEffect">
                                  <p:stCondLst>
                                    <p:cond delay="0"/>
                                  </p:stCondLst>
                                  <p:childTnLst>
                                    <p:set>
                                      <p:cBhvr rctx="PPT">
                                        <p:cTn id="67" dur="indefinite"/>
                                        <p:tgtEl>
                                          <p:spTgt spid="137"/>
                                        </p:tgtEl>
                                        <p:attrNameLst>
                                          <p:attrName>style.opacity</p:attrName>
                                        </p:attrNameLst>
                                      </p:cBhvr>
                                      <p:to>
                                        <p:strVal val="0"/>
                                      </p:to>
                                    </p:set>
                                    <p:animEffect filter="image" prLst="opacity: 0">
                                      <p:cBhvr rctx="IE">
                                        <p:cTn id="68" dur="indefinite"/>
                                        <p:tgtEl>
                                          <p:spTgt spid="137"/>
                                        </p:tgtEl>
                                      </p:cBhvr>
                                    </p:animEffect>
                                  </p:childTnLst>
                                </p:cTn>
                              </p:par>
                              <p:par>
                                <p:cTn id="69" presetID="9" presetClass="emph" presetSubtype="0" nodeType="withEffect">
                                  <p:stCondLst>
                                    <p:cond delay="0"/>
                                  </p:stCondLst>
                                  <p:childTnLst>
                                    <p:set>
                                      <p:cBhvr rctx="PPT">
                                        <p:cTn id="70" dur="indefinite"/>
                                        <p:tgtEl>
                                          <p:spTgt spid="58"/>
                                        </p:tgtEl>
                                        <p:attrNameLst>
                                          <p:attrName>style.opacity</p:attrName>
                                        </p:attrNameLst>
                                      </p:cBhvr>
                                      <p:to>
                                        <p:strVal val="0"/>
                                      </p:to>
                                    </p:set>
                                    <p:animEffect filter="image" prLst="opacity: 0">
                                      <p:cBhvr rctx="IE">
                                        <p:cTn id="71" dur="indefinite"/>
                                        <p:tgtEl>
                                          <p:spTgt spid="58"/>
                                        </p:tgtEl>
                                      </p:cBhvr>
                                    </p:animEffect>
                                  </p:childTnLst>
                                </p:cTn>
                              </p:par>
                              <p:par>
                                <p:cTn id="72" presetID="9" presetClass="emph" presetSubtype="0" nodeType="withEffect">
                                  <p:stCondLst>
                                    <p:cond delay="0"/>
                                  </p:stCondLst>
                                  <p:childTnLst>
                                    <p:set>
                                      <p:cBhvr rctx="PPT">
                                        <p:cTn id="73" dur="indefinite"/>
                                        <p:tgtEl>
                                          <p:spTgt spid="57"/>
                                        </p:tgtEl>
                                        <p:attrNameLst>
                                          <p:attrName>style.opacity</p:attrName>
                                        </p:attrNameLst>
                                      </p:cBhvr>
                                      <p:to>
                                        <p:strVal val="0"/>
                                      </p:to>
                                    </p:set>
                                    <p:animEffect filter="image" prLst="opacity: 0">
                                      <p:cBhvr rctx="IE">
                                        <p:cTn id="74" dur="indefinite"/>
                                        <p:tgtEl>
                                          <p:spTgt spid="57"/>
                                        </p:tgtEl>
                                      </p:cBhvr>
                                    </p:animEffect>
                                  </p:childTnLst>
                                </p:cTn>
                              </p:par>
                              <p:par>
                                <p:cTn id="75" presetID="9" presetClass="emph" presetSubtype="0" nodeType="withEffect">
                                  <p:stCondLst>
                                    <p:cond delay="0"/>
                                  </p:stCondLst>
                                  <p:childTnLst>
                                    <p:set>
                                      <p:cBhvr rctx="PPT">
                                        <p:cTn id="76" dur="indefinite"/>
                                        <p:tgtEl>
                                          <p:spTgt spid="59"/>
                                        </p:tgtEl>
                                        <p:attrNameLst>
                                          <p:attrName>style.opacity</p:attrName>
                                        </p:attrNameLst>
                                      </p:cBhvr>
                                      <p:to>
                                        <p:strVal val="0"/>
                                      </p:to>
                                    </p:set>
                                    <p:animEffect filter="image" prLst="opacity: 0">
                                      <p:cBhvr rctx="IE">
                                        <p:cTn id="77" dur="indefinite"/>
                                        <p:tgtEl>
                                          <p:spTgt spid="59"/>
                                        </p:tgtEl>
                                      </p:cBhvr>
                                    </p:animEffect>
                                  </p:childTnLst>
                                </p:cTn>
                              </p:par>
                              <p:par>
                                <p:cTn id="78" presetID="9" presetClass="emph" presetSubtype="0" nodeType="withEffect">
                                  <p:stCondLst>
                                    <p:cond delay="0"/>
                                  </p:stCondLst>
                                  <p:childTnLst>
                                    <p:set>
                                      <p:cBhvr rctx="PPT">
                                        <p:cTn id="79" dur="indefinite"/>
                                        <p:tgtEl>
                                          <p:spTgt spid="60"/>
                                        </p:tgtEl>
                                        <p:attrNameLst>
                                          <p:attrName>style.opacity</p:attrName>
                                        </p:attrNameLst>
                                      </p:cBhvr>
                                      <p:to>
                                        <p:strVal val="0"/>
                                      </p:to>
                                    </p:set>
                                    <p:animEffect filter="image" prLst="opacity: 0">
                                      <p:cBhvr rctx="IE">
                                        <p:cTn id="80" dur="indefinite"/>
                                        <p:tgtEl>
                                          <p:spTgt spid="60"/>
                                        </p:tgtEl>
                                      </p:cBhvr>
                                    </p:animEffect>
                                  </p:childTnLst>
                                </p:cTn>
                              </p:par>
                              <p:par>
                                <p:cTn id="81" presetID="9" presetClass="emph" presetSubtype="0" nodeType="withEffect">
                                  <p:stCondLst>
                                    <p:cond delay="0"/>
                                  </p:stCondLst>
                                  <p:childTnLst>
                                    <p:set>
                                      <p:cBhvr rctx="PPT">
                                        <p:cTn id="82" dur="indefinite"/>
                                        <p:tgtEl>
                                          <p:spTgt spid="155"/>
                                        </p:tgtEl>
                                        <p:attrNameLst>
                                          <p:attrName>style.opacity</p:attrName>
                                        </p:attrNameLst>
                                      </p:cBhvr>
                                      <p:to>
                                        <p:strVal val="0"/>
                                      </p:to>
                                    </p:set>
                                    <p:animEffect filter="image" prLst="opacity: 0">
                                      <p:cBhvr rctx="IE">
                                        <p:cTn id="83" dur="indefinite"/>
                                        <p:tgtEl>
                                          <p:spTgt spid="155"/>
                                        </p:tgtEl>
                                      </p:cBhvr>
                                    </p:animEffect>
                                  </p:childTnLst>
                                </p:cTn>
                              </p:par>
                              <p:par>
                                <p:cTn id="84" presetID="9" presetClass="emph" presetSubtype="0" nodeType="withEffect">
                                  <p:stCondLst>
                                    <p:cond delay="0"/>
                                  </p:stCondLst>
                                  <p:childTnLst>
                                    <p:set>
                                      <p:cBhvr rctx="PPT">
                                        <p:cTn id="85" dur="indefinite"/>
                                        <p:tgtEl>
                                          <p:spTgt spid="157"/>
                                        </p:tgtEl>
                                        <p:attrNameLst>
                                          <p:attrName>style.opacity</p:attrName>
                                        </p:attrNameLst>
                                      </p:cBhvr>
                                      <p:to>
                                        <p:strVal val="0"/>
                                      </p:to>
                                    </p:set>
                                    <p:animEffect filter="image" prLst="opacity: 0">
                                      <p:cBhvr rctx="IE">
                                        <p:cTn id="86" dur="indefinite"/>
                                        <p:tgtEl>
                                          <p:spTgt spid="157"/>
                                        </p:tgtEl>
                                      </p:cBhvr>
                                    </p:animEffect>
                                  </p:childTnLst>
                                </p:cTn>
                              </p:par>
                              <p:par>
                                <p:cTn id="87" presetID="9" presetClass="emph" presetSubtype="0" grpId="0" nodeType="withEffect">
                                  <p:stCondLst>
                                    <p:cond delay="0"/>
                                  </p:stCondLst>
                                  <p:childTnLst>
                                    <p:set>
                                      <p:cBhvr rctx="PPT">
                                        <p:cTn id="88" dur="indefinite"/>
                                        <p:tgtEl>
                                          <p:spTgt spid="161"/>
                                        </p:tgtEl>
                                        <p:attrNameLst>
                                          <p:attrName>style.opacity</p:attrName>
                                        </p:attrNameLst>
                                      </p:cBhvr>
                                      <p:to>
                                        <p:strVal val="0"/>
                                      </p:to>
                                    </p:set>
                                    <p:animEffect filter="image" prLst="opacity: 0">
                                      <p:cBhvr rctx="IE">
                                        <p:cTn id="89" dur="indefinite"/>
                                        <p:tgtEl>
                                          <p:spTgt spid="161"/>
                                        </p:tgtEl>
                                      </p:cBhvr>
                                    </p:animEffect>
                                  </p:childTnLst>
                                </p:cTn>
                              </p:par>
                              <p:par>
                                <p:cTn id="90" presetID="9" presetClass="emph" presetSubtype="0" grpId="0" nodeType="withEffect">
                                  <p:stCondLst>
                                    <p:cond delay="0"/>
                                  </p:stCondLst>
                                  <p:childTnLst>
                                    <p:set>
                                      <p:cBhvr rctx="PPT">
                                        <p:cTn id="91" dur="indefinite"/>
                                        <p:tgtEl>
                                          <p:spTgt spid="162"/>
                                        </p:tgtEl>
                                        <p:attrNameLst>
                                          <p:attrName>style.opacity</p:attrName>
                                        </p:attrNameLst>
                                      </p:cBhvr>
                                      <p:to>
                                        <p:strVal val="0"/>
                                      </p:to>
                                    </p:set>
                                    <p:animEffect filter="image" prLst="opacity: 0">
                                      <p:cBhvr rctx="IE">
                                        <p:cTn id="92" dur="indefinite"/>
                                        <p:tgtEl>
                                          <p:spTgt spid="162"/>
                                        </p:tgtEl>
                                      </p:cBhvr>
                                    </p:animEffect>
                                  </p:childTnLst>
                                </p:cTn>
                              </p:par>
                              <p:par>
                                <p:cTn id="93" presetID="9" presetClass="emph" presetSubtype="0" grpId="0" nodeType="withEffect">
                                  <p:stCondLst>
                                    <p:cond delay="0"/>
                                  </p:stCondLst>
                                  <p:childTnLst>
                                    <p:set>
                                      <p:cBhvr rctx="PPT">
                                        <p:cTn id="94" dur="indefinite"/>
                                        <p:tgtEl>
                                          <p:spTgt spid="164"/>
                                        </p:tgtEl>
                                        <p:attrNameLst>
                                          <p:attrName>style.opacity</p:attrName>
                                        </p:attrNameLst>
                                      </p:cBhvr>
                                      <p:to>
                                        <p:strVal val="0"/>
                                      </p:to>
                                    </p:set>
                                    <p:animEffect filter="image" prLst="opacity: 0">
                                      <p:cBhvr rctx="IE">
                                        <p:cTn id="95" dur="indefinite"/>
                                        <p:tgtEl>
                                          <p:spTgt spid="164"/>
                                        </p:tgtEl>
                                      </p:cBhvr>
                                    </p:animEffect>
                                  </p:childTnLst>
                                </p:cTn>
                              </p:par>
                              <p:par>
                                <p:cTn id="96" presetID="9" presetClass="emph" presetSubtype="0" grpId="0" nodeType="withEffect">
                                  <p:stCondLst>
                                    <p:cond delay="0"/>
                                  </p:stCondLst>
                                  <p:childTnLst>
                                    <p:set>
                                      <p:cBhvr rctx="PPT">
                                        <p:cTn id="97" dur="indefinite"/>
                                        <p:tgtEl>
                                          <p:spTgt spid="165"/>
                                        </p:tgtEl>
                                        <p:attrNameLst>
                                          <p:attrName>style.opacity</p:attrName>
                                        </p:attrNameLst>
                                      </p:cBhvr>
                                      <p:to>
                                        <p:strVal val="0"/>
                                      </p:to>
                                    </p:set>
                                    <p:animEffect filter="image" prLst="opacity: 0">
                                      <p:cBhvr rctx="IE">
                                        <p:cTn id="98" dur="indefinite"/>
                                        <p:tgtEl>
                                          <p:spTgt spid="165"/>
                                        </p:tgtEl>
                                      </p:cBhvr>
                                    </p:animEffect>
                                  </p:childTnLst>
                                </p:cTn>
                              </p:par>
                              <p:par>
                                <p:cTn id="99" presetID="9" presetClass="emph" presetSubtype="0" grpId="0" nodeType="withEffect">
                                  <p:stCondLst>
                                    <p:cond delay="0"/>
                                  </p:stCondLst>
                                  <p:childTnLst>
                                    <p:set>
                                      <p:cBhvr rctx="PPT">
                                        <p:cTn id="100" dur="indefinite"/>
                                        <p:tgtEl>
                                          <p:spTgt spid="166"/>
                                        </p:tgtEl>
                                        <p:attrNameLst>
                                          <p:attrName>style.opacity</p:attrName>
                                        </p:attrNameLst>
                                      </p:cBhvr>
                                      <p:to>
                                        <p:strVal val="0"/>
                                      </p:to>
                                    </p:set>
                                    <p:animEffect filter="image" prLst="opacity: 0">
                                      <p:cBhvr rctx="IE">
                                        <p:cTn id="101" dur="indefinite"/>
                                        <p:tgtEl>
                                          <p:spTgt spid="166"/>
                                        </p:tgtEl>
                                      </p:cBhvr>
                                    </p:animEffect>
                                  </p:childTnLst>
                                </p:cTn>
                              </p:par>
                              <p:par>
                                <p:cTn id="102" presetID="9" presetClass="emph" presetSubtype="0" grpId="0" nodeType="withEffect">
                                  <p:stCondLst>
                                    <p:cond delay="0"/>
                                  </p:stCondLst>
                                  <p:childTnLst>
                                    <p:set>
                                      <p:cBhvr rctx="PPT">
                                        <p:cTn id="103" dur="indefinite"/>
                                        <p:tgtEl>
                                          <p:spTgt spid="167"/>
                                        </p:tgtEl>
                                        <p:attrNameLst>
                                          <p:attrName>style.opacity</p:attrName>
                                        </p:attrNameLst>
                                      </p:cBhvr>
                                      <p:to>
                                        <p:strVal val="0"/>
                                      </p:to>
                                    </p:set>
                                    <p:animEffect filter="image" prLst="opacity: 0">
                                      <p:cBhvr rctx="IE">
                                        <p:cTn id="104" dur="indefinite"/>
                                        <p:tgtEl>
                                          <p:spTgt spid="167"/>
                                        </p:tgtEl>
                                      </p:cBhvr>
                                    </p:animEffect>
                                  </p:childTnLst>
                                </p:cTn>
                              </p:par>
                              <p:par>
                                <p:cTn id="105" presetID="9" presetClass="emph" presetSubtype="0" grpId="0" nodeType="withEffect">
                                  <p:stCondLst>
                                    <p:cond delay="0"/>
                                  </p:stCondLst>
                                  <p:childTnLst>
                                    <p:set>
                                      <p:cBhvr rctx="PPT">
                                        <p:cTn id="106" dur="indefinite"/>
                                        <p:tgtEl>
                                          <p:spTgt spid="171"/>
                                        </p:tgtEl>
                                        <p:attrNameLst>
                                          <p:attrName>style.opacity</p:attrName>
                                        </p:attrNameLst>
                                      </p:cBhvr>
                                      <p:to>
                                        <p:strVal val="0"/>
                                      </p:to>
                                    </p:set>
                                    <p:animEffect filter="image" prLst="opacity: 0">
                                      <p:cBhvr rctx="IE">
                                        <p:cTn id="107" dur="indefinite"/>
                                        <p:tgtEl>
                                          <p:spTgt spid="171"/>
                                        </p:tgtEl>
                                      </p:cBhvr>
                                    </p:animEffect>
                                  </p:childTnLst>
                                </p:cTn>
                              </p:par>
                              <p:par>
                                <p:cTn id="108" presetID="9" presetClass="emph" presetSubtype="0" grpId="0" nodeType="withEffect">
                                  <p:stCondLst>
                                    <p:cond delay="0"/>
                                  </p:stCondLst>
                                  <p:childTnLst>
                                    <p:set>
                                      <p:cBhvr rctx="PPT">
                                        <p:cTn id="109" dur="indefinite"/>
                                        <p:tgtEl>
                                          <p:spTgt spid="172"/>
                                        </p:tgtEl>
                                        <p:attrNameLst>
                                          <p:attrName>style.opacity</p:attrName>
                                        </p:attrNameLst>
                                      </p:cBhvr>
                                      <p:to>
                                        <p:strVal val="0"/>
                                      </p:to>
                                    </p:set>
                                    <p:animEffect filter="image" prLst="opacity: 0">
                                      <p:cBhvr rctx="IE">
                                        <p:cTn id="110" dur="indefinite"/>
                                        <p:tgtEl>
                                          <p:spTgt spid="172"/>
                                        </p:tgtEl>
                                      </p:cBhvr>
                                    </p:animEffect>
                                  </p:childTnLst>
                                </p:cTn>
                              </p:par>
                              <p:par>
                                <p:cTn id="111" presetID="9" presetClass="emph" presetSubtype="0" grpId="0" nodeType="withEffect">
                                  <p:stCondLst>
                                    <p:cond delay="0"/>
                                  </p:stCondLst>
                                  <p:childTnLst>
                                    <p:set>
                                      <p:cBhvr rctx="PPT">
                                        <p:cTn id="112" dur="indefinite"/>
                                        <p:tgtEl>
                                          <p:spTgt spid="173"/>
                                        </p:tgtEl>
                                        <p:attrNameLst>
                                          <p:attrName>style.opacity</p:attrName>
                                        </p:attrNameLst>
                                      </p:cBhvr>
                                      <p:to>
                                        <p:strVal val="0"/>
                                      </p:to>
                                    </p:set>
                                    <p:animEffect filter="image" prLst="opacity: 0">
                                      <p:cBhvr rctx="IE">
                                        <p:cTn id="113" dur="indefinite"/>
                                        <p:tgtEl>
                                          <p:spTgt spid="173"/>
                                        </p:tgtEl>
                                      </p:cBhvr>
                                    </p:animEffect>
                                  </p:childTnLst>
                                </p:cTn>
                              </p:par>
                              <p:par>
                                <p:cTn id="114" presetID="9" presetClass="emph" presetSubtype="0" grpId="0" nodeType="withEffect">
                                  <p:stCondLst>
                                    <p:cond delay="0"/>
                                  </p:stCondLst>
                                  <p:childTnLst>
                                    <p:set>
                                      <p:cBhvr rctx="PPT">
                                        <p:cTn id="115" dur="indefinite"/>
                                        <p:tgtEl>
                                          <p:spTgt spid="174"/>
                                        </p:tgtEl>
                                        <p:attrNameLst>
                                          <p:attrName>style.opacity</p:attrName>
                                        </p:attrNameLst>
                                      </p:cBhvr>
                                      <p:to>
                                        <p:strVal val="0"/>
                                      </p:to>
                                    </p:set>
                                    <p:animEffect filter="image" prLst="opacity: 0">
                                      <p:cBhvr rctx="IE">
                                        <p:cTn id="116" dur="indefinite"/>
                                        <p:tgtEl>
                                          <p:spTgt spid="174"/>
                                        </p:tgtEl>
                                      </p:cBhvr>
                                    </p:animEffect>
                                  </p:childTnLst>
                                </p:cTn>
                              </p:par>
                              <p:par>
                                <p:cTn id="117" presetID="9" presetClass="emph" presetSubtype="0" grpId="1" nodeType="withEffect">
                                  <p:stCondLst>
                                    <p:cond delay="0"/>
                                  </p:stCondLst>
                                  <p:childTnLst>
                                    <p:set>
                                      <p:cBhvr rctx="PPT">
                                        <p:cTn id="118" dur="indefinite"/>
                                        <p:tgtEl>
                                          <p:spTgt spid="64"/>
                                        </p:tgtEl>
                                        <p:attrNameLst>
                                          <p:attrName>style.opacity</p:attrName>
                                        </p:attrNameLst>
                                      </p:cBhvr>
                                      <p:to>
                                        <p:strVal val="0"/>
                                      </p:to>
                                    </p:set>
                                    <p:animEffect filter="image" prLst="opacity: 0">
                                      <p:cBhvr rctx="IE">
                                        <p:cTn id="119" dur="indefinite"/>
                                        <p:tgtEl>
                                          <p:spTgt spid="64"/>
                                        </p:tgtEl>
                                      </p:cBhvr>
                                    </p:animEffect>
                                  </p:childTnLst>
                                </p:cTn>
                              </p:par>
                            </p:childTnLst>
                          </p:cTn>
                        </p:par>
                      </p:childTnLst>
                    </p:cTn>
                  </p:par>
                  <p:par>
                    <p:cTn id="120" fill="hold">
                      <p:stCondLst>
                        <p:cond delay="indefinite"/>
                      </p:stCondLst>
                      <p:childTnLst>
                        <p:par>
                          <p:cTn id="121" fill="hold">
                            <p:stCondLst>
                              <p:cond delay="0"/>
                            </p:stCondLst>
                            <p:childTnLst>
                              <p:par>
                                <p:cTn id="122" presetID="9" presetClass="emph" presetSubtype="0" nodeType="clickEffect">
                                  <p:stCondLst>
                                    <p:cond delay="0"/>
                                  </p:stCondLst>
                                  <p:childTnLst>
                                    <p:set>
                                      <p:cBhvr rctx="PPT">
                                        <p:cTn id="123" dur="indefinite"/>
                                        <p:tgtEl>
                                          <p:spTgt spid="63"/>
                                        </p:tgtEl>
                                        <p:attrNameLst>
                                          <p:attrName>style.opacity</p:attrName>
                                        </p:attrNameLst>
                                      </p:cBhvr>
                                      <p:to>
                                        <p:strVal val="1"/>
                                      </p:to>
                                    </p:set>
                                    <p:animEffect filter="image" prLst="opacity: 1">
                                      <p:cBhvr rctx="IE">
                                        <p:cTn id="124" dur="indefinite"/>
                                        <p:tgtEl>
                                          <p:spTgt spid="63"/>
                                        </p:tgtEl>
                                      </p:cBhvr>
                                    </p:animEffect>
                                  </p:childTnLst>
                                </p:cTn>
                              </p:par>
                              <p:par>
                                <p:cTn id="125" presetID="9" presetClass="emph" presetSubtype="0" grpId="1" nodeType="withEffect">
                                  <p:stCondLst>
                                    <p:cond delay="0"/>
                                  </p:stCondLst>
                                  <p:childTnLst>
                                    <p:set>
                                      <p:cBhvr rctx="PPT">
                                        <p:cTn id="126" dur="indefinite"/>
                                        <p:tgtEl>
                                          <p:spTgt spid="40"/>
                                        </p:tgtEl>
                                        <p:attrNameLst>
                                          <p:attrName>style.opacity</p:attrName>
                                        </p:attrNameLst>
                                      </p:cBhvr>
                                      <p:to>
                                        <p:strVal val="1"/>
                                      </p:to>
                                    </p:set>
                                    <p:animEffect filter="image" prLst="opacity: 1">
                                      <p:cBhvr rctx="IE">
                                        <p:cTn id="127" dur="indefinite"/>
                                        <p:tgtEl>
                                          <p:spTgt spid="40"/>
                                        </p:tgtEl>
                                      </p:cBhvr>
                                    </p:animEffect>
                                  </p:childTnLst>
                                </p:cTn>
                              </p:par>
                              <p:par>
                                <p:cTn id="128" presetID="9" presetClass="emph" presetSubtype="0" grpId="2" nodeType="withEffect">
                                  <p:stCondLst>
                                    <p:cond delay="0"/>
                                  </p:stCondLst>
                                  <p:childTnLst>
                                    <p:set>
                                      <p:cBhvr rctx="PPT">
                                        <p:cTn id="129" dur="indefinite"/>
                                        <p:tgtEl>
                                          <p:spTgt spid="64"/>
                                        </p:tgtEl>
                                        <p:attrNameLst>
                                          <p:attrName>style.opacity</p:attrName>
                                        </p:attrNameLst>
                                      </p:cBhvr>
                                      <p:to>
                                        <p:strVal val="1"/>
                                      </p:to>
                                    </p:set>
                                    <p:animEffect filter="image" prLst="opacity: 1">
                                      <p:cBhvr rctx="IE">
                                        <p:cTn id="130" dur="indefinite"/>
                                        <p:tgtEl>
                                          <p:spTgt spid="64"/>
                                        </p:tgtEl>
                                      </p:cBhvr>
                                    </p:animEffect>
                                  </p:childTnLst>
                                </p:cTn>
                              </p:par>
                              <p:par>
                                <p:cTn id="131" presetID="9" presetClass="emph" presetSubtype="0" grpId="1" nodeType="withEffect">
                                  <p:stCondLst>
                                    <p:cond delay="0"/>
                                  </p:stCondLst>
                                  <p:childTnLst>
                                    <p:set>
                                      <p:cBhvr rctx="PPT">
                                        <p:cTn id="132" dur="indefinite"/>
                                        <p:tgtEl>
                                          <p:spTgt spid="42"/>
                                        </p:tgtEl>
                                        <p:attrNameLst>
                                          <p:attrName>style.opacity</p:attrName>
                                        </p:attrNameLst>
                                      </p:cBhvr>
                                      <p:to>
                                        <p:strVal val="1"/>
                                      </p:to>
                                    </p:set>
                                    <p:animEffect filter="image" prLst="opacity: 1">
                                      <p:cBhvr rctx="IE">
                                        <p:cTn id="133" dur="indefinite"/>
                                        <p:tgtEl>
                                          <p:spTgt spid="42"/>
                                        </p:tgtEl>
                                      </p:cBhvr>
                                    </p:animEffect>
                                  </p:childTnLst>
                                </p:cTn>
                              </p:par>
                              <p:par>
                                <p:cTn id="134" presetID="9" presetClass="emph" presetSubtype="0" grpId="1" nodeType="withEffect">
                                  <p:stCondLst>
                                    <p:cond delay="0"/>
                                  </p:stCondLst>
                                  <p:childTnLst>
                                    <p:set>
                                      <p:cBhvr rctx="PPT">
                                        <p:cTn id="135" dur="indefinite"/>
                                        <p:tgtEl>
                                          <p:spTgt spid="43"/>
                                        </p:tgtEl>
                                        <p:attrNameLst>
                                          <p:attrName>style.opacity</p:attrName>
                                        </p:attrNameLst>
                                      </p:cBhvr>
                                      <p:to>
                                        <p:strVal val="1"/>
                                      </p:to>
                                    </p:set>
                                    <p:animEffect filter="image" prLst="opacity: 1">
                                      <p:cBhvr rctx="IE">
                                        <p:cTn id="136" dur="indefinite"/>
                                        <p:tgtEl>
                                          <p:spTgt spid="43"/>
                                        </p:tgtEl>
                                      </p:cBhvr>
                                    </p:animEffect>
                                  </p:childTnLst>
                                </p:cTn>
                              </p:par>
                            </p:childTnLst>
                          </p:cTn>
                        </p:par>
                      </p:childTnLst>
                    </p:cTn>
                  </p:par>
                  <p:par>
                    <p:cTn id="137" fill="hold">
                      <p:stCondLst>
                        <p:cond delay="indefinite"/>
                      </p:stCondLst>
                      <p:childTnLst>
                        <p:par>
                          <p:cTn id="138" fill="hold">
                            <p:stCondLst>
                              <p:cond delay="0"/>
                            </p:stCondLst>
                            <p:childTnLst>
                              <p:par>
                                <p:cTn id="139" presetID="9" presetClass="emph" presetSubtype="0" grpId="1" nodeType="clickEffect">
                                  <p:stCondLst>
                                    <p:cond delay="0"/>
                                  </p:stCondLst>
                                  <p:childTnLst>
                                    <p:set>
                                      <p:cBhvr rctx="PPT">
                                        <p:cTn id="140" dur="indefinite"/>
                                        <p:tgtEl>
                                          <p:spTgt spid="172"/>
                                        </p:tgtEl>
                                        <p:attrNameLst>
                                          <p:attrName>style.opacity</p:attrName>
                                        </p:attrNameLst>
                                      </p:cBhvr>
                                      <p:to>
                                        <p:strVal val="1"/>
                                      </p:to>
                                    </p:set>
                                    <p:animEffect filter="image" prLst="opacity: 1">
                                      <p:cBhvr rctx="IE">
                                        <p:cTn id="141" dur="indefinite"/>
                                        <p:tgtEl>
                                          <p:spTgt spid="172"/>
                                        </p:tgtEl>
                                      </p:cBhvr>
                                    </p:animEffect>
                                  </p:childTnLst>
                                </p:cTn>
                              </p:par>
                              <p:par>
                                <p:cTn id="142" presetID="9" presetClass="emph" presetSubtype="0" grpId="1" nodeType="withEffect">
                                  <p:stCondLst>
                                    <p:cond delay="0"/>
                                  </p:stCondLst>
                                  <p:childTnLst>
                                    <p:set>
                                      <p:cBhvr rctx="PPT">
                                        <p:cTn id="143" dur="indefinite"/>
                                        <p:tgtEl>
                                          <p:spTgt spid="161"/>
                                        </p:tgtEl>
                                        <p:attrNameLst>
                                          <p:attrName>style.opacity</p:attrName>
                                        </p:attrNameLst>
                                      </p:cBhvr>
                                      <p:to>
                                        <p:strVal val="1"/>
                                      </p:to>
                                    </p:set>
                                    <p:animEffect filter="image" prLst="opacity: 1">
                                      <p:cBhvr rctx="IE">
                                        <p:cTn id="144" dur="indefinite"/>
                                        <p:tgtEl>
                                          <p:spTgt spid="161"/>
                                        </p:tgtEl>
                                      </p:cBhvr>
                                    </p:animEffect>
                                  </p:childTnLst>
                                </p:cTn>
                              </p:par>
                              <p:par>
                                <p:cTn id="145" presetID="9" presetClass="emph" presetSubtype="0" nodeType="withEffect">
                                  <p:stCondLst>
                                    <p:cond delay="0"/>
                                  </p:stCondLst>
                                  <p:childTnLst>
                                    <p:set>
                                      <p:cBhvr rctx="PPT">
                                        <p:cTn id="146" dur="indefinite"/>
                                        <p:tgtEl>
                                          <p:spTgt spid="54"/>
                                        </p:tgtEl>
                                        <p:attrNameLst>
                                          <p:attrName>style.opacity</p:attrName>
                                        </p:attrNameLst>
                                      </p:cBhvr>
                                      <p:to>
                                        <p:strVal val="1"/>
                                      </p:to>
                                    </p:set>
                                    <p:animEffect filter="image" prLst="opacity: 1">
                                      <p:cBhvr rctx="IE">
                                        <p:cTn id="147" dur="indefinite"/>
                                        <p:tgtEl>
                                          <p:spTgt spid="54"/>
                                        </p:tgtEl>
                                      </p:cBhvr>
                                    </p:animEffect>
                                  </p:childTnLst>
                                </p:cTn>
                              </p:par>
                            </p:childTnLst>
                          </p:cTn>
                        </p:par>
                      </p:childTnLst>
                    </p:cTn>
                  </p:par>
                  <p:par>
                    <p:cTn id="148" fill="hold">
                      <p:stCondLst>
                        <p:cond delay="indefinite"/>
                      </p:stCondLst>
                      <p:childTnLst>
                        <p:par>
                          <p:cTn id="149" fill="hold">
                            <p:stCondLst>
                              <p:cond delay="0"/>
                            </p:stCondLst>
                            <p:childTnLst>
                              <p:par>
                                <p:cTn id="150" presetID="9" presetClass="emph" presetSubtype="0" grpId="1" nodeType="clickEffect">
                                  <p:stCondLst>
                                    <p:cond delay="0"/>
                                  </p:stCondLst>
                                  <p:childTnLst>
                                    <p:set>
                                      <p:cBhvr rctx="PPT">
                                        <p:cTn id="151" dur="indefinite"/>
                                        <p:tgtEl>
                                          <p:spTgt spid="162"/>
                                        </p:tgtEl>
                                        <p:attrNameLst>
                                          <p:attrName>style.opacity</p:attrName>
                                        </p:attrNameLst>
                                      </p:cBhvr>
                                      <p:to>
                                        <p:strVal val="1"/>
                                      </p:to>
                                    </p:set>
                                    <p:animEffect filter="image" prLst="opacity: 1">
                                      <p:cBhvr rctx="IE">
                                        <p:cTn id="152" dur="indefinite"/>
                                        <p:tgtEl>
                                          <p:spTgt spid="162"/>
                                        </p:tgtEl>
                                      </p:cBhvr>
                                    </p:animEffect>
                                  </p:childTnLst>
                                </p:cTn>
                              </p:par>
                              <p:par>
                                <p:cTn id="153" presetID="9" presetClass="emph" presetSubtype="0" nodeType="withEffect">
                                  <p:stCondLst>
                                    <p:cond delay="0"/>
                                  </p:stCondLst>
                                  <p:childTnLst>
                                    <p:set>
                                      <p:cBhvr rctx="PPT">
                                        <p:cTn id="154" dur="indefinite"/>
                                        <p:tgtEl>
                                          <p:spTgt spid="61"/>
                                        </p:tgtEl>
                                        <p:attrNameLst>
                                          <p:attrName>style.opacity</p:attrName>
                                        </p:attrNameLst>
                                      </p:cBhvr>
                                      <p:to>
                                        <p:strVal val="1"/>
                                      </p:to>
                                    </p:set>
                                    <p:animEffect filter="image" prLst="opacity: 1">
                                      <p:cBhvr rctx="IE">
                                        <p:cTn id="155" dur="indefinite"/>
                                        <p:tgtEl>
                                          <p:spTgt spid="61"/>
                                        </p:tgtEl>
                                      </p:cBhvr>
                                    </p:animEffect>
                                  </p:childTnLst>
                                </p:cTn>
                              </p:par>
                            </p:childTnLst>
                          </p:cTn>
                        </p:par>
                      </p:childTnLst>
                    </p:cTn>
                  </p:par>
                  <p:par>
                    <p:cTn id="156" fill="hold">
                      <p:stCondLst>
                        <p:cond delay="indefinite"/>
                      </p:stCondLst>
                      <p:childTnLst>
                        <p:par>
                          <p:cTn id="157" fill="hold">
                            <p:stCondLst>
                              <p:cond delay="0"/>
                            </p:stCondLst>
                            <p:childTnLst>
                              <p:par>
                                <p:cTn id="158" presetID="9" presetClass="emph" presetSubtype="0" grpId="1" nodeType="clickEffect">
                                  <p:stCondLst>
                                    <p:cond delay="200"/>
                                  </p:stCondLst>
                                  <p:childTnLst>
                                    <p:set>
                                      <p:cBhvr rctx="PPT">
                                        <p:cTn id="159" dur="indefinite"/>
                                        <p:tgtEl>
                                          <p:spTgt spid="49"/>
                                        </p:tgtEl>
                                        <p:attrNameLst>
                                          <p:attrName>style.opacity</p:attrName>
                                        </p:attrNameLst>
                                      </p:cBhvr>
                                      <p:to>
                                        <p:strVal val="1"/>
                                      </p:to>
                                    </p:set>
                                    <p:animEffect filter="image" prLst="opacity: 1">
                                      <p:cBhvr rctx="IE">
                                        <p:cTn id="160" dur="indefinite"/>
                                        <p:tgtEl>
                                          <p:spTgt spid="49"/>
                                        </p:tgtEl>
                                      </p:cBhvr>
                                    </p:animEffect>
                                  </p:childTnLst>
                                </p:cTn>
                              </p:par>
                              <p:par>
                                <p:cTn id="161" presetID="9" presetClass="emph" presetSubtype="0" grpId="1" nodeType="withEffect">
                                  <p:stCondLst>
                                    <p:cond delay="200"/>
                                  </p:stCondLst>
                                  <p:childTnLst>
                                    <p:set>
                                      <p:cBhvr rctx="PPT">
                                        <p:cTn id="162" dur="indefinite"/>
                                        <p:tgtEl>
                                          <p:spTgt spid="48"/>
                                        </p:tgtEl>
                                        <p:attrNameLst>
                                          <p:attrName>style.opacity</p:attrName>
                                        </p:attrNameLst>
                                      </p:cBhvr>
                                      <p:to>
                                        <p:strVal val="1"/>
                                      </p:to>
                                    </p:set>
                                    <p:animEffect filter="image" prLst="opacity: 1">
                                      <p:cBhvr rctx="IE">
                                        <p:cTn id="163" dur="indefinite"/>
                                        <p:tgtEl>
                                          <p:spTgt spid="48"/>
                                        </p:tgtEl>
                                      </p:cBhvr>
                                    </p:animEffect>
                                  </p:childTnLst>
                                </p:cTn>
                              </p:par>
                              <p:par>
                                <p:cTn id="164" presetID="9" presetClass="emph" presetSubtype="0" grpId="1" nodeType="withEffect">
                                  <p:stCondLst>
                                    <p:cond delay="200"/>
                                  </p:stCondLst>
                                  <p:childTnLst>
                                    <p:set>
                                      <p:cBhvr rctx="PPT">
                                        <p:cTn id="165" dur="indefinite"/>
                                        <p:tgtEl>
                                          <p:spTgt spid="50"/>
                                        </p:tgtEl>
                                        <p:attrNameLst>
                                          <p:attrName>style.opacity</p:attrName>
                                        </p:attrNameLst>
                                      </p:cBhvr>
                                      <p:to>
                                        <p:strVal val="1"/>
                                      </p:to>
                                    </p:set>
                                    <p:animEffect filter="image" prLst="opacity: 1">
                                      <p:cBhvr rctx="IE">
                                        <p:cTn id="166" dur="indefinite"/>
                                        <p:tgtEl>
                                          <p:spTgt spid="50"/>
                                        </p:tgtEl>
                                      </p:cBhvr>
                                    </p:animEffect>
                                  </p:childTnLst>
                                </p:cTn>
                              </p:par>
                              <p:par>
                                <p:cTn id="167" presetID="9" presetClass="emph" presetSubtype="0" nodeType="withEffect">
                                  <p:stCondLst>
                                    <p:cond delay="200"/>
                                  </p:stCondLst>
                                  <p:childTnLst>
                                    <p:set>
                                      <p:cBhvr rctx="PPT">
                                        <p:cTn id="168" dur="indefinite"/>
                                        <p:tgtEl>
                                          <p:spTgt spid="116"/>
                                        </p:tgtEl>
                                        <p:attrNameLst>
                                          <p:attrName>style.opacity</p:attrName>
                                        </p:attrNameLst>
                                      </p:cBhvr>
                                      <p:to>
                                        <p:strVal val="1"/>
                                      </p:to>
                                    </p:set>
                                    <p:animEffect filter="image" prLst="opacity: 1">
                                      <p:cBhvr rctx="IE">
                                        <p:cTn id="169" dur="indefinite"/>
                                        <p:tgtEl>
                                          <p:spTgt spid="116"/>
                                        </p:tgtEl>
                                      </p:cBhvr>
                                    </p:animEffect>
                                  </p:childTnLst>
                                </p:cTn>
                              </p:par>
                              <p:par>
                                <p:cTn id="170" presetID="9" presetClass="emph" presetSubtype="0" grpId="1" nodeType="withEffect">
                                  <p:stCondLst>
                                    <p:cond delay="200"/>
                                  </p:stCondLst>
                                  <p:childTnLst>
                                    <p:set>
                                      <p:cBhvr rctx="PPT">
                                        <p:cTn id="171" dur="indefinite"/>
                                        <p:tgtEl>
                                          <p:spTgt spid="115"/>
                                        </p:tgtEl>
                                        <p:attrNameLst>
                                          <p:attrName>style.opacity</p:attrName>
                                        </p:attrNameLst>
                                      </p:cBhvr>
                                      <p:to>
                                        <p:strVal val="1"/>
                                      </p:to>
                                    </p:set>
                                    <p:animEffect filter="image" prLst="opacity: 1">
                                      <p:cBhvr rctx="IE">
                                        <p:cTn id="172" dur="indefinite"/>
                                        <p:tgtEl>
                                          <p:spTgt spid="115"/>
                                        </p:tgtEl>
                                      </p:cBhvr>
                                    </p:animEffect>
                                  </p:childTnLst>
                                </p:cTn>
                              </p:par>
                              <p:par>
                                <p:cTn id="173" presetID="0" presetClass="path" presetSubtype="0" accel="50000" decel="50000" fill="hold" grpId="3" nodeType="withEffect">
                                  <p:stCondLst>
                                    <p:cond delay="0"/>
                                  </p:stCondLst>
                                  <p:childTnLst>
                                    <p:animMotion origin="layout" path="M 0 0 L 0.74028 0 " pathEditMode="relative" ptsTypes="AA">
                                      <p:cBhvr>
                                        <p:cTn id="174" dur="400" fill="hold"/>
                                        <p:tgtEl>
                                          <p:spTgt spid="64"/>
                                        </p:tgtEl>
                                        <p:attrNameLst>
                                          <p:attrName>ppt_x</p:attrName>
                                          <p:attrName>ppt_y</p:attrName>
                                        </p:attrNameLst>
                                      </p:cBhvr>
                                    </p:animMotion>
                                  </p:childTnLst>
                                </p:cTn>
                              </p:par>
                            </p:childTnLst>
                          </p:cTn>
                        </p:par>
                      </p:childTnLst>
                    </p:cTn>
                  </p:par>
                  <p:par>
                    <p:cTn id="175" fill="hold">
                      <p:stCondLst>
                        <p:cond delay="indefinite"/>
                      </p:stCondLst>
                      <p:childTnLst>
                        <p:par>
                          <p:cTn id="176" fill="hold">
                            <p:stCondLst>
                              <p:cond delay="0"/>
                            </p:stCondLst>
                            <p:childTnLst>
                              <p:par>
                                <p:cTn id="177" presetID="9" presetClass="emph" presetSubtype="0" grpId="1" nodeType="clickEffect">
                                  <p:stCondLst>
                                    <p:cond delay="0"/>
                                  </p:stCondLst>
                                  <p:childTnLst>
                                    <p:set>
                                      <p:cBhvr rctx="PPT">
                                        <p:cTn id="178" dur="indefinite"/>
                                        <p:tgtEl>
                                          <p:spTgt spid="173"/>
                                        </p:tgtEl>
                                        <p:attrNameLst>
                                          <p:attrName>style.opacity</p:attrName>
                                        </p:attrNameLst>
                                      </p:cBhvr>
                                      <p:to>
                                        <p:strVal val="1"/>
                                      </p:to>
                                    </p:set>
                                    <p:animEffect filter="image" prLst="opacity: 1">
                                      <p:cBhvr rctx="IE">
                                        <p:cTn id="179" dur="indefinite"/>
                                        <p:tgtEl>
                                          <p:spTgt spid="173"/>
                                        </p:tgtEl>
                                      </p:cBhvr>
                                    </p:animEffect>
                                  </p:childTnLst>
                                </p:cTn>
                              </p:par>
                              <p:par>
                                <p:cTn id="180" presetID="9" presetClass="emph" presetSubtype="0" grpId="1" nodeType="withEffect">
                                  <p:stCondLst>
                                    <p:cond delay="0"/>
                                  </p:stCondLst>
                                  <p:childTnLst>
                                    <p:set>
                                      <p:cBhvr rctx="PPT">
                                        <p:cTn id="181" dur="indefinite"/>
                                        <p:tgtEl>
                                          <p:spTgt spid="164"/>
                                        </p:tgtEl>
                                        <p:attrNameLst>
                                          <p:attrName>style.opacity</p:attrName>
                                        </p:attrNameLst>
                                      </p:cBhvr>
                                      <p:to>
                                        <p:strVal val="1"/>
                                      </p:to>
                                    </p:set>
                                    <p:animEffect filter="image" prLst="opacity: 1">
                                      <p:cBhvr rctx="IE">
                                        <p:cTn id="182" dur="indefinite"/>
                                        <p:tgtEl>
                                          <p:spTgt spid="164"/>
                                        </p:tgtEl>
                                      </p:cBhvr>
                                    </p:animEffect>
                                  </p:childTnLst>
                                </p:cTn>
                              </p:par>
                              <p:par>
                                <p:cTn id="183" presetID="9" presetClass="emph" presetSubtype="0" nodeType="withEffect">
                                  <p:stCondLst>
                                    <p:cond delay="0"/>
                                  </p:stCondLst>
                                  <p:childTnLst>
                                    <p:set>
                                      <p:cBhvr rctx="PPT">
                                        <p:cTn id="184" dur="indefinite"/>
                                        <p:tgtEl>
                                          <p:spTgt spid="56"/>
                                        </p:tgtEl>
                                        <p:attrNameLst>
                                          <p:attrName>style.opacity</p:attrName>
                                        </p:attrNameLst>
                                      </p:cBhvr>
                                      <p:to>
                                        <p:strVal val="1"/>
                                      </p:to>
                                    </p:set>
                                    <p:animEffect filter="image" prLst="opacity: 1">
                                      <p:cBhvr rctx="IE">
                                        <p:cTn id="185" dur="indefinite"/>
                                        <p:tgtEl>
                                          <p:spTgt spid="56"/>
                                        </p:tgtEl>
                                      </p:cBhvr>
                                    </p:animEffect>
                                  </p:childTnLst>
                                </p:cTn>
                              </p:par>
                              <p:par>
                                <p:cTn id="186" presetID="9" presetClass="emph" presetSubtype="0" grpId="1" nodeType="withEffect">
                                  <p:stCondLst>
                                    <p:cond delay="0"/>
                                  </p:stCondLst>
                                  <p:childTnLst>
                                    <p:set>
                                      <p:cBhvr rctx="PPT">
                                        <p:cTn id="187" dur="indefinite"/>
                                        <p:tgtEl>
                                          <p:spTgt spid="165"/>
                                        </p:tgtEl>
                                        <p:attrNameLst>
                                          <p:attrName>style.opacity</p:attrName>
                                        </p:attrNameLst>
                                      </p:cBhvr>
                                      <p:to>
                                        <p:strVal val="1"/>
                                      </p:to>
                                    </p:set>
                                    <p:animEffect filter="image" prLst="opacity: 1">
                                      <p:cBhvr rctx="IE">
                                        <p:cTn id="188" dur="indefinite"/>
                                        <p:tgtEl>
                                          <p:spTgt spid="165"/>
                                        </p:tgtEl>
                                      </p:cBhvr>
                                    </p:animEffect>
                                  </p:childTnLst>
                                </p:cTn>
                              </p:par>
                              <p:par>
                                <p:cTn id="189" presetID="9" presetClass="emph" presetSubtype="0" nodeType="withEffect">
                                  <p:stCondLst>
                                    <p:cond delay="0"/>
                                  </p:stCondLst>
                                  <p:childTnLst>
                                    <p:set>
                                      <p:cBhvr rctx="PPT">
                                        <p:cTn id="190" dur="indefinite"/>
                                        <p:tgtEl>
                                          <p:spTgt spid="57"/>
                                        </p:tgtEl>
                                        <p:attrNameLst>
                                          <p:attrName>style.opacity</p:attrName>
                                        </p:attrNameLst>
                                      </p:cBhvr>
                                      <p:to>
                                        <p:strVal val="1"/>
                                      </p:to>
                                    </p:set>
                                    <p:animEffect filter="image" prLst="opacity: 1">
                                      <p:cBhvr rctx="IE">
                                        <p:cTn id="191" dur="indefinite"/>
                                        <p:tgtEl>
                                          <p:spTgt spid="57"/>
                                        </p:tgtEl>
                                      </p:cBhvr>
                                    </p:animEffect>
                                  </p:childTnLst>
                                </p:cTn>
                              </p:par>
                            </p:childTnLst>
                          </p:cTn>
                        </p:par>
                      </p:childTnLst>
                    </p:cTn>
                  </p:par>
                  <p:par>
                    <p:cTn id="192" fill="hold">
                      <p:stCondLst>
                        <p:cond delay="indefinite"/>
                      </p:stCondLst>
                      <p:childTnLst>
                        <p:par>
                          <p:cTn id="193" fill="hold">
                            <p:stCondLst>
                              <p:cond delay="0"/>
                            </p:stCondLst>
                            <p:childTnLst>
                              <p:par>
                                <p:cTn id="194" presetID="9" presetClass="emph" presetSubtype="0" grpId="1" nodeType="clickEffect">
                                  <p:stCondLst>
                                    <p:cond delay="0"/>
                                  </p:stCondLst>
                                  <p:childTnLst>
                                    <p:set>
                                      <p:cBhvr rctx="PPT">
                                        <p:cTn id="195" dur="indefinite"/>
                                        <p:tgtEl>
                                          <p:spTgt spid="166"/>
                                        </p:tgtEl>
                                        <p:attrNameLst>
                                          <p:attrName>style.opacity</p:attrName>
                                        </p:attrNameLst>
                                      </p:cBhvr>
                                      <p:to>
                                        <p:strVal val="1"/>
                                      </p:to>
                                    </p:set>
                                    <p:animEffect filter="image" prLst="opacity: 1">
                                      <p:cBhvr rctx="IE">
                                        <p:cTn id="196" dur="indefinite"/>
                                        <p:tgtEl>
                                          <p:spTgt spid="166"/>
                                        </p:tgtEl>
                                      </p:cBhvr>
                                    </p:animEffect>
                                  </p:childTnLst>
                                </p:cTn>
                              </p:par>
                              <p:par>
                                <p:cTn id="197" presetID="9" presetClass="emph" presetSubtype="0" nodeType="withEffect">
                                  <p:stCondLst>
                                    <p:cond delay="0"/>
                                  </p:stCondLst>
                                  <p:childTnLst>
                                    <p:set>
                                      <p:cBhvr rctx="PPT">
                                        <p:cTn id="198" dur="indefinite"/>
                                        <p:tgtEl>
                                          <p:spTgt spid="62"/>
                                        </p:tgtEl>
                                        <p:attrNameLst>
                                          <p:attrName>style.opacity</p:attrName>
                                        </p:attrNameLst>
                                      </p:cBhvr>
                                      <p:to>
                                        <p:strVal val="1"/>
                                      </p:to>
                                    </p:set>
                                    <p:animEffect filter="image" prLst="opacity: 1">
                                      <p:cBhvr rctx="IE">
                                        <p:cTn id="199" dur="indefinite"/>
                                        <p:tgtEl>
                                          <p:spTgt spid="62"/>
                                        </p:tgtEl>
                                      </p:cBhvr>
                                    </p:animEffect>
                                  </p:childTnLst>
                                </p:cTn>
                              </p:par>
                            </p:childTnLst>
                          </p:cTn>
                        </p:par>
                      </p:childTnLst>
                    </p:cTn>
                  </p:par>
                  <p:par>
                    <p:cTn id="200" fill="hold">
                      <p:stCondLst>
                        <p:cond delay="indefinite"/>
                      </p:stCondLst>
                      <p:childTnLst>
                        <p:par>
                          <p:cTn id="201" fill="hold">
                            <p:stCondLst>
                              <p:cond delay="0"/>
                            </p:stCondLst>
                            <p:childTnLst>
                              <p:par>
                                <p:cTn id="202" presetID="9" presetClass="emph" presetSubtype="0" grpId="1" nodeType="clickEffect">
                                  <p:stCondLst>
                                    <p:cond delay="0"/>
                                  </p:stCondLst>
                                  <p:childTnLst>
                                    <p:set>
                                      <p:cBhvr rctx="PPT">
                                        <p:cTn id="203" dur="indefinite"/>
                                        <p:tgtEl>
                                          <p:spTgt spid="135"/>
                                        </p:tgtEl>
                                        <p:attrNameLst>
                                          <p:attrName>style.opacity</p:attrName>
                                        </p:attrNameLst>
                                      </p:cBhvr>
                                      <p:to>
                                        <p:strVal val="1"/>
                                      </p:to>
                                    </p:set>
                                    <p:animEffect filter="image" prLst="opacity: 1">
                                      <p:cBhvr rctx="IE">
                                        <p:cTn id="204" dur="indefinite"/>
                                        <p:tgtEl>
                                          <p:spTgt spid="135"/>
                                        </p:tgtEl>
                                      </p:cBhvr>
                                    </p:animEffect>
                                  </p:childTnLst>
                                </p:cTn>
                              </p:par>
                              <p:par>
                                <p:cTn id="205" presetID="9" presetClass="emph" presetSubtype="0" nodeType="withEffect">
                                  <p:stCondLst>
                                    <p:cond delay="0"/>
                                  </p:stCondLst>
                                  <p:childTnLst>
                                    <p:set>
                                      <p:cBhvr rctx="PPT">
                                        <p:cTn id="206" dur="indefinite"/>
                                        <p:tgtEl>
                                          <p:spTgt spid="155"/>
                                        </p:tgtEl>
                                        <p:attrNameLst>
                                          <p:attrName>style.opacity</p:attrName>
                                        </p:attrNameLst>
                                      </p:cBhvr>
                                      <p:to>
                                        <p:strVal val="1"/>
                                      </p:to>
                                    </p:set>
                                    <p:animEffect filter="image" prLst="opacity: 1">
                                      <p:cBhvr rctx="IE">
                                        <p:cTn id="207" dur="indefinite"/>
                                        <p:tgtEl>
                                          <p:spTgt spid="155"/>
                                        </p:tgtEl>
                                      </p:cBhvr>
                                    </p:animEffect>
                                  </p:childTnLst>
                                </p:cTn>
                              </p:par>
                              <p:par>
                                <p:cTn id="208" presetID="9" presetClass="emph" presetSubtype="0" nodeType="withEffect">
                                  <p:stCondLst>
                                    <p:cond delay="0"/>
                                  </p:stCondLst>
                                  <p:childTnLst>
                                    <p:set>
                                      <p:cBhvr rctx="PPT">
                                        <p:cTn id="209" dur="indefinite"/>
                                        <p:tgtEl>
                                          <p:spTgt spid="157"/>
                                        </p:tgtEl>
                                        <p:attrNameLst>
                                          <p:attrName>style.opacity</p:attrName>
                                        </p:attrNameLst>
                                      </p:cBhvr>
                                      <p:to>
                                        <p:strVal val="1"/>
                                      </p:to>
                                    </p:set>
                                    <p:animEffect filter="image" prLst="opacity: 1">
                                      <p:cBhvr rctx="IE">
                                        <p:cTn id="210" dur="indefinite"/>
                                        <p:tgtEl>
                                          <p:spTgt spid="157"/>
                                        </p:tgtEl>
                                      </p:cBhvr>
                                    </p:animEffect>
                                  </p:childTnLst>
                                </p:cTn>
                              </p:par>
                              <p:par>
                                <p:cTn id="211" presetID="9" presetClass="emph" presetSubtype="0" grpId="1" nodeType="withEffect">
                                  <p:stCondLst>
                                    <p:cond delay="0"/>
                                  </p:stCondLst>
                                  <p:childTnLst>
                                    <p:set>
                                      <p:cBhvr rctx="PPT">
                                        <p:cTn id="212" dur="indefinite"/>
                                        <p:tgtEl>
                                          <p:spTgt spid="137"/>
                                        </p:tgtEl>
                                        <p:attrNameLst>
                                          <p:attrName>style.opacity</p:attrName>
                                        </p:attrNameLst>
                                      </p:cBhvr>
                                      <p:to>
                                        <p:strVal val="1"/>
                                      </p:to>
                                    </p:set>
                                    <p:animEffect filter="image" prLst="opacity: 1">
                                      <p:cBhvr rctx="IE">
                                        <p:cTn id="213" dur="indefinite"/>
                                        <p:tgtEl>
                                          <p:spTgt spid="137"/>
                                        </p:tgtEl>
                                      </p:cBhvr>
                                    </p:animEffect>
                                  </p:childTnLst>
                                </p:cTn>
                              </p:par>
                              <p:par>
                                <p:cTn id="214" presetID="9" presetClass="emph" presetSubtype="0" grpId="1" nodeType="withEffect">
                                  <p:stCondLst>
                                    <p:cond delay="0"/>
                                  </p:stCondLst>
                                  <p:childTnLst>
                                    <p:set>
                                      <p:cBhvr rctx="PPT">
                                        <p:cTn id="215" dur="indefinite"/>
                                        <p:tgtEl>
                                          <p:spTgt spid="136"/>
                                        </p:tgtEl>
                                        <p:attrNameLst>
                                          <p:attrName>style.opacity</p:attrName>
                                        </p:attrNameLst>
                                      </p:cBhvr>
                                      <p:to>
                                        <p:strVal val="1"/>
                                      </p:to>
                                    </p:set>
                                    <p:animEffect filter="image" prLst="opacity: 1">
                                      <p:cBhvr rctx="IE">
                                        <p:cTn id="216" dur="indefinite"/>
                                        <p:tgtEl>
                                          <p:spTgt spid="136"/>
                                        </p:tgtEl>
                                      </p:cBhvr>
                                    </p:animEffect>
                                  </p:childTnLst>
                                </p:cTn>
                              </p:par>
                              <p:par>
                                <p:cTn id="217" presetID="9" presetClass="emph" presetSubtype="0" grpId="1" nodeType="withEffect">
                                  <p:stCondLst>
                                    <p:cond delay="0"/>
                                  </p:stCondLst>
                                  <p:childTnLst>
                                    <p:set>
                                      <p:cBhvr rctx="PPT">
                                        <p:cTn id="218" dur="indefinite"/>
                                        <p:tgtEl>
                                          <p:spTgt spid="53"/>
                                        </p:tgtEl>
                                        <p:attrNameLst>
                                          <p:attrName>style.opacity</p:attrName>
                                        </p:attrNameLst>
                                      </p:cBhvr>
                                      <p:to>
                                        <p:strVal val="1"/>
                                      </p:to>
                                    </p:set>
                                    <p:animEffect filter="image" prLst="opacity: 1">
                                      <p:cBhvr rctx="IE">
                                        <p:cTn id="219" dur="indefinite"/>
                                        <p:tgtEl>
                                          <p:spTgt spid="53"/>
                                        </p:tgtEl>
                                      </p:cBhvr>
                                    </p:animEffect>
                                  </p:childTnLst>
                                </p:cTn>
                              </p:par>
                            </p:childTnLst>
                          </p:cTn>
                        </p:par>
                      </p:childTnLst>
                    </p:cTn>
                  </p:par>
                  <p:par>
                    <p:cTn id="220" fill="hold">
                      <p:stCondLst>
                        <p:cond delay="indefinite"/>
                      </p:stCondLst>
                      <p:childTnLst>
                        <p:par>
                          <p:cTn id="221" fill="hold">
                            <p:stCondLst>
                              <p:cond delay="0"/>
                            </p:stCondLst>
                            <p:childTnLst>
                              <p:par>
                                <p:cTn id="222" presetID="9" presetClass="emph" presetSubtype="0" nodeType="clickEffect">
                                  <p:stCondLst>
                                    <p:cond delay="0"/>
                                  </p:stCondLst>
                                  <p:childTnLst>
                                    <p:set>
                                      <p:cBhvr rctx="PPT">
                                        <p:cTn id="223" dur="indefinite"/>
                                        <p:tgtEl>
                                          <p:spTgt spid="60"/>
                                        </p:tgtEl>
                                        <p:attrNameLst>
                                          <p:attrName>style.opacity</p:attrName>
                                        </p:attrNameLst>
                                      </p:cBhvr>
                                      <p:to>
                                        <p:strVal val="1"/>
                                      </p:to>
                                    </p:set>
                                    <p:animEffect filter="image" prLst="opacity: 1">
                                      <p:cBhvr rctx="IE">
                                        <p:cTn id="224" dur="indefinite"/>
                                        <p:tgtEl>
                                          <p:spTgt spid="60"/>
                                        </p:tgtEl>
                                      </p:cBhvr>
                                    </p:animEffect>
                                  </p:childTnLst>
                                </p:cTn>
                              </p:par>
                              <p:par>
                                <p:cTn id="225" presetID="9" presetClass="emph" presetSubtype="0" grpId="1" nodeType="withEffect">
                                  <p:stCondLst>
                                    <p:cond delay="0"/>
                                  </p:stCondLst>
                                  <p:childTnLst>
                                    <p:set>
                                      <p:cBhvr rctx="PPT">
                                        <p:cTn id="226" dur="indefinite"/>
                                        <p:tgtEl>
                                          <p:spTgt spid="167"/>
                                        </p:tgtEl>
                                        <p:attrNameLst>
                                          <p:attrName>style.opacity</p:attrName>
                                        </p:attrNameLst>
                                      </p:cBhvr>
                                      <p:to>
                                        <p:strVal val="1"/>
                                      </p:to>
                                    </p:set>
                                    <p:animEffect filter="image" prLst="opacity: 1">
                                      <p:cBhvr rctx="IE">
                                        <p:cTn id="227" dur="indefinite"/>
                                        <p:tgtEl>
                                          <p:spTgt spid="167"/>
                                        </p:tgtEl>
                                      </p:cBhvr>
                                    </p:animEffect>
                                  </p:childTnLst>
                                </p:cTn>
                              </p:par>
                              <p:par>
                                <p:cTn id="228" presetID="9" presetClass="emph" presetSubtype="0" nodeType="withEffect">
                                  <p:stCondLst>
                                    <p:cond delay="0"/>
                                  </p:stCondLst>
                                  <p:childTnLst>
                                    <p:set>
                                      <p:cBhvr rctx="PPT">
                                        <p:cTn id="229" dur="indefinite"/>
                                        <p:tgtEl>
                                          <p:spTgt spid="59"/>
                                        </p:tgtEl>
                                        <p:attrNameLst>
                                          <p:attrName>style.opacity</p:attrName>
                                        </p:attrNameLst>
                                      </p:cBhvr>
                                      <p:to>
                                        <p:strVal val="1"/>
                                      </p:to>
                                    </p:set>
                                    <p:animEffect filter="image" prLst="opacity: 1">
                                      <p:cBhvr rctx="IE">
                                        <p:cTn id="230" dur="indefinite"/>
                                        <p:tgtEl>
                                          <p:spTgt spid="59"/>
                                        </p:tgtEl>
                                      </p:cBhvr>
                                    </p:animEffect>
                                  </p:childTnLst>
                                </p:cTn>
                              </p:par>
                              <p:par>
                                <p:cTn id="231" presetID="9" presetClass="emph" presetSubtype="0" nodeType="withEffect">
                                  <p:stCondLst>
                                    <p:cond delay="0"/>
                                  </p:stCondLst>
                                  <p:childTnLst>
                                    <p:set>
                                      <p:cBhvr rctx="PPT">
                                        <p:cTn id="232" dur="indefinite"/>
                                        <p:tgtEl>
                                          <p:spTgt spid="58"/>
                                        </p:tgtEl>
                                        <p:attrNameLst>
                                          <p:attrName>style.opacity</p:attrName>
                                        </p:attrNameLst>
                                      </p:cBhvr>
                                      <p:to>
                                        <p:strVal val="1"/>
                                      </p:to>
                                    </p:set>
                                    <p:animEffect filter="image" prLst="opacity: 1">
                                      <p:cBhvr rctx="IE">
                                        <p:cTn id="233" dur="indefinite"/>
                                        <p:tgtEl>
                                          <p:spTgt spid="58"/>
                                        </p:tgtEl>
                                      </p:cBhvr>
                                    </p:animEffect>
                                  </p:childTnLst>
                                </p:cTn>
                              </p:par>
                              <p:par>
                                <p:cTn id="234" presetID="9" presetClass="emph" presetSubtype="0" grpId="1" nodeType="withEffect">
                                  <p:stCondLst>
                                    <p:cond delay="0"/>
                                  </p:stCondLst>
                                  <p:childTnLst>
                                    <p:set>
                                      <p:cBhvr rctx="PPT">
                                        <p:cTn id="235" dur="indefinite"/>
                                        <p:tgtEl>
                                          <p:spTgt spid="174"/>
                                        </p:tgtEl>
                                        <p:attrNameLst>
                                          <p:attrName>style.opacity</p:attrName>
                                        </p:attrNameLst>
                                      </p:cBhvr>
                                      <p:to>
                                        <p:strVal val="1"/>
                                      </p:to>
                                    </p:set>
                                    <p:animEffect filter="image" prLst="opacity: 1">
                                      <p:cBhvr rctx="IE">
                                        <p:cTn id="236" dur="indefinite"/>
                                        <p:tgtEl>
                                          <p:spTgt spid="174"/>
                                        </p:tgtEl>
                                      </p:cBhvr>
                                    </p:animEffect>
                                  </p:childTnLst>
                                </p:cTn>
                              </p:par>
                            </p:childTnLst>
                          </p:cTn>
                        </p:par>
                      </p:childTnLst>
                    </p:cTn>
                  </p:par>
                  <p:par>
                    <p:cTn id="237" fill="hold">
                      <p:stCondLst>
                        <p:cond delay="indefinite"/>
                      </p:stCondLst>
                      <p:childTnLst>
                        <p:par>
                          <p:cTn id="238" fill="hold">
                            <p:stCondLst>
                              <p:cond delay="0"/>
                            </p:stCondLst>
                            <p:childTnLst>
                              <p:par>
                                <p:cTn id="239" presetID="9" presetClass="emph" presetSubtype="0" grpId="1" nodeType="clickEffect">
                                  <p:stCondLst>
                                    <p:cond delay="100"/>
                                  </p:stCondLst>
                                  <p:childTnLst>
                                    <p:set>
                                      <p:cBhvr rctx="PPT">
                                        <p:cTn id="240" dur="indefinite"/>
                                        <p:tgtEl>
                                          <p:spTgt spid="171"/>
                                        </p:tgtEl>
                                        <p:attrNameLst>
                                          <p:attrName>style.opacity</p:attrName>
                                        </p:attrNameLst>
                                      </p:cBhvr>
                                      <p:to>
                                        <p:strVal val="1"/>
                                      </p:to>
                                    </p:set>
                                    <p:animEffect filter="image" prLst="opacity: 1">
                                      <p:cBhvr rctx="IE">
                                        <p:cTn id="241" dur="indefinite"/>
                                        <p:tgtEl>
                                          <p:spTgt spid="171"/>
                                        </p:tgtEl>
                                      </p:cBhvr>
                                    </p:animEffect>
                                  </p:childTnLst>
                                </p:cTn>
                              </p:par>
                              <p:par>
                                <p:cTn id="242" presetID="0" presetClass="path" presetSubtype="0" accel="50000" decel="50000" fill="hold" grpId="2" nodeType="withEffect">
                                  <p:stCondLst>
                                    <p:cond delay="0"/>
                                  </p:stCondLst>
                                  <p:childTnLst>
                                    <p:animMotion origin="layout" path="M 0 0 L 0.56702 0 " pathEditMode="relative" ptsTypes="AA">
                                      <p:cBhvr>
                                        <p:cTn id="243" dur="800" spd="-100000" fill="hold"/>
                                        <p:tgtEl>
                                          <p:spTgt spid="17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40" grpId="0" bldLvl="0" animBg="1"/>
      <p:bldP spid="40" grpId="1" bldLvl="0" animBg="1"/>
      <p:bldP spid="42" grpId="0" bldLvl="0" animBg="1"/>
      <p:bldP spid="42" grpId="1" bldLvl="0" animBg="1"/>
      <p:bldP spid="43" grpId="0" bldLvl="0" animBg="1"/>
      <p:bldP spid="43" grpId="1" bldLvl="0" animBg="1"/>
      <p:bldP spid="48" grpId="0" bldLvl="0" animBg="1"/>
      <p:bldP spid="48" grpId="1" bldLvl="0" animBg="1"/>
      <p:bldP spid="49" grpId="0" bldLvl="0" animBg="1"/>
      <p:bldP spid="49" grpId="1" bldLvl="0" animBg="1"/>
      <p:bldP spid="50" grpId="0" bldLvl="0" animBg="1"/>
      <p:bldP spid="50" grpId="1" bldLvl="0" animBg="1"/>
      <p:bldP spid="51" grpId="0" bldLvl="0" animBg="1"/>
      <p:bldP spid="52" grpId="0" bldLvl="0" animBg="1"/>
      <p:bldP spid="53" grpId="0" bldLvl="0" animBg="1"/>
      <p:bldP spid="53" grpId="1" bldLvl="0" animBg="1"/>
      <p:bldP spid="115" grpId="0" bldLvl="0" animBg="1"/>
      <p:bldP spid="115" grpId="1" bldLvl="0" animBg="1"/>
      <p:bldP spid="135" grpId="0" bldLvl="0" animBg="1"/>
      <p:bldP spid="135" grpId="1" bldLvl="0" animBg="1"/>
      <p:bldP spid="136" grpId="0" bldLvl="0" animBg="1"/>
      <p:bldP spid="136" grpId="1" bldLvl="0" animBg="1"/>
      <p:bldP spid="137" grpId="0" bldLvl="0" animBg="1"/>
      <p:bldP spid="137" grpId="1" bldLvl="0" animBg="1"/>
      <p:bldP spid="161" grpId="0"/>
      <p:bldP spid="161" grpId="1"/>
      <p:bldP spid="162" grpId="0"/>
      <p:bldP spid="162" grpId="1"/>
      <p:bldP spid="164" grpId="0"/>
      <p:bldP spid="164" grpId="1"/>
      <p:bldP spid="165" grpId="0"/>
      <p:bldP spid="165" grpId="1"/>
      <p:bldP spid="166" grpId="0"/>
      <p:bldP spid="166" grpId="1"/>
      <p:bldP spid="167" grpId="0"/>
      <p:bldP spid="167" grpId="1"/>
      <p:bldP spid="171" grpId="0" bldLvl="0" animBg="1"/>
      <p:bldP spid="171" grpId="1" bldLvl="0" animBg="1"/>
      <p:bldP spid="171" grpId="2" bldLvl="0" animBg="1"/>
      <p:bldP spid="172" grpId="0" bldLvl="0" animBg="1"/>
      <p:bldP spid="172" grpId="1" bldLvl="0" animBg="1"/>
      <p:bldP spid="173" grpId="0" bldLvl="0" animBg="1"/>
      <p:bldP spid="173" grpId="1" bldLvl="0" animBg="1"/>
      <p:bldP spid="174" grpId="0" bldLvl="0" animBg="1"/>
      <p:bldP spid="174" grpId="1" bldLvl="0" animBg="1"/>
      <p:bldP spid="55" grpId="0" bldLvl="0" animBg="1"/>
      <p:bldP spid="64" grpId="0" bldLvl="0" animBg="1"/>
      <p:bldP spid="64" grpId="1" bldLvl="0" animBg="1"/>
      <p:bldP spid="64" grpId="2" bldLvl="0" animBg="1"/>
      <p:bldP spid="64" grpId="3"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内存管理</a:t>
            </a:r>
          </a:p>
        </p:txBody>
      </p:sp>
      <p:sp>
        <p:nvSpPr>
          <p:cNvPr id="35" name="矩形 34"/>
          <p:cNvSpPr>
            <a:spLocks noChangeArrowheads="1"/>
          </p:cNvSpPr>
          <p:nvPr/>
        </p:nvSpPr>
        <p:spPr bwMode="auto">
          <a:xfrm>
            <a:off x="961390" y="1764665"/>
            <a:ext cx="10295890"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dirty="0">
                <a:latin typeface="微软雅黑" panose="020B0503020204020204" pitchFamily="34" charset="-122"/>
                <a:ea typeface="微软雅黑" panose="020B0503020204020204" pitchFamily="34" charset="-122"/>
              </a:rPr>
              <a:t>在多次分配</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释放页面后，会产生许多不同大小的页面块，为有效管理，</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页分配的基本策略是找到最符合申请页面大小的连续页面（</a:t>
            </a:r>
            <a:r>
              <a:rPr lang="zh-CN" altLang="en-US" sz="1600" dirty="0">
                <a:solidFill>
                  <a:srgbClr val="FF0000"/>
                </a:solidFill>
                <a:latin typeface="微软雅黑" panose="020B0503020204020204" pitchFamily="34" charset="-122"/>
                <a:ea typeface="微软雅黑" panose="020B0503020204020204" pitchFamily="34" charset="-122"/>
              </a:rPr>
              <a:t>最佳适应</a:t>
            </a:r>
            <a:r>
              <a:rPr lang="zh-CN" altLang="en-US" sz="1600" dirty="0">
                <a:latin typeface="微软雅黑" panose="020B0503020204020204" pitchFamily="34" charset="-122"/>
                <a:ea typeface="微软雅黑" panose="020B0503020204020204" pitchFamily="34" charset="-122"/>
              </a:rPr>
              <a:t>），同时为了提高搜索速度，将被回收的连续页面空间以</a:t>
            </a:r>
            <a:r>
              <a:rPr lang="zh-CN" altLang="en-US" sz="1600" dirty="0">
                <a:solidFill>
                  <a:srgbClr val="FF0000"/>
                </a:solidFill>
                <a:latin typeface="微软雅黑" panose="020B0503020204020204" pitchFamily="34" charset="-122"/>
                <a:ea typeface="微软雅黑" panose="020B0503020204020204" pitchFamily="34" charset="-122"/>
              </a:rPr>
              <a:t>页面数量</a:t>
            </a:r>
            <a:r>
              <a:rPr lang="zh-CN" altLang="en-US" sz="1600" dirty="0">
                <a:latin typeface="微软雅黑" panose="020B0503020204020204" pitchFamily="34" charset="-122"/>
                <a:ea typeface="微软雅黑" panose="020B0503020204020204" pitchFamily="34" charset="-122"/>
              </a:rPr>
              <a:t>为关键参数进行</a:t>
            </a:r>
            <a:r>
              <a:rPr lang="en-US" altLang="zh-CN" sz="1600" dirty="0">
                <a:latin typeface="微软雅黑" panose="020B0503020204020204" pitchFamily="34" charset="-122"/>
                <a:ea typeface="微软雅黑" panose="020B0503020204020204" pitchFamily="34" charset="-122"/>
              </a:rPr>
              <a:t>HASH</a:t>
            </a:r>
            <a:r>
              <a:rPr lang="zh-CN" altLang="en-US" sz="1600" dirty="0">
                <a:latin typeface="微软雅黑" panose="020B0503020204020204" pitchFamily="34" charset="-122"/>
                <a:ea typeface="微软雅黑" panose="020B0503020204020204" pitchFamily="34" charset="-122"/>
              </a:rPr>
              <a:t>散列放置。</a:t>
            </a:r>
          </a:p>
        </p:txBody>
      </p:sp>
      <p:grpSp>
        <p:nvGrpSpPr>
          <p:cNvPr id="89" name="组合 88"/>
          <p:cNvGrpSpPr/>
          <p:nvPr/>
        </p:nvGrpSpPr>
        <p:grpSpPr bwMode="auto">
          <a:xfrm>
            <a:off x="961073" y="2788285"/>
            <a:ext cx="7429500" cy="2214563"/>
            <a:chOff x="357158" y="2428868"/>
            <a:chExt cx="7429552" cy="2214578"/>
          </a:xfrm>
        </p:grpSpPr>
        <p:sp>
          <p:nvSpPr>
            <p:cNvPr id="40" name="矩形 39"/>
            <p:cNvSpPr/>
            <p:nvPr/>
          </p:nvSpPr>
          <p:spPr>
            <a:xfrm>
              <a:off x="357158" y="2428868"/>
              <a:ext cx="1285884" cy="2214578"/>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4" name="矩形 53"/>
            <p:cNvSpPr/>
            <p:nvPr/>
          </p:nvSpPr>
          <p:spPr>
            <a:xfrm>
              <a:off x="785786" y="3143248"/>
              <a:ext cx="785817" cy="28575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a:t>
              </a:r>
              <a:endParaRPr lang="zh-CN" altLang="en-US" sz="1600" dirty="0"/>
            </a:p>
          </p:txBody>
        </p:sp>
        <p:sp>
          <p:nvSpPr>
            <p:cNvPr id="55" name="矩形 54"/>
            <p:cNvSpPr/>
            <p:nvPr/>
          </p:nvSpPr>
          <p:spPr>
            <a:xfrm>
              <a:off x="785786" y="3429000"/>
              <a:ext cx="785817" cy="28575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a:t>
              </a:r>
              <a:endParaRPr lang="zh-CN" altLang="en-US" sz="1600" dirty="0"/>
            </a:p>
          </p:txBody>
        </p:sp>
        <p:sp>
          <p:nvSpPr>
            <p:cNvPr id="56" name="矩形 55"/>
            <p:cNvSpPr/>
            <p:nvPr/>
          </p:nvSpPr>
          <p:spPr>
            <a:xfrm>
              <a:off x="785786" y="3714752"/>
              <a:ext cx="785817" cy="28575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2</a:t>
              </a:r>
              <a:endParaRPr lang="zh-CN" altLang="en-US" sz="1600" dirty="0"/>
            </a:p>
          </p:txBody>
        </p:sp>
        <p:sp>
          <p:nvSpPr>
            <p:cNvPr id="57" name="矩形 56"/>
            <p:cNvSpPr/>
            <p:nvPr/>
          </p:nvSpPr>
          <p:spPr>
            <a:xfrm>
              <a:off x="785786" y="4000504"/>
              <a:ext cx="785817" cy="28575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3</a:t>
              </a:r>
              <a:endParaRPr lang="zh-CN" altLang="en-US" sz="1600" dirty="0"/>
            </a:p>
          </p:txBody>
        </p:sp>
        <p:sp>
          <p:nvSpPr>
            <p:cNvPr id="59" name="矩形 58"/>
            <p:cNvSpPr/>
            <p:nvPr/>
          </p:nvSpPr>
          <p:spPr>
            <a:xfrm>
              <a:off x="785786" y="4286256"/>
              <a:ext cx="785817" cy="28575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 . .   </a:t>
              </a:r>
              <a:endParaRPr lang="zh-CN" altLang="en-US" sz="1600" dirty="0"/>
            </a:p>
          </p:txBody>
        </p:sp>
        <p:sp>
          <p:nvSpPr>
            <p:cNvPr id="30733" name="矩形 59"/>
            <p:cNvSpPr>
              <a:spLocks noChangeArrowheads="1"/>
            </p:cNvSpPr>
            <p:nvPr/>
          </p:nvSpPr>
          <p:spPr bwMode="auto">
            <a:xfrm>
              <a:off x="357159" y="2453010"/>
              <a:ext cx="1357321" cy="260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1100">
                  <a:solidFill>
                    <a:schemeClr val="bg1"/>
                  </a:solidFill>
                </a:rPr>
                <a:t>LW_VMM_ZONE</a:t>
              </a:r>
              <a:endParaRPr lang="zh-CN" altLang="en-US" sz="1100">
                <a:solidFill>
                  <a:schemeClr val="bg1"/>
                </a:solidFill>
              </a:endParaRPr>
            </a:p>
          </p:txBody>
        </p:sp>
        <p:sp>
          <p:nvSpPr>
            <p:cNvPr id="30734" name="矩形 60"/>
            <p:cNvSpPr>
              <a:spLocks noChangeArrowheads="1"/>
            </p:cNvSpPr>
            <p:nvPr/>
          </p:nvSpPr>
          <p:spPr bwMode="auto">
            <a:xfrm>
              <a:off x="785787" y="2881638"/>
              <a:ext cx="857255" cy="260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1100"/>
                <a:t>Hash table</a:t>
              </a:r>
              <a:endParaRPr lang="zh-CN" altLang="en-US" sz="1100"/>
            </a:p>
          </p:txBody>
        </p:sp>
        <p:grpSp>
          <p:nvGrpSpPr>
            <p:cNvPr id="30735" name="组合 64"/>
            <p:cNvGrpSpPr/>
            <p:nvPr/>
          </p:nvGrpSpPr>
          <p:grpSpPr bwMode="auto">
            <a:xfrm>
              <a:off x="2500298" y="2643182"/>
              <a:ext cx="1428760" cy="671517"/>
              <a:chOff x="2500298" y="2643182"/>
              <a:chExt cx="1428760" cy="714379"/>
            </a:xfrm>
          </p:grpSpPr>
          <p:sp>
            <p:nvSpPr>
              <p:cNvPr id="62" name="矩形 61"/>
              <p:cNvSpPr/>
              <p:nvPr/>
            </p:nvSpPr>
            <p:spPr>
              <a:xfrm>
                <a:off x="2500298" y="2643182"/>
                <a:ext cx="1428760" cy="714379"/>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808" name="矩形 62"/>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66" name="矩形 65"/>
            <p:cNvSpPr/>
            <p:nvPr/>
          </p:nvSpPr>
          <p:spPr>
            <a:xfrm>
              <a:off x="2571735"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70" name="矩形 69"/>
            <p:cNvSpPr/>
            <p:nvPr/>
          </p:nvSpPr>
          <p:spPr>
            <a:xfrm>
              <a:off x="2643174" y="2928934"/>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71" name="矩形 70"/>
            <p:cNvSpPr/>
            <p:nvPr/>
          </p:nvSpPr>
          <p:spPr>
            <a:xfrm>
              <a:off x="2714611"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30739" name="组合 71"/>
            <p:cNvGrpSpPr/>
            <p:nvPr/>
          </p:nvGrpSpPr>
          <p:grpSpPr bwMode="auto">
            <a:xfrm>
              <a:off x="4429123" y="2643182"/>
              <a:ext cx="1428760" cy="671517"/>
              <a:chOff x="2500297" y="2643182"/>
              <a:chExt cx="1428760" cy="714379"/>
            </a:xfrm>
          </p:grpSpPr>
          <p:sp>
            <p:nvSpPr>
              <p:cNvPr id="73" name="矩形 72"/>
              <p:cNvSpPr/>
              <p:nvPr/>
            </p:nvSpPr>
            <p:spPr>
              <a:xfrm>
                <a:off x="2500297" y="2643182"/>
                <a:ext cx="1428760" cy="714379"/>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806" name="矩形 73"/>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75" name="矩形 74"/>
            <p:cNvSpPr/>
            <p:nvPr/>
          </p:nvSpPr>
          <p:spPr>
            <a:xfrm>
              <a:off x="4500562" y="2928934"/>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76" name="矩形 75"/>
            <p:cNvSpPr/>
            <p:nvPr/>
          </p:nvSpPr>
          <p:spPr>
            <a:xfrm>
              <a:off x="4571999"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77" name="矩形 76"/>
            <p:cNvSpPr/>
            <p:nvPr/>
          </p:nvSpPr>
          <p:spPr>
            <a:xfrm>
              <a:off x="4643438" y="2928934"/>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78" name="矩形 77"/>
            <p:cNvSpPr/>
            <p:nvPr/>
          </p:nvSpPr>
          <p:spPr>
            <a:xfrm>
              <a:off x="4714875"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80" name="矩形 79"/>
            <p:cNvSpPr/>
            <p:nvPr/>
          </p:nvSpPr>
          <p:spPr>
            <a:xfrm>
              <a:off x="4786314" y="2928934"/>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30745" name="组合 80"/>
            <p:cNvGrpSpPr/>
            <p:nvPr/>
          </p:nvGrpSpPr>
          <p:grpSpPr bwMode="auto">
            <a:xfrm>
              <a:off x="6357950" y="2643182"/>
              <a:ext cx="1428760" cy="671517"/>
              <a:chOff x="2500298" y="2643182"/>
              <a:chExt cx="1428760" cy="714379"/>
            </a:xfrm>
          </p:grpSpPr>
          <p:sp>
            <p:nvSpPr>
              <p:cNvPr id="82" name="矩形 81"/>
              <p:cNvSpPr/>
              <p:nvPr/>
            </p:nvSpPr>
            <p:spPr>
              <a:xfrm>
                <a:off x="2500298" y="2643182"/>
                <a:ext cx="1428760" cy="714379"/>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804" name="矩形 82"/>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84" name="矩形 83"/>
            <p:cNvSpPr/>
            <p:nvPr/>
          </p:nvSpPr>
          <p:spPr>
            <a:xfrm>
              <a:off x="6429387"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85" name="矩形 84"/>
            <p:cNvSpPr/>
            <p:nvPr/>
          </p:nvSpPr>
          <p:spPr>
            <a:xfrm>
              <a:off x="6500826" y="2928934"/>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86" name="矩形 85"/>
            <p:cNvSpPr/>
            <p:nvPr/>
          </p:nvSpPr>
          <p:spPr>
            <a:xfrm>
              <a:off x="6572263" y="2928934"/>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30749" name="组合 94"/>
            <p:cNvGrpSpPr/>
            <p:nvPr/>
          </p:nvGrpSpPr>
          <p:grpSpPr bwMode="auto">
            <a:xfrm>
              <a:off x="2500298" y="3971928"/>
              <a:ext cx="1428760" cy="671518"/>
              <a:chOff x="2500298" y="2643182"/>
              <a:chExt cx="1428760" cy="714380"/>
            </a:xfrm>
          </p:grpSpPr>
          <p:sp>
            <p:nvSpPr>
              <p:cNvPr id="96" name="矩形 95"/>
              <p:cNvSpPr/>
              <p:nvPr/>
            </p:nvSpPr>
            <p:spPr>
              <a:xfrm>
                <a:off x="2500298" y="2643182"/>
                <a:ext cx="1428760" cy="71438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802" name="矩形 96"/>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98" name="矩形 97"/>
            <p:cNvSpPr/>
            <p:nvPr/>
          </p:nvSpPr>
          <p:spPr>
            <a:xfrm>
              <a:off x="2571735"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99" name="矩形 98"/>
            <p:cNvSpPr/>
            <p:nvPr/>
          </p:nvSpPr>
          <p:spPr>
            <a:xfrm>
              <a:off x="2643174"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0" name="矩形 99"/>
            <p:cNvSpPr/>
            <p:nvPr/>
          </p:nvSpPr>
          <p:spPr>
            <a:xfrm>
              <a:off x="2714611"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2" name="矩形 101"/>
            <p:cNvSpPr/>
            <p:nvPr/>
          </p:nvSpPr>
          <p:spPr>
            <a:xfrm>
              <a:off x="2786050"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4" name="矩形 103"/>
            <p:cNvSpPr/>
            <p:nvPr/>
          </p:nvSpPr>
          <p:spPr>
            <a:xfrm>
              <a:off x="2857487"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6" name="矩形 105"/>
            <p:cNvSpPr/>
            <p:nvPr/>
          </p:nvSpPr>
          <p:spPr>
            <a:xfrm>
              <a:off x="2928926"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7" name="矩形 106"/>
            <p:cNvSpPr/>
            <p:nvPr/>
          </p:nvSpPr>
          <p:spPr>
            <a:xfrm>
              <a:off x="3000363"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08" name="矩形 107"/>
            <p:cNvSpPr/>
            <p:nvPr/>
          </p:nvSpPr>
          <p:spPr>
            <a:xfrm>
              <a:off x="3071802"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1" name="矩形 110"/>
            <p:cNvSpPr/>
            <p:nvPr/>
          </p:nvSpPr>
          <p:spPr>
            <a:xfrm>
              <a:off x="3143239"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2" name="矩形 111"/>
            <p:cNvSpPr/>
            <p:nvPr/>
          </p:nvSpPr>
          <p:spPr>
            <a:xfrm>
              <a:off x="3214678"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3" name="矩形 112"/>
            <p:cNvSpPr/>
            <p:nvPr/>
          </p:nvSpPr>
          <p:spPr>
            <a:xfrm>
              <a:off x="3286115"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7" name="矩形 116"/>
            <p:cNvSpPr/>
            <p:nvPr/>
          </p:nvSpPr>
          <p:spPr>
            <a:xfrm>
              <a:off x="3357554"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8" name="矩形 117"/>
            <p:cNvSpPr/>
            <p:nvPr/>
          </p:nvSpPr>
          <p:spPr>
            <a:xfrm>
              <a:off x="3428991"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19" name="矩形 118"/>
            <p:cNvSpPr/>
            <p:nvPr/>
          </p:nvSpPr>
          <p:spPr>
            <a:xfrm>
              <a:off x="3500430"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20" name="矩形 119"/>
            <p:cNvSpPr/>
            <p:nvPr/>
          </p:nvSpPr>
          <p:spPr>
            <a:xfrm>
              <a:off x="3571867"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30765" name="组合 120"/>
            <p:cNvGrpSpPr/>
            <p:nvPr/>
          </p:nvGrpSpPr>
          <p:grpSpPr bwMode="auto">
            <a:xfrm>
              <a:off x="4429123" y="3971928"/>
              <a:ext cx="1428760" cy="671518"/>
              <a:chOff x="2500297" y="2643182"/>
              <a:chExt cx="1428760" cy="714380"/>
            </a:xfrm>
          </p:grpSpPr>
          <p:sp>
            <p:nvSpPr>
              <p:cNvPr id="122" name="矩形 121"/>
              <p:cNvSpPr/>
              <p:nvPr/>
            </p:nvSpPr>
            <p:spPr>
              <a:xfrm>
                <a:off x="2500297" y="2643182"/>
                <a:ext cx="1428760" cy="71438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800" name="矩形 122"/>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124" name="矩形 123"/>
            <p:cNvSpPr/>
            <p:nvPr/>
          </p:nvSpPr>
          <p:spPr>
            <a:xfrm>
              <a:off x="4500562"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29" name="矩形 128"/>
            <p:cNvSpPr/>
            <p:nvPr/>
          </p:nvSpPr>
          <p:spPr>
            <a:xfrm>
              <a:off x="4571999"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33" name="矩形 132"/>
            <p:cNvSpPr/>
            <p:nvPr/>
          </p:nvSpPr>
          <p:spPr>
            <a:xfrm>
              <a:off x="4643438"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34" name="矩形 133"/>
            <p:cNvSpPr/>
            <p:nvPr/>
          </p:nvSpPr>
          <p:spPr>
            <a:xfrm>
              <a:off x="4714875"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42" name="矩形 141"/>
            <p:cNvSpPr/>
            <p:nvPr/>
          </p:nvSpPr>
          <p:spPr>
            <a:xfrm>
              <a:off x="4786314"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44" name="矩形 143"/>
            <p:cNvSpPr/>
            <p:nvPr/>
          </p:nvSpPr>
          <p:spPr>
            <a:xfrm>
              <a:off x="4857751"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45" name="矩形 144"/>
            <p:cNvSpPr/>
            <p:nvPr/>
          </p:nvSpPr>
          <p:spPr>
            <a:xfrm>
              <a:off x="4929190"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46" name="矩形 145"/>
            <p:cNvSpPr/>
            <p:nvPr/>
          </p:nvSpPr>
          <p:spPr>
            <a:xfrm>
              <a:off x="5000627"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47" name="矩形 146"/>
            <p:cNvSpPr/>
            <p:nvPr/>
          </p:nvSpPr>
          <p:spPr>
            <a:xfrm>
              <a:off x="5072066"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nvGrpSpPr>
            <p:cNvPr id="30775" name="组合 158"/>
            <p:cNvGrpSpPr/>
            <p:nvPr/>
          </p:nvGrpSpPr>
          <p:grpSpPr bwMode="auto">
            <a:xfrm>
              <a:off x="6357950" y="3971928"/>
              <a:ext cx="1428760" cy="671518"/>
              <a:chOff x="2500298" y="2643182"/>
              <a:chExt cx="1428760" cy="714380"/>
            </a:xfrm>
          </p:grpSpPr>
          <p:sp>
            <p:nvSpPr>
              <p:cNvPr id="160" name="矩形 159"/>
              <p:cNvSpPr/>
              <p:nvPr/>
            </p:nvSpPr>
            <p:spPr>
              <a:xfrm>
                <a:off x="2500298" y="2643182"/>
                <a:ext cx="1428760" cy="71438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0798" name="矩形 162"/>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168" name="矩形 167"/>
            <p:cNvSpPr/>
            <p:nvPr/>
          </p:nvSpPr>
          <p:spPr>
            <a:xfrm>
              <a:off x="6429387"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0" name="矩形 169"/>
            <p:cNvSpPr/>
            <p:nvPr/>
          </p:nvSpPr>
          <p:spPr>
            <a:xfrm>
              <a:off x="6500826"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5" name="矩形 174"/>
            <p:cNvSpPr/>
            <p:nvPr/>
          </p:nvSpPr>
          <p:spPr>
            <a:xfrm>
              <a:off x="6572263"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6" name="矩形 175"/>
            <p:cNvSpPr/>
            <p:nvPr/>
          </p:nvSpPr>
          <p:spPr>
            <a:xfrm>
              <a:off x="6643702" y="425768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7" name="矩形 176"/>
            <p:cNvSpPr/>
            <p:nvPr/>
          </p:nvSpPr>
          <p:spPr>
            <a:xfrm>
              <a:off x="6715139"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8" name="矩形 177"/>
            <p:cNvSpPr/>
            <p:nvPr/>
          </p:nvSpPr>
          <p:spPr>
            <a:xfrm>
              <a:off x="6786578"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9" name="矩形 178"/>
            <p:cNvSpPr/>
            <p:nvPr/>
          </p:nvSpPr>
          <p:spPr>
            <a:xfrm>
              <a:off x="6858015"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0" name="矩形 179"/>
            <p:cNvSpPr/>
            <p:nvPr/>
          </p:nvSpPr>
          <p:spPr>
            <a:xfrm>
              <a:off x="6929454"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1" name="矩形 180"/>
            <p:cNvSpPr/>
            <p:nvPr/>
          </p:nvSpPr>
          <p:spPr>
            <a:xfrm>
              <a:off x="7000891" y="4259268"/>
              <a:ext cx="71439"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2" name="矩形 181"/>
            <p:cNvSpPr/>
            <p:nvPr/>
          </p:nvSpPr>
          <p:spPr>
            <a:xfrm>
              <a:off x="7072330" y="4259268"/>
              <a:ext cx="71437" cy="357189"/>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3" name="矩形 182"/>
            <p:cNvSpPr/>
            <p:nvPr/>
          </p:nvSpPr>
          <p:spPr>
            <a:xfrm>
              <a:off x="7143767" y="425768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cxnSp>
          <p:nvCxnSpPr>
            <p:cNvPr id="189" name="直接连接符 188"/>
            <p:cNvCxnSpPr>
              <a:stCxn id="54" idx="3"/>
            </p:cNvCxnSpPr>
            <p:nvPr/>
          </p:nvCxnSpPr>
          <p:spPr>
            <a:xfrm>
              <a:off x="1571603" y="3286124"/>
              <a:ext cx="500067"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rot="5400000" flipH="1" flipV="1">
              <a:off x="1927206" y="3143248"/>
              <a:ext cx="28734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直接箭头连接符 196"/>
            <p:cNvCxnSpPr/>
            <p:nvPr/>
          </p:nvCxnSpPr>
          <p:spPr>
            <a:xfrm>
              <a:off x="2071670" y="2998785"/>
              <a:ext cx="428628"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9" name="直接箭头连接符 198"/>
            <p:cNvCxnSpPr/>
            <p:nvPr/>
          </p:nvCxnSpPr>
          <p:spPr>
            <a:xfrm>
              <a:off x="3929058" y="3000372"/>
              <a:ext cx="500065"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3" name="直接箭头连接符 202"/>
            <p:cNvCxnSpPr/>
            <p:nvPr/>
          </p:nvCxnSpPr>
          <p:spPr>
            <a:xfrm>
              <a:off x="3929058" y="4356106"/>
              <a:ext cx="500065"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4" name="直接箭头连接符 203"/>
            <p:cNvCxnSpPr/>
            <p:nvPr/>
          </p:nvCxnSpPr>
          <p:spPr>
            <a:xfrm>
              <a:off x="5857883" y="3000372"/>
              <a:ext cx="500067"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5" name="直接箭头连接符 204"/>
            <p:cNvCxnSpPr/>
            <p:nvPr/>
          </p:nvCxnSpPr>
          <p:spPr>
            <a:xfrm>
              <a:off x="5857883" y="4356106"/>
              <a:ext cx="500067"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1571603" y="4427545"/>
              <a:ext cx="500067" cy="15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直接连接符 206"/>
            <p:cNvCxnSpPr/>
            <p:nvPr/>
          </p:nvCxnSpPr>
          <p:spPr>
            <a:xfrm rot="5400000" flipH="1" flipV="1">
              <a:off x="2037539" y="4391825"/>
              <a:ext cx="69850" cy="15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直接箭头连接符 207"/>
            <p:cNvCxnSpPr/>
            <p:nvPr/>
          </p:nvCxnSpPr>
          <p:spPr>
            <a:xfrm>
              <a:off x="2071670" y="4356106"/>
              <a:ext cx="428628"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210" name="矩形 209"/>
          <p:cNvSpPr>
            <a:spLocks noChangeArrowheads="1"/>
          </p:cNvSpPr>
          <p:nvPr/>
        </p:nvSpPr>
        <p:spPr bwMode="auto">
          <a:xfrm>
            <a:off x="961390" y="5250815"/>
            <a:ext cx="10295890" cy="107632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将一个由页面组成的空间称作区域</a:t>
            </a:r>
            <a:r>
              <a:rPr lang="en-US" altLang="zh-CN" sz="1600" dirty="0">
                <a:latin typeface="微软雅黑" panose="020B0503020204020204" pitchFamily="34" charset="-122"/>
                <a:ea typeface="微软雅黑" panose="020B0503020204020204" pitchFamily="34" charset="-122"/>
              </a:rPr>
              <a:t>(zone</a:t>
            </a:r>
            <a:r>
              <a:rPr lang="zh-CN" altLang="en-US" sz="1600" dirty="0">
                <a:latin typeface="微软雅黑" panose="020B0503020204020204" pitchFamily="34" charset="-122"/>
                <a:ea typeface="微软雅黑" panose="020B0503020204020204" pitchFamily="34" charset="-122"/>
              </a:rPr>
              <a:t>或</a:t>
            </a:r>
            <a:r>
              <a:rPr lang="en-US" altLang="zh-CN" sz="1600" dirty="0">
                <a:latin typeface="微软雅黑" panose="020B0503020204020204" pitchFamily="34" charset="-122"/>
                <a:ea typeface="微软雅黑" panose="020B0503020204020204" pitchFamily="34" charset="-122"/>
              </a:rPr>
              <a:t>area)</a:t>
            </a:r>
            <a:r>
              <a:rPr lang="zh-CN" altLang="en-US" sz="1600" dirty="0">
                <a:latin typeface="微软雅黑" panose="020B0503020204020204" pitchFamily="34" charset="-122"/>
                <a:ea typeface="微软雅黑" panose="020B0503020204020204" pitchFamily="34" charset="-122"/>
              </a:rPr>
              <a:t>。由一个</a:t>
            </a:r>
            <a:r>
              <a:rPr lang="en-US" altLang="zh-CN" sz="1600" dirty="0">
                <a:latin typeface="微软雅黑" panose="020B0503020204020204" pitchFamily="34" charset="-122"/>
                <a:ea typeface="微软雅黑" panose="020B0503020204020204" pitchFamily="34" charset="-122"/>
              </a:rPr>
              <a:t>LW_VMM_ZONE</a:t>
            </a:r>
            <a:r>
              <a:rPr lang="zh-CN" altLang="en-US" sz="1600" dirty="0">
                <a:latin typeface="微软雅黑" panose="020B0503020204020204" pitchFamily="34" charset="-122"/>
                <a:ea typeface="微软雅黑" panose="020B0503020204020204" pitchFamily="34" charset="-122"/>
              </a:rPr>
              <a:t>的数据结构管理空闲页面。随着不断的分配和回收，会出现如上图所示的由页面数量进行散列的页面链表。根据需要分配的页面数量，快速定位到</a:t>
            </a:r>
            <a:r>
              <a:rPr lang="en-US" altLang="zh-CN" sz="1600" dirty="0">
                <a:latin typeface="微软雅黑" panose="020B0503020204020204" pitchFamily="34" charset="-122"/>
                <a:ea typeface="微软雅黑" panose="020B0503020204020204" pitchFamily="34" charset="-122"/>
              </a:rPr>
              <a:t>HASH</a:t>
            </a:r>
            <a:r>
              <a:rPr lang="zh-CN" altLang="en-US" sz="1600" dirty="0">
                <a:latin typeface="微软雅黑" panose="020B0503020204020204" pitchFamily="34" charset="-122"/>
                <a:ea typeface="微软雅黑" panose="020B0503020204020204" pitchFamily="34" charset="-122"/>
              </a:rPr>
              <a:t>表内具有相同散列值的链表头，再遍历以找到最佳大小的连续页面。如果找到的连续页面有剩余，则分裂该连续页面，并用同样的策略将剩余的连续页面插入</a:t>
            </a:r>
            <a:r>
              <a:rPr lang="en-US" altLang="zh-CN" sz="1600" dirty="0">
                <a:latin typeface="微软雅黑" panose="020B0503020204020204" pitchFamily="34" charset="-122"/>
                <a:ea typeface="微软雅黑" panose="020B0503020204020204" pitchFamily="34" charset="-122"/>
              </a:rPr>
              <a:t>HASH</a:t>
            </a:r>
            <a:r>
              <a:rPr lang="zh-CN" altLang="en-US" sz="1600" dirty="0">
                <a:latin typeface="微软雅黑" panose="020B0503020204020204" pitchFamily="34" charset="-122"/>
                <a:ea typeface="微软雅黑" panose="020B0503020204020204" pitchFamily="34" charset="-122"/>
              </a:rPr>
              <a:t>表。</a:t>
            </a:r>
          </a:p>
        </p:txBody>
      </p:sp>
      <p:sp>
        <p:nvSpPr>
          <p:cNvPr id="88" name="矩形 87"/>
          <p:cNvSpPr/>
          <p:nvPr/>
        </p:nvSpPr>
        <p:spPr>
          <a:xfrm>
            <a:off x="961073" y="1288098"/>
            <a:ext cx="2198687"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页面分配与回收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6.11111E-6 -4.44444E-6 L 0.86615 -4.44444E-6 " pathEditMode="relative" ptsTypes="AA">
                                      <p:cBhvr>
                                        <p:cTn id="6" dur="700" spd="-100000" fill="hold"/>
                                        <p:tgtEl>
                                          <p:spTgt spid="88"/>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5.55556E-7 -2.96296E-6 L 0.56285 -2.96296E-6 " pathEditMode="relative" rAng="0" ptsTypes="AA">
                                      <p:cBhvr>
                                        <p:cTn id="8" dur="700" spd="-100000" fill="hold"/>
                                        <p:tgtEl>
                                          <p:spTgt spid="35"/>
                                        </p:tgtEl>
                                        <p:attrNameLst>
                                          <p:attrName>ppt_x</p:attrName>
                                          <p:attrName>ppt_y</p:attrName>
                                        </p:attrNameLst>
                                      </p:cBhvr>
                                      <p:rCtr x="281" y="0"/>
                                    </p:animMotion>
                                  </p:childTnLst>
                                </p:cTn>
                              </p:par>
                              <p:par>
                                <p:cTn id="9" presetID="9" presetClass="emph" presetSubtype="0" nodeType="withEffect">
                                  <p:stCondLst>
                                    <p:cond delay="0"/>
                                  </p:stCondLst>
                                  <p:childTnLst>
                                    <p:set>
                                      <p:cBhvr rctx="PPT">
                                        <p:cTn id="10" dur="indefinite"/>
                                        <p:tgtEl>
                                          <p:spTgt spid="89"/>
                                        </p:tgtEl>
                                        <p:attrNameLst>
                                          <p:attrName>style.opacity</p:attrName>
                                        </p:attrNameLst>
                                      </p:cBhvr>
                                      <p:to>
                                        <p:strVal val="0"/>
                                      </p:to>
                                    </p:set>
                                    <p:animEffect filter="image" prLst="opacity: 0">
                                      <p:cBhvr rctx="IE">
                                        <p:cTn id="11" dur="indefinite"/>
                                        <p:tgtEl>
                                          <p:spTgt spid="89"/>
                                        </p:tgtEl>
                                      </p:cBhvr>
                                    </p:animEffect>
                                  </p:childTnLst>
                                </p:cTn>
                              </p:par>
                              <p:par>
                                <p:cTn id="12" presetID="9" presetClass="emph" presetSubtype="0" grpId="0" nodeType="withEffect">
                                  <p:stCondLst>
                                    <p:cond delay="0"/>
                                  </p:stCondLst>
                                  <p:childTnLst>
                                    <p:set>
                                      <p:cBhvr rctx="PPT">
                                        <p:cTn id="13" dur="indefinite"/>
                                        <p:tgtEl>
                                          <p:spTgt spid="210"/>
                                        </p:tgtEl>
                                        <p:attrNameLst>
                                          <p:attrName>style.opacity</p:attrName>
                                        </p:attrNameLst>
                                      </p:cBhvr>
                                      <p:to>
                                        <p:strVal val="0"/>
                                      </p:to>
                                    </p:set>
                                    <p:animEffect filter="image" prLst="opacity: 0">
                                      <p:cBhvr rctx="IE">
                                        <p:cTn id="14" dur="indefinite"/>
                                        <p:tgtEl>
                                          <p:spTgt spid="210"/>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nodeType="clickEffect">
                                  <p:stCondLst>
                                    <p:cond delay="100"/>
                                  </p:stCondLst>
                                  <p:childTnLst>
                                    <p:set>
                                      <p:cBhvr rctx="PPT">
                                        <p:cTn id="18" dur="indefinite"/>
                                        <p:tgtEl>
                                          <p:spTgt spid="89"/>
                                        </p:tgtEl>
                                        <p:attrNameLst>
                                          <p:attrName>style.opacity</p:attrName>
                                        </p:attrNameLst>
                                      </p:cBhvr>
                                      <p:to>
                                        <p:strVal val="1"/>
                                      </p:to>
                                    </p:set>
                                    <p:animEffect filter="image" prLst="opacity: 1">
                                      <p:cBhvr rctx="IE">
                                        <p:cTn id="19" dur="indefinite"/>
                                        <p:tgtEl>
                                          <p:spTgt spid="89"/>
                                        </p:tgtEl>
                                      </p:cBhvr>
                                    </p:animEffect>
                                  </p:childTnLst>
                                </p:cTn>
                              </p:par>
                              <p:par>
                                <p:cTn id="20" presetID="9" presetClass="emph" presetSubtype="0" grpId="1" nodeType="withEffect">
                                  <p:stCondLst>
                                    <p:cond delay="100"/>
                                  </p:stCondLst>
                                  <p:childTnLst>
                                    <p:set>
                                      <p:cBhvr rctx="PPT">
                                        <p:cTn id="21" dur="indefinite"/>
                                        <p:tgtEl>
                                          <p:spTgt spid="210"/>
                                        </p:tgtEl>
                                        <p:attrNameLst>
                                          <p:attrName>style.opacity</p:attrName>
                                        </p:attrNameLst>
                                      </p:cBhvr>
                                      <p:to>
                                        <p:strVal val="1"/>
                                      </p:to>
                                    </p:set>
                                    <p:animEffect filter="image" prLst="opacity: 1">
                                      <p:cBhvr rctx="IE">
                                        <p:cTn id="22" dur="indefinite"/>
                                        <p:tgtEl>
                                          <p:spTgt spid="210"/>
                                        </p:tgtEl>
                                      </p:cBhvr>
                                    </p:animEffect>
                                  </p:childTnLst>
                                </p:cTn>
                              </p:par>
                              <p:par>
                                <p:cTn id="23" presetID="0" presetClass="path" presetSubtype="0" accel="50000" decel="50000" fill="hold" nodeType="withEffect">
                                  <p:stCondLst>
                                    <p:cond delay="0"/>
                                  </p:stCondLst>
                                  <p:childTnLst>
                                    <p:animMotion origin="layout" path="M 8.33333E-7 -1.50359E-6 L 0.59063 -1.50359E-6 " pathEditMode="relative" ptsTypes="AA">
                                      <p:cBhvr>
                                        <p:cTn id="24" dur="600" spd="-100000" fill="hold"/>
                                        <p:tgtEl>
                                          <p:spTgt spid="89"/>
                                        </p:tgtEl>
                                        <p:attrNameLst>
                                          <p:attrName>ppt_x</p:attrName>
                                          <p:attrName>ppt_y</p:attrName>
                                        </p:attrNameLst>
                                      </p:cBhvr>
                                    </p:animMotion>
                                  </p:childTnLst>
                                </p:cTn>
                              </p:par>
                              <p:par>
                                <p:cTn id="25" presetID="0" presetClass="path" presetSubtype="0" accel="50000" decel="50000" fill="hold" grpId="2" nodeType="withEffect">
                                  <p:stCondLst>
                                    <p:cond delay="0"/>
                                  </p:stCondLst>
                                  <p:childTnLst>
                                    <p:animMotion origin="layout" path="M 0 0 L 0.62205 0 " pathEditMode="relative" ptsTypes="AA">
                                      <p:cBhvr>
                                        <p:cTn id="26" dur="800" spd="-100000" fill="hold"/>
                                        <p:tgtEl>
                                          <p:spTgt spid="21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210" grpId="0" bldLvl="0" animBg="1"/>
      <p:bldP spid="210" grpId="1" bldLvl="0" animBg="1"/>
      <p:bldP spid="210" grpId="2" bldLvl="0" animBg="1"/>
      <p:bldP spid="88"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内存管理</a:t>
            </a:r>
          </a:p>
        </p:txBody>
      </p:sp>
      <p:sp>
        <p:nvSpPr>
          <p:cNvPr id="35" name="矩形 34"/>
          <p:cNvSpPr>
            <a:spLocks noChangeArrowheads="1"/>
          </p:cNvSpPr>
          <p:nvPr/>
        </p:nvSpPr>
        <p:spPr bwMode="auto">
          <a:xfrm>
            <a:off x="961390" y="1792605"/>
            <a:ext cx="10267315"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a:latin typeface="微软雅黑" panose="020B0503020204020204" pitchFamily="34" charset="-122"/>
                <a:ea typeface="微软雅黑" panose="020B0503020204020204" pitchFamily="34" charset="-122"/>
              </a:rPr>
              <a:t>系统分配的页面空间被用户全部使用，这不同于堆内存基于字节的分配管理算法，分配时一部分空间用于内部数据管理，当用户释放时可以通过地址直接获得相关数据块管理信息。由于以页</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典型值为</a:t>
            </a:r>
            <a:r>
              <a:rPr lang="en-US" altLang="zh-CN" sz="1600">
                <a:latin typeface="微软雅黑" panose="020B0503020204020204" pitchFamily="34" charset="-122"/>
                <a:ea typeface="微软雅黑" panose="020B0503020204020204" pitchFamily="34" charset="-122"/>
              </a:rPr>
              <a:t>4KB)</a:t>
            </a:r>
            <a:r>
              <a:rPr lang="zh-CN" altLang="en-US" sz="1600">
                <a:latin typeface="微软雅黑" panose="020B0503020204020204" pitchFamily="34" charset="-122"/>
                <a:ea typeface="微软雅黑" panose="020B0503020204020204" pitchFamily="34" charset="-122"/>
              </a:rPr>
              <a:t>为基本分配单位，如果每一次分配都多分配一个页进行相关信息管理，则会造成较大的内存浪费，因此，页面的回收采用特殊方式。</a:t>
            </a:r>
          </a:p>
        </p:txBody>
      </p:sp>
      <p:grpSp>
        <p:nvGrpSpPr>
          <p:cNvPr id="65" name="组合 64"/>
          <p:cNvGrpSpPr/>
          <p:nvPr/>
        </p:nvGrpSpPr>
        <p:grpSpPr bwMode="auto">
          <a:xfrm>
            <a:off x="6890385" y="4002405"/>
            <a:ext cx="1428750" cy="671513"/>
            <a:chOff x="6286512" y="3543300"/>
            <a:chExt cx="1428760" cy="671518"/>
          </a:xfrm>
        </p:grpSpPr>
        <p:grpSp>
          <p:nvGrpSpPr>
            <p:cNvPr id="31797" name="组合 158"/>
            <p:cNvGrpSpPr/>
            <p:nvPr/>
          </p:nvGrpSpPr>
          <p:grpSpPr bwMode="auto">
            <a:xfrm>
              <a:off x="6286512" y="3543300"/>
              <a:ext cx="1428760" cy="671518"/>
              <a:chOff x="2500298" y="2643182"/>
              <a:chExt cx="1428760" cy="714380"/>
            </a:xfrm>
          </p:grpSpPr>
          <p:sp>
            <p:nvSpPr>
              <p:cNvPr id="160" name="矩形 159"/>
              <p:cNvSpPr/>
              <p:nvPr/>
            </p:nvSpPr>
            <p:spPr>
              <a:xfrm>
                <a:off x="2500298" y="2643182"/>
                <a:ext cx="1428760" cy="714380"/>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31810" name="矩形 162"/>
              <p:cNvSpPr>
                <a:spLocks noChangeArrowheads="1"/>
              </p:cNvSpPr>
              <p:nvPr/>
            </p:nvSpPr>
            <p:spPr bwMode="auto">
              <a:xfrm>
                <a:off x="2582912" y="2643182"/>
                <a:ext cx="1261754" cy="2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00">
                    <a:solidFill>
                      <a:schemeClr val="bg1"/>
                    </a:solidFill>
                  </a:rPr>
                  <a:t>LW_VMM_PAGE</a:t>
                </a:r>
                <a:endParaRPr lang="zh-CN" altLang="en-US" sz="1100">
                  <a:solidFill>
                    <a:schemeClr val="bg1"/>
                  </a:solidFill>
                </a:endParaRPr>
              </a:p>
            </p:txBody>
          </p:sp>
        </p:grpSp>
        <p:sp>
          <p:nvSpPr>
            <p:cNvPr id="168" name="矩形 167"/>
            <p:cNvSpPr/>
            <p:nvPr/>
          </p:nvSpPr>
          <p:spPr>
            <a:xfrm>
              <a:off x="6357951" y="3829052"/>
              <a:ext cx="71437"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0" name="矩形 169"/>
            <p:cNvSpPr/>
            <p:nvPr/>
          </p:nvSpPr>
          <p:spPr>
            <a:xfrm>
              <a:off x="6429388" y="3829052"/>
              <a:ext cx="71439"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5" name="矩形 174"/>
            <p:cNvSpPr/>
            <p:nvPr/>
          </p:nvSpPr>
          <p:spPr>
            <a:xfrm>
              <a:off x="6500827" y="3829052"/>
              <a:ext cx="71437"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6" name="矩形 175"/>
            <p:cNvSpPr/>
            <p:nvPr/>
          </p:nvSpPr>
          <p:spPr>
            <a:xfrm>
              <a:off x="6572264" y="3829052"/>
              <a:ext cx="71439"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7" name="矩形 176"/>
            <p:cNvSpPr/>
            <p:nvPr/>
          </p:nvSpPr>
          <p:spPr>
            <a:xfrm>
              <a:off x="6643703" y="3829052"/>
              <a:ext cx="71437"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8" name="矩形 177"/>
            <p:cNvSpPr/>
            <p:nvPr/>
          </p:nvSpPr>
          <p:spPr>
            <a:xfrm>
              <a:off x="6715140" y="383064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79" name="矩形 178"/>
            <p:cNvSpPr/>
            <p:nvPr/>
          </p:nvSpPr>
          <p:spPr>
            <a:xfrm>
              <a:off x="6786579" y="383064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0" name="矩形 179"/>
            <p:cNvSpPr/>
            <p:nvPr/>
          </p:nvSpPr>
          <p:spPr>
            <a:xfrm>
              <a:off x="6858016" y="383064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1" name="矩形 180"/>
            <p:cNvSpPr/>
            <p:nvPr/>
          </p:nvSpPr>
          <p:spPr>
            <a:xfrm>
              <a:off x="6929455" y="3830640"/>
              <a:ext cx="71437"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2" name="矩形 181"/>
            <p:cNvSpPr/>
            <p:nvPr/>
          </p:nvSpPr>
          <p:spPr>
            <a:xfrm>
              <a:off x="7000892" y="3830640"/>
              <a:ext cx="71439" cy="357190"/>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183" name="矩形 182"/>
            <p:cNvSpPr/>
            <p:nvPr/>
          </p:nvSpPr>
          <p:spPr>
            <a:xfrm>
              <a:off x="7072331" y="3829052"/>
              <a:ext cx="71437" cy="357191"/>
            </a:xfrm>
            <a:prstGeom prst="rect">
              <a:avLst/>
            </a:prstGeom>
            <a:solidFill>
              <a:schemeClr val="bg1">
                <a:lumMod val="9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grpSp>
      <p:sp>
        <p:nvSpPr>
          <p:cNvPr id="210" name="矩形 209"/>
          <p:cNvSpPr>
            <a:spLocks noChangeArrowheads="1"/>
          </p:cNvSpPr>
          <p:nvPr/>
        </p:nvSpPr>
        <p:spPr bwMode="auto">
          <a:xfrm>
            <a:off x="961390" y="5648960"/>
            <a:ext cx="10266680"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zh-CN" altLang="en-US" sz="1600" dirty="0">
                <a:latin typeface="微软雅黑" panose="020B0503020204020204" pitchFamily="34" charset="-122"/>
                <a:ea typeface="微软雅黑" panose="020B0503020204020204" pitchFamily="34" charset="-122"/>
              </a:rPr>
              <a:t>已经分配的连续页面由</a:t>
            </a:r>
            <a:r>
              <a:rPr lang="en-US" altLang="zh-CN" sz="1600" dirty="0">
                <a:latin typeface="微软雅黑" panose="020B0503020204020204" pitchFamily="34" charset="-122"/>
                <a:ea typeface="微软雅黑" panose="020B0503020204020204" pitchFamily="34" charset="-122"/>
              </a:rPr>
              <a:t>LW_VMM_AREA</a:t>
            </a:r>
            <a:r>
              <a:rPr lang="zh-CN" altLang="en-US" sz="1600" dirty="0">
                <a:latin typeface="微软雅黑" panose="020B0503020204020204" pitchFamily="34" charset="-122"/>
                <a:ea typeface="微软雅黑" panose="020B0503020204020204" pitchFamily="34" charset="-122"/>
              </a:rPr>
              <a:t>的数据结构来管理。释放页面时，为了从页面地址快速定位到对应的页面控制块（</a:t>
            </a:r>
            <a:r>
              <a:rPr lang="en-US" altLang="zh-CN" sz="1600" dirty="0">
                <a:latin typeface="微软雅黑" panose="020B0503020204020204" pitchFamily="34" charset="-122"/>
                <a:ea typeface="微软雅黑" panose="020B0503020204020204" pitchFamily="34" charset="-122"/>
              </a:rPr>
              <a:t>LW_VMM_PAGE</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首先以该连续页面的</a:t>
            </a:r>
            <a:r>
              <a:rPr lang="zh-CN" altLang="en-US" sz="1600" dirty="0">
                <a:solidFill>
                  <a:srgbClr val="FF0000"/>
                </a:solidFill>
                <a:latin typeface="微软雅黑" panose="020B0503020204020204" pitchFamily="34" charset="-122"/>
                <a:ea typeface="微软雅黑" panose="020B0503020204020204" pitchFamily="34" charset="-122"/>
              </a:rPr>
              <a:t>起始地址</a:t>
            </a:r>
            <a:r>
              <a:rPr lang="zh-CN" altLang="en-US" sz="1600" dirty="0">
                <a:latin typeface="微软雅黑" panose="020B0503020204020204" pitchFamily="34" charset="-122"/>
                <a:ea typeface="微软雅黑" panose="020B0503020204020204" pitchFamily="34" charset="-122"/>
              </a:rPr>
              <a:t>为关键参数进行</a:t>
            </a:r>
            <a:r>
              <a:rPr lang="en-US" altLang="zh-CN" sz="1600" dirty="0">
                <a:latin typeface="微软雅黑" panose="020B0503020204020204" pitchFamily="34" charset="-122"/>
                <a:ea typeface="微软雅黑" panose="020B0503020204020204" pitchFamily="34" charset="-122"/>
              </a:rPr>
              <a:t>HASH</a:t>
            </a:r>
            <a:r>
              <a:rPr lang="zh-CN" altLang="en-US" sz="1600" dirty="0">
                <a:latin typeface="微软雅黑" panose="020B0503020204020204" pitchFamily="34" charset="-122"/>
                <a:ea typeface="微软雅黑" panose="020B0503020204020204" pitchFamily="34" charset="-122"/>
              </a:rPr>
              <a:t>散列，然后将具有相同散列值的页面控制块以</a:t>
            </a:r>
            <a:r>
              <a:rPr lang="zh-CN" altLang="en-US" sz="1600" dirty="0">
                <a:solidFill>
                  <a:srgbClr val="FF0000"/>
                </a:solidFill>
                <a:latin typeface="微软雅黑" panose="020B0503020204020204" pitchFamily="34" charset="-122"/>
                <a:ea typeface="微软雅黑" panose="020B0503020204020204" pitchFamily="34" charset="-122"/>
              </a:rPr>
              <a:t>红黑树</a:t>
            </a:r>
            <a:r>
              <a:rPr lang="zh-CN" altLang="en-US" sz="1600" dirty="0">
                <a:latin typeface="微软雅黑" panose="020B0503020204020204" pitchFamily="34" charset="-122"/>
                <a:ea typeface="微软雅黑" panose="020B0503020204020204" pitchFamily="34" charset="-122"/>
              </a:rPr>
              <a:t>数据结构进行管理，有效提高了页面回收的时间确定性。</a:t>
            </a:r>
          </a:p>
        </p:txBody>
      </p:sp>
      <p:grpSp>
        <p:nvGrpSpPr>
          <p:cNvPr id="64" name="组合 63"/>
          <p:cNvGrpSpPr/>
          <p:nvPr/>
        </p:nvGrpSpPr>
        <p:grpSpPr bwMode="auto">
          <a:xfrm>
            <a:off x="6961823" y="4680268"/>
            <a:ext cx="642937" cy="565150"/>
            <a:chOff x="6357950" y="4221480"/>
            <a:chExt cx="642942" cy="564842"/>
          </a:xfrm>
        </p:grpSpPr>
        <p:sp>
          <p:nvSpPr>
            <p:cNvPr id="184" name="椭圆 183"/>
            <p:cNvSpPr/>
            <p:nvPr/>
          </p:nvSpPr>
          <p:spPr>
            <a:xfrm>
              <a:off x="6429388" y="4500728"/>
              <a:ext cx="214315" cy="21419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85" name="椭圆 184"/>
            <p:cNvSpPr/>
            <p:nvPr/>
          </p:nvSpPr>
          <p:spPr>
            <a:xfrm>
              <a:off x="6715140" y="4500728"/>
              <a:ext cx="214315" cy="2141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grpSp>
          <p:nvGrpSpPr>
            <p:cNvPr id="31794" name="组合 62"/>
            <p:cNvGrpSpPr/>
            <p:nvPr/>
          </p:nvGrpSpPr>
          <p:grpSpPr bwMode="auto">
            <a:xfrm>
              <a:off x="6357950" y="4221480"/>
              <a:ext cx="642942" cy="564842"/>
              <a:chOff x="6357950" y="4221480"/>
              <a:chExt cx="642942" cy="564842"/>
            </a:xfrm>
          </p:grpSpPr>
          <p:sp>
            <p:nvSpPr>
              <p:cNvPr id="186" name="矩形 185"/>
              <p:cNvSpPr/>
              <p:nvPr/>
            </p:nvSpPr>
            <p:spPr>
              <a:xfrm>
                <a:off x="6357950" y="4429329"/>
                <a:ext cx="642942" cy="356993"/>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87" name="直接箭头连接符 186"/>
              <p:cNvCxnSpPr/>
              <p:nvPr/>
            </p:nvCxnSpPr>
            <p:spPr>
              <a:xfrm rot="16200000" flipV="1">
                <a:off x="6538191" y="4323816"/>
                <a:ext cx="207849" cy="317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sp>
        <p:nvSpPr>
          <p:cNvPr id="67" name="矩形 66"/>
          <p:cNvSpPr/>
          <p:nvPr/>
        </p:nvSpPr>
        <p:spPr>
          <a:xfrm>
            <a:off x="961073" y="1316355"/>
            <a:ext cx="2198687"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页面分配与回收</a:t>
            </a:r>
          </a:p>
        </p:txBody>
      </p:sp>
      <p:grpSp>
        <p:nvGrpSpPr>
          <p:cNvPr id="31752" name="组合 1"/>
          <p:cNvGrpSpPr/>
          <p:nvPr/>
        </p:nvGrpSpPr>
        <p:grpSpPr bwMode="auto">
          <a:xfrm>
            <a:off x="961073" y="2953068"/>
            <a:ext cx="3656012" cy="2435225"/>
            <a:chOff x="357158" y="2636912"/>
            <a:chExt cx="3655418" cy="2435162"/>
          </a:xfrm>
        </p:grpSpPr>
        <p:grpSp>
          <p:nvGrpSpPr>
            <p:cNvPr id="31753" name="tree"/>
            <p:cNvGrpSpPr/>
            <p:nvPr/>
          </p:nvGrpSpPr>
          <p:grpSpPr bwMode="auto">
            <a:xfrm>
              <a:off x="357158" y="2786133"/>
              <a:ext cx="3642721" cy="2285941"/>
              <a:chOff x="357158" y="2643257"/>
              <a:chExt cx="3642721" cy="2285941"/>
            </a:xfrm>
          </p:grpSpPr>
          <p:sp>
            <p:nvSpPr>
              <p:cNvPr id="40" name="矩形 39"/>
              <p:cNvSpPr/>
              <p:nvPr/>
            </p:nvSpPr>
            <p:spPr>
              <a:xfrm>
                <a:off x="357158" y="2643257"/>
                <a:ext cx="1285666" cy="2214505"/>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p>
            </p:txBody>
          </p:sp>
          <p:sp>
            <p:nvSpPr>
              <p:cNvPr id="54" name="矩形 53"/>
              <p:cNvSpPr/>
              <p:nvPr/>
            </p:nvSpPr>
            <p:spPr>
              <a:xfrm>
                <a:off x="785713" y="3357614"/>
                <a:ext cx="785684" cy="28574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0</a:t>
                </a:r>
                <a:endParaRPr lang="zh-CN" altLang="en-US" sz="1600" dirty="0"/>
              </a:p>
            </p:txBody>
          </p:sp>
          <p:sp>
            <p:nvSpPr>
              <p:cNvPr id="55" name="矩形 54"/>
              <p:cNvSpPr/>
              <p:nvPr/>
            </p:nvSpPr>
            <p:spPr>
              <a:xfrm>
                <a:off x="785713" y="3643356"/>
                <a:ext cx="785684" cy="28574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1</a:t>
                </a:r>
                <a:endParaRPr lang="zh-CN" altLang="en-US" sz="1600" dirty="0"/>
              </a:p>
            </p:txBody>
          </p:sp>
          <p:sp>
            <p:nvSpPr>
              <p:cNvPr id="56" name="矩形 55"/>
              <p:cNvSpPr/>
              <p:nvPr/>
            </p:nvSpPr>
            <p:spPr>
              <a:xfrm>
                <a:off x="785713" y="3929099"/>
                <a:ext cx="785684" cy="28574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2</a:t>
                </a:r>
                <a:endParaRPr lang="zh-CN" altLang="en-US" sz="1600" dirty="0"/>
              </a:p>
            </p:txBody>
          </p:sp>
          <p:sp>
            <p:nvSpPr>
              <p:cNvPr id="57" name="矩形 56"/>
              <p:cNvSpPr/>
              <p:nvPr/>
            </p:nvSpPr>
            <p:spPr>
              <a:xfrm>
                <a:off x="785713" y="4214841"/>
                <a:ext cx="785684" cy="28574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3</a:t>
                </a:r>
                <a:endParaRPr lang="zh-CN" altLang="en-US" sz="1600" dirty="0"/>
              </a:p>
            </p:txBody>
          </p:sp>
          <p:sp>
            <p:nvSpPr>
              <p:cNvPr id="59" name="矩形 58"/>
              <p:cNvSpPr/>
              <p:nvPr/>
            </p:nvSpPr>
            <p:spPr>
              <a:xfrm>
                <a:off x="785713" y="4500584"/>
                <a:ext cx="785684" cy="28574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t>. . .   </a:t>
                </a:r>
                <a:endParaRPr lang="zh-CN" altLang="en-US" sz="1600" dirty="0"/>
              </a:p>
            </p:txBody>
          </p:sp>
          <p:sp>
            <p:nvSpPr>
              <p:cNvPr id="31764" name="矩形 59"/>
              <p:cNvSpPr>
                <a:spLocks noChangeArrowheads="1"/>
              </p:cNvSpPr>
              <p:nvPr/>
            </p:nvSpPr>
            <p:spPr bwMode="auto">
              <a:xfrm>
                <a:off x="357159" y="2667324"/>
                <a:ext cx="1357321" cy="260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1100">
                    <a:solidFill>
                      <a:schemeClr val="bg1"/>
                    </a:solidFill>
                  </a:rPr>
                  <a:t>LW_VMM_AREA</a:t>
                </a:r>
                <a:endParaRPr lang="zh-CN" altLang="en-US" sz="1100">
                  <a:solidFill>
                    <a:schemeClr val="bg1"/>
                  </a:solidFill>
                </a:endParaRPr>
              </a:p>
            </p:txBody>
          </p:sp>
          <p:sp>
            <p:nvSpPr>
              <p:cNvPr id="31765" name="矩形 60"/>
              <p:cNvSpPr>
                <a:spLocks noChangeArrowheads="1"/>
              </p:cNvSpPr>
              <p:nvPr/>
            </p:nvSpPr>
            <p:spPr bwMode="auto">
              <a:xfrm>
                <a:off x="785787" y="3095952"/>
                <a:ext cx="857255" cy="260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1100"/>
                  <a:t>Hash table</a:t>
                </a:r>
                <a:endParaRPr lang="zh-CN" altLang="en-US" sz="1100"/>
              </a:p>
            </p:txBody>
          </p:sp>
          <p:cxnSp>
            <p:nvCxnSpPr>
              <p:cNvPr id="197" name="直接箭头连接符 196"/>
              <p:cNvCxnSpPr>
                <a:endCxn id="89" idx="2"/>
              </p:cNvCxnSpPr>
              <p:nvPr/>
            </p:nvCxnSpPr>
            <p:spPr>
              <a:xfrm>
                <a:off x="1571398" y="3500485"/>
                <a:ext cx="499982" cy="158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9" name="椭圆 88"/>
              <p:cNvSpPr/>
              <p:nvPr/>
            </p:nvSpPr>
            <p:spPr>
              <a:xfrm>
                <a:off x="2071379" y="3357614"/>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91" name="椭圆 90"/>
              <p:cNvSpPr/>
              <p:nvPr/>
            </p:nvSpPr>
            <p:spPr>
              <a:xfrm>
                <a:off x="2642787" y="3533821"/>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92" name="椭圆 91"/>
              <p:cNvSpPr/>
              <p:nvPr/>
            </p:nvSpPr>
            <p:spPr>
              <a:xfrm>
                <a:off x="3214194" y="2643257"/>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93" name="椭圆 92"/>
              <p:cNvSpPr/>
              <p:nvPr/>
            </p:nvSpPr>
            <p:spPr>
              <a:xfrm>
                <a:off x="3214194" y="3071871"/>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94" name="椭圆 93"/>
              <p:cNvSpPr/>
              <p:nvPr/>
            </p:nvSpPr>
            <p:spPr>
              <a:xfrm>
                <a:off x="3214194" y="3500485"/>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cxnSp>
            <p:nvCxnSpPr>
              <p:cNvPr id="103" name="直接箭头连接符 102"/>
              <p:cNvCxnSpPr>
                <a:endCxn id="88" idx="3"/>
              </p:cNvCxnSpPr>
              <p:nvPr/>
            </p:nvCxnSpPr>
            <p:spPr>
              <a:xfrm flipV="1">
                <a:off x="2349146" y="3244903"/>
                <a:ext cx="334909" cy="18732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p:nvPr/>
            </p:nvCxnSpPr>
            <p:spPr>
              <a:xfrm flipV="1">
                <a:off x="2888809" y="2854389"/>
                <a:ext cx="336495" cy="22859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a:stCxn id="88" idx="6"/>
                <a:endCxn id="93" idx="2"/>
              </p:cNvCxnSpPr>
              <p:nvPr/>
            </p:nvCxnSpPr>
            <p:spPr>
              <a:xfrm>
                <a:off x="2928490" y="3143306"/>
                <a:ext cx="285704" cy="7143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7" name="直接箭头连接符 126"/>
              <p:cNvCxnSpPr>
                <a:stCxn id="89" idx="6"/>
              </p:cNvCxnSpPr>
              <p:nvPr/>
            </p:nvCxnSpPr>
            <p:spPr>
              <a:xfrm>
                <a:off x="2357083" y="3500485"/>
                <a:ext cx="299988" cy="14763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1" name="直接箭头连接符 130"/>
              <p:cNvCxnSpPr/>
              <p:nvPr/>
            </p:nvCxnSpPr>
            <p:spPr>
              <a:xfrm flipV="1">
                <a:off x="2920553" y="3673517"/>
                <a:ext cx="293640" cy="190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8" name="椭圆 87"/>
              <p:cNvSpPr/>
              <p:nvPr/>
            </p:nvSpPr>
            <p:spPr>
              <a:xfrm>
                <a:off x="2642787" y="3000435"/>
                <a:ext cx="285704" cy="2857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cxnSp>
            <p:nvCxnSpPr>
              <p:cNvPr id="148" name="直接箭头连接符 147"/>
              <p:cNvCxnSpPr>
                <a:endCxn id="149" idx="2"/>
              </p:cNvCxnSpPr>
              <p:nvPr/>
            </p:nvCxnSpPr>
            <p:spPr>
              <a:xfrm>
                <a:off x="1571398" y="4429148"/>
                <a:ext cx="499982"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2071379" y="4286277"/>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50" name="椭圆 149"/>
              <p:cNvSpPr/>
              <p:nvPr/>
            </p:nvSpPr>
            <p:spPr>
              <a:xfrm>
                <a:off x="2642787" y="4500584"/>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52" name="椭圆 151"/>
              <p:cNvSpPr/>
              <p:nvPr/>
            </p:nvSpPr>
            <p:spPr>
              <a:xfrm>
                <a:off x="3214194" y="4000534"/>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53" name="椭圆 152"/>
              <p:cNvSpPr/>
              <p:nvPr/>
            </p:nvSpPr>
            <p:spPr>
              <a:xfrm>
                <a:off x="3214194" y="4429148"/>
                <a:ext cx="285704" cy="28574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54" name="椭圆 153"/>
              <p:cNvSpPr/>
              <p:nvPr/>
            </p:nvSpPr>
            <p:spPr>
              <a:xfrm>
                <a:off x="3714175" y="4643455"/>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sp>
            <p:nvSpPr>
              <p:cNvPr id="155" name="椭圆 154"/>
              <p:cNvSpPr/>
              <p:nvPr/>
            </p:nvSpPr>
            <p:spPr>
              <a:xfrm>
                <a:off x="3714175" y="4214841"/>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cxnSp>
            <p:nvCxnSpPr>
              <p:cNvPr id="156" name="直接箭头连接符 155"/>
              <p:cNvCxnSpPr>
                <a:endCxn id="165" idx="3"/>
              </p:cNvCxnSpPr>
              <p:nvPr/>
            </p:nvCxnSpPr>
            <p:spPr>
              <a:xfrm flipV="1">
                <a:off x="2349146" y="4173568"/>
                <a:ext cx="334909" cy="18732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8" name="直接箭头连接符 157"/>
              <p:cNvCxnSpPr>
                <a:stCxn id="165" idx="6"/>
                <a:endCxn id="152" idx="2"/>
              </p:cNvCxnSpPr>
              <p:nvPr/>
            </p:nvCxnSpPr>
            <p:spPr>
              <a:xfrm>
                <a:off x="2928490" y="4071970"/>
                <a:ext cx="285704" cy="7143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9" name="直接箭头连接符 158"/>
              <p:cNvCxnSpPr>
                <a:stCxn id="149" idx="6"/>
                <a:endCxn id="150" idx="1"/>
              </p:cNvCxnSpPr>
              <p:nvPr/>
            </p:nvCxnSpPr>
            <p:spPr>
              <a:xfrm>
                <a:off x="2357083" y="4429148"/>
                <a:ext cx="326972" cy="11271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1" name="直接箭头连接符 160"/>
              <p:cNvCxnSpPr/>
              <p:nvPr/>
            </p:nvCxnSpPr>
            <p:spPr>
              <a:xfrm flipV="1">
                <a:off x="2920553" y="4602181"/>
                <a:ext cx="293640" cy="1905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2" name="直接箭头连接符 161"/>
              <p:cNvCxnSpPr/>
              <p:nvPr/>
            </p:nvCxnSpPr>
            <p:spPr>
              <a:xfrm flipV="1">
                <a:off x="3479263" y="4357713"/>
                <a:ext cx="234912" cy="14922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4" name="直接箭头连接符 163"/>
              <p:cNvCxnSpPr/>
              <p:nvPr/>
            </p:nvCxnSpPr>
            <p:spPr>
              <a:xfrm>
                <a:off x="3479263" y="4627581"/>
                <a:ext cx="253959" cy="12064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5" name="椭圆 164"/>
              <p:cNvSpPr/>
              <p:nvPr/>
            </p:nvSpPr>
            <p:spPr>
              <a:xfrm>
                <a:off x="2642787" y="3929099"/>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grpSp>
        <p:sp>
          <p:nvSpPr>
            <p:cNvPr id="68" name="椭圆 67"/>
            <p:cNvSpPr/>
            <p:nvPr/>
          </p:nvSpPr>
          <p:spPr>
            <a:xfrm>
              <a:off x="3726872" y="2636912"/>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cxnSp>
          <p:nvCxnSpPr>
            <p:cNvPr id="70" name="直接箭头连接符 69"/>
            <p:cNvCxnSpPr/>
            <p:nvPr/>
          </p:nvCxnSpPr>
          <p:spPr>
            <a:xfrm flipV="1">
              <a:off x="3491961" y="2779783"/>
              <a:ext cx="234912" cy="14922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1" name="椭圆 70"/>
            <p:cNvSpPr/>
            <p:nvPr/>
          </p:nvSpPr>
          <p:spPr>
            <a:xfrm>
              <a:off x="3655447" y="3444928"/>
              <a:ext cx="285704" cy="2857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srgbClr val="FF0000"/>
                </a:solidFill>
              </a:endParaRPr>
            </a:p>
          </p:txBody>
        </p:sp>
        <p:cxnSp>
          <p:nvCxnSpPr>
            <p:cNvPr id="72" name="直接箭头连接符 71"/>
            <p:cNvCxnSpPr/>
            <p:nvPr/>
          </p:nvCxnSpPr>
          <p:spPr>
            <a:xfrm>
              <a:off x="3420535" y="3429054"/>
              <a:ext cx="253959" cy="12064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11111E-6 5.92593E-6 L -0.62222 5.92593E-6 " pathEditMode="relative" ptsTypes="AA">
                                      <p:cBhvr>
                                        <p:cTn id="6" dur="700" spd="-100000" fill="hold"/>
                                        <p:tgtEl>
                                          <p:spTgt spid="35"/>
                                        </p:tgtEl>
                                        <p:attrNameLst>
                                          <p:attrName>ppt_x</p:attrName>
                                          <p:attrName>ppt_y</p:attrName>
                                        </p:attrNameLst>
                                      </p:cBhvr>
                                    </p:animMotion>
                                  </p:childTnLst>
                                </p:cTn>
                              </p:par>
                              <p:par>
                                <p:cTn id="7" presetID="9" presetClass="emph" presetSubtype="0" nodeType="withEffect">
                                  <p:stCondLst>
                                    <p:cond delay="0"/>
                                  </p:stCondLst>
                                  <p:childTnLst>
                                    <p:set>
                                      <p:cBhvr rctx="PPT">
                                        <p:cTn id="8" dur="indefinite"/>
                                        <p:tgtEl>
                                          <p:spTgt spid="65"/>
                                        </p:tgtEl>
                                        <p:attrNameLst>
                                          <p:attrName>style.opacity</p:attrName>
                                        </p:attrNameLst>
                                      </p:cBhvr>
                                      <p:to>
                                        <p:strVal val="0"/>
                                      </p:to>
                                    </p:set>
                                    <p:animEffect filter="image" prLst="opacity: 0">
                                      <p:cBhvr rctx="IE">
                                        <p:cTn id="9" dur="indefinite"/>
                                        <p:tgtEl>
                                          <p:spTgt spid="65"/>
                                        </p:tgtEl>
                                      </p:cBhvr>
                                    </p:animEffect>
                                  </p:childTnLst>
                                </p:cTn>
                              </p:par>
                              <p:par>
                                <p:cTn id="10" presetID="9" presetClass="emph" presetSubtype="0" grpId="0" nodeType="withEffect">
                                  <p:stCondLst>
                                    <p:cond delay="0"/>
                                  </p:stCondLst>
                                  <p:childTnLst>
                                    <p:set>
                                      <p:cBhvr rctx="PPT">
                                        <p:cTn id="11" dur="indefinite"/>
                                        <p:tgtEl>
                                          <p:spTgt spid="210"/>
                                        </p:tgtEl>
                                        <p:attrNameLst>
                                          <p:attrName>style.opacity</p:attrName>
                                        </p:attrNameLst>
                                      </p:cBhvr>
                                      <p:to>
                                        <p:strVal val="0"/>
                                      </p:to>
                                    </p:set>
                                    <p:animEffect filter="image" prLst="opacity: 0">
                                      <p:cBhvr rctx="IE">
                                        <p:cTn id="12" dur="indefinite"/>
                                        <p:tgtEl>
                                          <p:spTgt spid="210"/>
                                        </p:tgtEl>
                                      </p:cBhvr>
                                    </p:animEffect>
                                  </p:childTnLst>
                                </p:cTn>
                              </p:par>
                              <p:par>
                                <p:cTn id="13" presetID="9" presetClass="emph" presetSubtype="0" nodeType="withEffect">
                                  <p:stCondLst>
                                    <p:cond delay="0"/>
                                  </p:stCondLst>
                                  <p:childTnLst>
                                    <p:set>
                                      <p:cBhvr rctx="PPT">
                                        <p:cTn id="14" dur="indefinite"/>
                                        <p:tgtEl>
                                          <p:spTgt spid="64"/>
                                        </p:tgtEl>
                                        <p:attrNameLst>
                                          <p:attrName>style.opacity</p:attrName>
                                        </p:attrNameLst>
                                      </p:cBhvr>
                                      <p:to>
                                        <p:strVal val="0"/>
                                      </p:to>
                                    </p:set>
                                    <p:animEffect filter="image" prLst="opacity: 0">
                                      <p:cBhvr rctx="IE">
                                        <p:cTn id="15" dur="indefinite"/>
                                        <p:tgtEl>
                                          <p:spTgt spid="64"/>
                                        </p:tgtEl>
                                      </p:cBhvr>
                                    </p:animEffect>
                                  </p:childTnLst>
                                </p:cTn>
                              </p:par>
                              <p:par>
                                <p:cTn id="16" presetID="9" presetClass="emph" presetSubtype="0" nodeType="withEffect">
                                  <p:stCondLst>
                                    <p:cond delay="500"/>
                                  </p:stCondLst>
                                  <p:childTnLst>
                                    <p:set>
                                      <p:cBhvr rctx="PPT">
                                        <p:cTn id="17" dur="indefinite"/>
                                        <p:tgtEl>
                                          <p:spTgt spid="64"/>
                                        </p:tgtEl>
                                        <p:attrNameLst>
                                          <p:attrName>style.opacity</p:attrName>
                                        </p:attrNameLst>
                                      </p:cBhvr>
                                      <p:to>
                                        <p:strVal val="1"/>
                                      </p:to>
                                    </p:set>
                                    <p:animEffect filter="image" prLst="opacity: 1">
                                      <p:cBhvr rctx="IE">
                                        <p:cTn id="18" dur="indefinite"/>
                                        <p:tgtEl>
                                          <p:spTgt spid="64"/>
                                        </p:tgtEl>
                                      </p:cBhvr>
                                    </p:animEffect>
                                  </p:childTnLst>
                                </p:cTn>
                              </p:par>
                              <p:par>
                                <p:cTn id="19" presetID="9" presetClass="emph" presetSubtype="0" nodeType="withEffect">
                                  <p:stCondLst>
                                    <p:cond delay="900"/>
                                  </p:stCondLst>
                                  <p:childTnLst>
                                    <p:set>
                                      <p:cBhvr rctx="PPT">
                                        <p:cTn id="20" dur="indefinite"/>
                                        <p:tgtEl>
                                          <p:spTgt spid="65"/>
                                        </p:tgtEl>
                                        <p:attrNameLst>
                                          <p:attrName>style.opacity</p:attrName>
                                        </p:attrNameLst>
                                      </p:cBhvr>
                                      <p:to>
                                        <p:strVal val="1"/>
                                      </p:to>
                                    </p:set>
                                    <p:animEffect filter="image" prLst="opacity: 1">
                                      <p:cBhvr rctx="IE">
                                        <p:cTn id="21" dur="indefinite"/>
                                        <p:tgtEl>
                                          <p:spTgt spid="65"/>
                                        </p:tgtEl>
                                      </p:cBhvr>
                                    </p:animEffect>
                                  </p:childTnLst>
                                </p:cTn>
                              </p:par>
                              <p:par>
                                <p:cTn id="22" presetID="9" presetClass="emph" presetSubtype="0" grpId="1" nodeType="withEffect">
                                  <p:stCondLst>
                                    <p:cond delay="1400"/>
                                  </p:stCondLst>
                                  <p:childTnLst>
                                    <p:set>
                                      <p:cBhvr rctx="PPT">
                                        <p:cTn id="23" dur="indefinite"/>
                                        <p:tgtEl>
                                          <p:spTgt spid="210"/>
                                        </p:tgtEl>
                                        <p:attrNameLst>
                                          <p:attrName>style.opacity</p:attrName>
                                        </p:attrNameLst>
                                      </p:cBhvr>
                                      <p:to>
                                        <p:strVal val="1"/>
                                      </p:to>
                                    </p:set>
                                    <p:animEffect filter="image" prLst="opacity: 1">
                                      <p:cBhvr rctx="IE">
                                        <p:cTn id="24" dur="indefinite"/>
                                        <p:tgtEl>
                                          <p:spTgt spid="210"/>
                                        </p:tgtEl>
                                      </p:cBhvr>
                                    </p:animEffect>
                                  </p:childTnLst>
                                </p:cTn>
                              </p:par>
                              <p:par>
                                <p:cTn id="25" presetID="0" presetClass="path" presetSubtype="0" accel="50000" decel="50000" fill="hold" nodeType="withEffect">
                                  <p:stCondLst>
                                    <p:cond delay="500"/>
                                  </p:stCondLst>
                                  <p:childTnLst>
                                    <p:animMotion origin="layout" path="M 3.33333E-6 -3.59704E-6 L 3.33333E-6 0.3109 " pathEditMode="relative" ptsTypes="AA">
                                      <p:cBhvr>
                                        <p:cTn id="26" dur="600" spd="-100000" fill="hold"/>
                                        <p:tgtEl>
                                          <p:spTgt spid="64"/>
                                        </p:tgtEl>
                                        <p:attrNameLst>
                                          <p:attrName>ppt_x</p:attrName>
                                          <p:attrName>ppt_y</p:attrName>
                                        </p:attrNameLst>
                                      </p:cBhvr>
                                    </p:animMotion>
                                  </p:childTnLst>
                                </p:cTn>
                              </p:par>
                              <p:par>
                                <p:cTn id="27" presetID="0" presetClass="path" presetSubtype="0" accel="50000" decel="50000" fill="hold" nodeType="withEffect">
                                  <p:stCondLst>
                                    <p:cond delay="900"/>
                                  </p:stCondLst>
                                  <p:childTnLst>
                                    <p:animMotion origin="layout" path="M 1.66667E-6 -6.22947E-6 L 0.31493 -6.22947E-6 " pathEditMode="relative" ptsTypes="AA">
                                      <p:cBhvr>
                                        <p:cTn id="28" dur="700" spd="-100000" fill="hold"/>
                                        <p:tgtEl>
                                          <p:spTgt spid="65"/>
                                        </p:tgtEl>
                                        <p:attrNameLst>
                                          <p:attrName>ppt_x</p:attrName>
                                          <p:attrName>ppt_y</p:attrName>
                                        </p:attrNameLst>
                                      </p:cBhvr>
                                    </p:animMotion>
                                  </p:childTnLst>
                                </p:cTn>
                              </p:par>
                              <p:par>
                                <p:cTn id="29" presetID="0" presetClass="path" presetSubtype="0" accel="50000" decel="50000" fill="hold" grpId="2" nodeType="withEffect">
                                  <p:stCondLst>
                                    <p:cond delay="1400"/>
                                  </p:stCondLst>
                                  <p:childTnLst>
                                    <p:animMotion origin="layout" path="M 0 0 L 0.60642 0 " pathEditMode="relative" ptsTypes="AA">
                                      <p:cBhvr>
                                        <p:cTn id="30" dur="700" spd="-100000" fill="hold"/>
                                        <p:tgtEl>
                                          <p:spTgt spid="21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210" grpId="0" bldLvl="0" animBg="1"/>
      <p:bldP spid="210" grpId="1" bldLvl="0" animBg="1"/>
      <p:bldP spid="210" grpId="2"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
        <p:nvSpPr>
          <p:cNvPr id="3" name="矩形 2"/>
          <p:cNvSpPr/>
          <p:nvPr/>
        </p:nvSpPr>
        <p:spPr>
          <a:xfrm>
            <a:off x="947420" y="1888490"/>
            <a:ext cx="10152380" cy="338455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兼容标准的 </a:t>
            </a:r>
            <a:r>
              <a:rPr lang="en-US" altLang="zh-CN" sz="1600" dirty="0">
                <a:solidFill>
                  <a:schemeClr val="tx1"/>
                </a:solidFill>
                <a:latin typeface="微软雅黑" panose="020B0503020204020204" pitchFamily="34" charset="-122"/>
                <a:ea typeface="微软雅黑" panose="020B0503020204020204" pitchFamily="34" charset="-122"/>
              </a:rPr>
              <a:t>POSIX </a:t>
            </a:r>
            <a:r>
              <a:rPr lang="zh-CN" altLang="en-US" sz="1600" dirty="0">
                <a:solidFill>
                  <a:schemeClr val="tx1"/>
                </a:solidFill>
                <a:latin typeface="微软雅黑" panose="020B0503020204020204" pitchFamily="34" charset="-122"/>
                <a:ea typeface="微软雅黑" panose="020B0503020204020204" pitchFamily="34" charset="-122"/>
              </a:rPr>
              <a:t>输入输出系统，使用户非常容易上手。</a:t>
            </a: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的 </a:t>
            </a:r>
            <a:r>
              <a:rPr lang="en-US" altLang="zh-CN" sz="1600" dirty="0">
                <a:solidFill>
                  <a:schemeClr val="tx1"/>
                </a:solidFill>
                <a:latin typeface="微软雅黑" panose="020B0503020204020204" pitchFamily="34" charset="-122"/>
                <a:ea typeface="微软雅黑" panose="020B0503020204020204" pitchFamily="34" charset="-122"/>
              </a:rPr>
              <a:t>I/O </a:t>
            </a:r>
            <a:r>
              <a:rPr lang="zh-CN" altLang="en-US" sz="1600" dirty="0">
                <a:solidFill>
                  <a:schemeClr val="tx1"/>
                </a:solidFill>
                <a:latin typeface="微软雅黑" panose="020B0503020204020204" pitchFamily="34" charset="-122"/>
                <a:ea typeface="微软雅黑" panose="020B0503020204020204" pitchFamily="34" charset="-122"/>
              </a:rPr>
              <a:t>概念与 </a:t>
            </a:r>
            <a:r>
              <a:rPr lang="en-US" altLang="zh-CN" sz="1600" dirty="0">
                <a:solidFill>
                  <a:schemeClr val="tx1"/>
                </a:solidFill>
                <a:latin typeface="微软雅黑" panose="020B0503020204020204" pitchFamily="34" charset="-122"/>
                <a:ea typeface="微软雅黑" panose="020B0503020204020204" pitchFamily="34" charset="-122"/>
              </a:rPr>
              <a:t>UNIX </a:t>
            </a:r>
            <a:r>
              <a:rPr lang="zh-CN" altLang="en-US" sz="1600" dirty="0">
                <a:solidFill>
                  <a:schemeClr val="tx1"/>
                </a:solidFill>
                <a:latin typeface="微软雅黑" panose="020B0503020204020204" pitchFamily="34" charset="-122"/>
                <a:ea typeface="微软雅黑" panose="020B0503020204020204" pitchFamily="34" charset="-122"/>
              </a:rPr>
              <a:t>兼容系统相同，认为一切都是文件。</a:t>
            </a: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文件包括以下几种类型：</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普通数据文件：最常用的文件类型，内部存放数据集合。</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目录文件：这个文件包含了其他文件的名字以及这些文件的指针。</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块设备文件：这种文件提供的</a:t>
            </a:r>
            <a:r>
              <a:rPr lang="en-US" altLang="zh-CN" sz="1600" dirty="0">
                <a:solidFill>
                  <a:schemeClr val="tx1"/>
                </a:solidFill>
                <a:latin typeface="微软雅黑" panose="020B0503020204020204" pitchFamily="34" charset="-122"/>
                <a:ea typeface="微软雅黑" panose="020B0503020204020204" pitchFamily="34" charset="-122"/>
              </a:rPr>
              <a:t>I/O</a:t>
            </a:r>
            <a:r>
              <a:rPr lang="zh-CN" altLang="en-US" sz="1600" dirty="0">
                <a:solidFill>
                  <a:schemeClr val="tx1"/>
                </a:solidFill>
                <a:latin typeface="微软雅黑" panose="020B0503020204020204" pitchFamily="34" charset="-122"/>
                <a:ea typeface="微软雅黑" panose="020B0503020204020204" pitchFamily="34" charset="-122"/>
              </a:rPr>
              <a:t>接口标准符合 </a:t>
            </a: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对块设备的定义。</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字符设备文件：这是标准的不带缓冲的设备文件，系统中的设备不是块设备就是字符设备。</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sz="1600" dirty="0">
                <a:solidFill>
                  <a:schemeClr val="tx1"/>
                </a:solidFill>
                <a:latin typeface="微软雅黑" panose="020B0503020204020204" pitchFamily="34" charset="-122"/>
                <a:ea typeface="微软雅黑" panose="020B0503020204020204" pitchFamily="34" charset="-122"/>
              </a:rPr>
              <a:t>FIFO</a:t>
            </a:r>
            <a:r>
              <a:rPr lang="zh-CN" altLang="en-US" sz="1600" dirty="0">
                <a:solidFill>
                  <a:schemeClr val="tx1"/>
                </a:solidFill>
                <a:latin typeface="微软雅黑" panose="020B0503020204020204" pitchFamily="34" charset="-122"/>
                <a:ea typeface="微软雅黑" panose="020B0503020204020204" pitchFamily="34" charset="-122"/>
              </a:rPr>
              <a:t>文件：管道通信文件，它对应了一个命名管道。</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套接字（</a:t>
            </a:r>
            <a:r>
              <a:rPr lang="en-US" altLang="zh-CN" sz="1600" dirty="0">
                <a:solidFill>
                  <a:schemeClr val="tx1"/>
                </a:solidFill>
                <a:latin typeface="微软雅黑" panose="020B0503020204020204" pitchFamily="34" charset="-122"/>
                <a:ea typeface="微软雅黑" panose="020B0503020204020204" pitchFamily="34" charset="-122"/>
              </a:rPr>
              <a:t>socket</a:t>
            </a:r>
            <a:r>
              <a:rPr lang="zh-CN" altLang="en-US" sz="1600" dirty="0">
                <a:solidFill>
                  <a:schemeClr val="tx1"/>
                </a:solidFill>
                <a:latin typeface="微软雅黑" panose="020B0503020204020204" pitchFamily="34" charset="-122"/>
                <a:ea typeface="微软雅黑" panose="020B0503020204020204" pitchFamily="34" charset="-122"/>
              </a:rPr>
              <a:t>）文件：进程间或者主机间的网络通信。</a:t>
            </a:r>
            <a:endParaRPr lang="en-US" altLang="zh-CN" sz="1600"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sz="1600" dirty="0">
                <a:solidFill>
                  <a:schemeClr val="tx1"/>
                </a:solidFill>
                <a:latin typeface="微软雅黑" panose="020B0503020204020204" pitchFamily="34" charset="-122"/>
                <a:ea typeface="微软雅黑" panose="020B0503020204020204" pitchFamily="34" charset="-122"/>
              </a:rPr>
              <a:t>符号链接：该文件指向另一个文件。</a:t>
            </a:r>
          </a:p>
        </p:txBody>
      </p:sp>
      <p:sp>
        <p:nvSpPr>
          <p:cNvPr id="4" name="矩形 3"/>
          <p:cNvSpPr/>
          <p:nvPr/>
        </p:nvSpPr>
        <p:spPr>
          <a:xfrm>
            <a:off x="947420" y="1311910"/>
            <a:ext cx="2879725"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 I/O </a:t>
            </a:r>
            <a:r>
              <a:rPr lang="zh-CN" altLang="en-US" dirty="0">
                <a:solidFill>
                  <a:schemeClr val="bg1"/>
                </a:solidFill>
                <a:latin typeface="黑体" panose="02010609060101010101" pitchFamily="49" charset="-122"/>
                <a:ea typeface="黑体" panose="02010609060101010101" pitchFamily="49" charset="-122"/>
              </a:rPr>
              <a:t>系统简介</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1" name="直接箭头连接符 80"/>
          <p:cNvCxnSpPr/>
          <p:nvPr/>
        </p:nvCxnSpPr>
        <p:spPr>
          <a:xfrm>
            <a:off x="3170873" y="359378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rot="5400000">
            <a:off x="4636135" y="2985770"/>
            <a:ext cx="928688" cy="158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sp>
        <p:nvSpPr>
          <p:cNvPr id="30" name="矩形 29"/>
          <p:cNvSpPr/>
          <p:nvPr/>
        </p:nvSpPr>
        <p:spPr>
          <a:xfrm>
            <a:off x="4028123" y="2165033"/>
            <a:ext cx="428625" cy="428625"/>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sz="1000" dirty="0">
                <a:solidFill>
                  <a:schemeClr val="tx1"/>
                </a:solidFill>
              </a:rPr>
              <a:t>. . .</a:t>
            </a:r>
            <a:endParaRPr lang="zh-CN" altLang="en-US" sz="1000" dirty="0">
              <a:solidFill>
                <a:schemeClr val="tx1"/>
              </a:solidFill>
            </a:endParaRPr>
          </a:p>
        </p:txBody>
      </p:sp>
      <p:grpSp>
        <p:nvGrpSpPr>
          <p:cNvPr id="34821" name="组合 31"/>
          <p:cNvGrpSpPr/>
          <p:nvPr/>
        </p:nvGrpSpPr>
        <p:grpSpPr bwMode="auto">
          <a:xfrm>
            <a:off x="2178685" y="2450783"/>
            <a:ext cx="1184275" cy="600075"/>
            <a:chOff x="2051720" y="3212976"/>
            <a:chExt cx="1728192" cy="576064"/>
          </a:xfrm>
        </p:grpSpPr>
        <p:cxnSp>
          <p:nvCxnSpPr>
            <p:cNvPr id="36" name="直接连接符 19"/>
            <p:cNvCxnSpPr/>
            <p:nvPr/>
          </p:nvCxnSpPr>
          <p:spPr>
            <a:xfrm>
              <a:off x="2051720" y="3212976"/>
              <a:ext cx="0" cy="576064"/>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37" name="直接连接符 36"/>
            <p:cNvCxnSpPr/>
            <p:nvPr/>
          </p:nvCxnSpPr>
          <p:spPr>
            <a:xfrm>
              <a:off x="2051720" y="3789040"/>
              <a:ext cx="1728192"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38" name="直接连接符 30"/>
            <p:cNvCxnSpPr/>
            <p:nvPr/>
          </p:nvCxnSpPr>
          <p:spPr>
            <a:xfrm>
              <a:off x="3779912" y="3212976"/>
              <a:ext cx="0" cy="576064"/>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grpSp>
      <p:cxnSp>
        <p:nvCxnSpPr>
          <p:cNvPr id="35" name="直接连接符 34"/>
          <p:cNvCxnSpPr/>
          <p:nvPr/>
        </p:nvCxnSpPr>
        <p:spPr>
          <a:xfrm>
            <a:off x="2770823" y="3050858"/>
            <a:ext cx="0" cy="384175"/>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8" name="直接连接符 17"/>
          <p:cNvCxnSpPr/>
          <p:nvPr/>
        </p:nvCxnSpPr>
        <p:spPr>
          <a:xfrm>
            <a:off x="2770823" y="3819208"/>
            <a:ext cx="0" cy="43815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9" name="直接连接符 18"/>
          <p:cNvCxnSpPr/>
          <p:nvPr/>
        </p:nvCxnSpPr>
        <p:spPr>
          <a:xfrm rot="5400000">
            <a:off x="4701222" y="4063683"/>
            <a:ext cx="796925"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4" name="直接连接符 23"/>
          <p:cNvCxnSpPr/>
          <p:nvPr/>
        </p:nvCxnSpPr>
        <p:spPr>
          <a:xfrm>
            <a:off x="2770823" y="4868545"/>
            <a:ext cx="2319337"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5" name="直接连接符 24"/>
          <p:cNvCxnSpPr/>
          <p:nvPr/>
        </p:nvCxnSpPr>
        <p:spPr>
          <a:xfrm>
            <a:off x="2770823" y="4593908"/>
            <a:ext cx="0" cy="274637"/>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6" name="直接连接符 25"/>
          <p:cNvCxnSpPr/>
          <p:nvPr/>
        </p:nvCxnSpPr>
        <p:spPr>
          <a:xfrm>
            <a:off x="5090160" y="4593908"/>
            <a:ext cx="0" cy="274637"/>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4" name="直接连接符 13"/>
          <p:cNvCxnSpPr/>
          <p:nvPr/>
        </p:nvCxnSpPr>
        <p:spPr>
          <a:xfrm rot="16200000" flipV="1">
            <a:off x="3770948" y="5051108"/>
            <a:ext cx="369887" cy="1587"/>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sp>
        <p:nvSpPr>
          <p:cNvPr id="45" name="矩形 44"/>
          <p:cNvSpPr/>
          <p:nvPr/>
        </p:nvSpPr>
        <p:spPr>
          <a:xfrm>
            <a:off x="7780020" y="3082925"/>
            <a:ext cx="3437255" cy="178562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ORIG </a:t>
            </a:r>
            <a:r>
              <a:rPr lang="zh-CN" altLang="en-US" sz="1600" dirty="0">
                <a:solidFill>
                  <a:schemeClr val="tx1"/>
                </a:solidFill>
                <a:latin typeface="微软雅黑" panose="020B0503020204020204" pitchFamily="34" charset="-122"/>
                <a:ea typeface="微软雅黑" panose="020B0503020204020204" pitchFamily="34" charset="-122"/>
              </a:rPr>
              <a:t>型驱动：</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zh-CN" altLang="en-US" sz="1600" dirty="0">
                <a:solidFill>
                  <a:schemeClr val="tx1"/>
                </a:solidFill>
                <a:latin typeface="微软雅黑" panose="020B0503020204020204" pitchFamily="34" charset="-122"/>
                <a:ea typeface="微软雅黑" panose="020B0503020204020204" pitchFamily="34" charset="-122"/>
              </a:rPr>
              <a:t>不同的文件描述符可以对应同一个文件结构，当对应同一个文件结构的所有文件描述符被关闭后，会释放对应的文件结构。</a:t>
            </a:r>
          </a:p>
        </p:txBody>
      </p:sp>
      <p:sp>
        <p:nvSpPr>
          <p:cNvPr id="46" name="矩形 45"/>
          <p:cNvSpPr/>
          <p:nvPr/>
        </p:nvSpPr>
        <p:spPr>
          <a:xfrm>
            <a:off x="956310" y="1363345"/>
            <a:ext cx="270351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系统结构</a:t>
            </a:r>
            <a:r>
              <a:rPr lang="en-US" altLang="zh-CN"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黑体" panose="02010609060101010101" pitchFamily="49" charset="-122"/>
                <a:ea typeface="黑体" panose="02010609060101010101" pitchFamily="49" charset="-122"/>
              </a:rPr>
              <a:t>ORIG </a:t>
            </a:r>
            <a:r>
              <a:rPr lang="zh-CN" altLang="en-US" dirty="0">
                <a:solidFill>
                  <a:schemeClr val="bg1"/>
                </a:solidFill>
                <a:latin typeface="黑体" panose="02010609060101010101" pitchFamily="49" charset="-122"/>
                <a:ea typeface="黑体" panose="02010609060101010101" pitchFamily="49" charset="-122"/>
              </a:rPr>
              <a:t>型</a:t>
            </a:r>
            <a:r>
              <a:rPr lang="en-US" altLang="zh-CN" dirty="0">
                <a:solidFill>
                  <a:schemeClr val="bg1"/>
                </a:solidFill>
                <a:latin typeface="微软雅黑" panose="020B0503020204020204" pitchFamily="34" charset="-122"/>
                <a:ea typeface="微软雅黑" panose="020B0503020204020204" pitchFamily="34" charset="-122"/>
              </a:rPr>
              <a:t>)</a:t>
            </a:r>
            <a:endParaRPr lang="zh-CN" altLang="en-US" dirty="0">
              <a:solidFill>
                <a:schemeClr val="bg1"/>
              </a:solidFill>
              <a:latin typeface="黑体" panose="02010609060101010101" pitchFamily="49" charset="-122"/>
              <a:ea typeface="黑体" panose="02010609060101010101" pitchFamily="49" charset="-122"/>
            </a:endParaRPr>
          </a:p>
        </p:txBody>
      </p:sp>
      <p:sp>
        <p:nvSpPr>
          <p:cNvPr id="47" name="矩形 46"/>
          <p:cNvSpPr/>
          <p:nvPr/>
        </p:nvSpPr>
        <p:spPr>
          <a:xfrm>
            <a:off x="955675" y="3414395"/>
            <a:ext cx="911860" cy="39370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HEADER</a:t>
            </a:r>
            <a:endParaRPr lang="zh-CN" altLang="en-US" sz="1400" dirty="0">
              <a:solidFill>
                <a:schemeClr val="tx1"/>
              </a:solidFill>
            </a:endParaRPr>
          </a:p>
        </p:txBody>
      </p:sp>
      <p:grpSp>
        <p:nvGrpSpPr>
          <p:cNvPr id="34832" name="组合 50"/>
          <p:cNvGrpSpPr/>
          <p:nvPr/>
        </p:nvGrpSpPr>
        <p:grpSpPr bwMode="auto">
          <a:xfrm>
            <a:off x="1456690" y="2165350"/>
            <a:ext cx="1176655" cy="428625"/>
            <a:chOff x="5857884" y="1214422"/>
            <a:chExt cx="1357322" cy="428628"/>
          </a:xfrm>
        </p:grpSpPr>
        <p:sp>
          <p:nvSpPr>
            <p:cNvPr id="49" name="矩形 48"/>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0" name="矩形 49"/>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0</a:t>
              </a:r>
              <a:endParaRPr lang="zh-CN" altLang="en-US" sz="1400" dirty="0">
                <a:solidFill>
                  <a:schemeClr val="tx1"/>
                </a:solidFill>
              </a:endParaRPr>
            </a:p>
          </p:txBody>
        </p:sp>
      </p:grpSp>
      <p:grpSp>
        <p:nvGrpSpPr>
          <p:cNvPr id="34833" name="组合 51"/>
          <p:cNvGrpSpPr/>
          <p:nvPr/>
        </p:nvGrpSpPr>
        <p:grpSpPr bwMode="auto">
          <a:xfrm>
            <a:off x="2742565" y="2165350"/>
            <a:ext cx="1212850" cy="428625"/>
            <a:chOff x="5857884" y="1214422"/>
            <a:chExt cx="1357322" cy="428628"/>
          </a:xfrm>
        </p:grpSpPr>
        <p:sp>
          <p:nvSpPr>
            <p:cNvPr id="53" name="矩形 52"/>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4" name="矩形 53"/>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1</a:t>
              </a:r>
              <a:endParaRPr lang="zh-CN" altLang="en-US" sz="1400" dirty="0">
                <a:solidFill>
                  <a:schemeClr val="tx1"/>
                </a:solidFill>
              </a:endParaRPr>
            </a:p>
          </p:txBody>
        </p:sp>
      </p:grpSp>
      <p:grpSp>
        <p:nvGrpSpPr>
          <p:cNvPr id="34834" name="组合 54"/>
          <p:cNvGrpSpPr/>
          <p:nvPr/>
        </p:nvGrpSpPr>
        <p:grpSpPr bwMode="auto">
          <a:xfrm>
            <a:off x="4671060" y="2165350"/>
            <a:ext cx="1286510" cy="428625"/>
            <a:chOff x="5857884" y="1214422"/>
            <a:chExt cx="1357322" cy="428628"/>
          </a:xfrm>
        </p:grpSpPr>
        <p:sp>
          <p:nvSpPr>
            <p:cNvPr id="56" name="矩形 55"/>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7" name="矩形 56"/>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n</a:t>
              </a:r>
              <a:endParaRPr lang="zh-CN" altLang="en-US" sz="1400" dirty="0">
                <a:solidFill>
                  <a:schemeClr val="tx1"/>
                </a:solidFill>
              </a:endParaRPr>
            </a:p>
          </p:txBody>
        </p:sp>
      </p:grpSp>
      <p:sp>
        <p:nvSpPr>
          <p:cNvPr id="58" name="矩形 57"/>
          <p:cNvSpPr/>
          <p:nvPr/>
        </p:nvSpPr>
        <p:spPr>
          <a:xfrm>
            <a:off x="2225040" y="3414395"/>
            <a:ext cx="1137285" cy="39370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FD_ENTRY</a:t>
            </a:r>
            <a:endParaRPr lang="zh-CN" altLang="en-US" sz="1400" dirty="0">
              <a:solidFill>
                <a:schemeClr val="tx1"/>
              </a:solidFill>
            </a:endParaRPr>
          </a:p>
        </p:txBody>
      </p:sp>
      <p:sp>
        <p:nvSpPr>
          <p:cNvPr id="59" name="矩形 58"/>
          <p:cNvSpPr/>
          <p:nvPr/>
        </p:nvSpPr>
        <p:spPr>
          <a:xfrm>
            <a:off x="4599940" y="3414395"/>
            <a:ext cx="1094105" cy="39370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FD_ENTRY</a:t>
            </a:r>
            <a:endParaRPr lang="zh-CN" altLang="en-US" sz="1400" dirty="0">
              <a:solidFill>
                <a:schemeClr val="tx1"/>
              </a:solidFill>
            </a:endParaRPr>
          </a:p>
        </p:txBody>
      </p:sp>
      <p:sp>
        <p:nvSpPr>
          <p:cNvPr id="60" name="矩形 59"/>
          <p:cNvSpPr/>
          <p:nvPr/>
        </p:nvSpPr>
        <p:spPr>
          <a:xfrm>
            <a:off x="3528060" y="3414395"/>
            <a:ext cx="642938" cy="39370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 . .</a:t>
            </a:r>
            <a:endParaRPr lang="zh-CN" altLang="en-US" sz="1400" dirty="0">
              <a:solidFill>
                <a:schemeClr val="tx1"/>
              </a:solidFill>
            </a:endParaRPr>
          </a:p>
        </p:txBody>
      </p:sp>
      <p:sp>
        <p:nvSpPr>
          <p:cNvPr id="63" name="矩形 62"/>
          <p:cNvSpPr/>
          <p:nvPr/>
        </p:nvSpPr>
        <p:spPr>
          <a:xfrm>
            <a:off x="5956935" y="3414395"/>
            <a:ext cx="642938" cy="39370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NULL</a:t>
            </a:r>
            <a:endParaRPr lang="zh-CN" altLang="en-US" sz="1400" dirty="0">
              <a:solidFill>
                <a:schemeClr val="tx1"/>
              </a:solidFill>
            </a:endParaRPr>
          </a:p>
        </p:txBody>
      </p:sp>
      <p:sp>
        <p:nvSpPr>
          <p:cNvPr id="64" name="矩形 63"/>
          <p:cNvSpPr/>
          <p:nvPr/>
        </p:nvSpPr>
        <p:spPr>
          <a:xfrm>
            <a:off x="2242185" y="4236720"/>
            <a:ext cx="1009650" cy="395605"/>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DEV_HDR</a:t>
            </a:r>
            <a:endParaRPr lang="zh-CN" altLang="en-US" sz="1400" dirty="0"/>
          </a:p>
        </p:txBody>
      </p:sp>
      <p:sp>
        <p:nvSpPr>
          <p:cNvPr id="65" name="矩形 64"/>
          <p:cNvSpPr/>
          <p:nvPr/>
        </p:nvSpPr>
        <p:spPr>
          <a:xfrm>
            <a:off x="4599940" y="4236720"/>
            <a:ext cx="1009650" cy="395605"/>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DEV_HDR</a:t>
            </a:r>
            <a:endParaRPr lang="zh-CN" altLang="en-US" sz="1400" dirty="0"/>
          </a:p>
        </p:txBody>
      </p:sp>
      <p:sp>
        <p:nvSpPr>
          <p:cNvPr id="66" name="矩形 65"/>
          <p:cNvSpPr/>
          <p:nvPr/>
        </p:nvSpPr>
        <p:spPr>
          <a:xfrm>
            <a:off x="3501073" y="5228908"/>
            <a:ext cx="938212" cy="395287"/>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DRIVER</a:t>
            </a:r>
            <a:endParaRPr lang="zh-CN" altLang="en-US" sz="1400" dirty="0"/>
          </a:p>
        </p:txBody>
      </p:sp>
      <p:cxnSp>
        <p:nvCxnSpPr>
          <p:cNvPr id="80" name="直接箭头连接符 79"/>
          <p:cNvCxnSpPr/>
          <p:nvPr/>
        </p:nvCxnSpPr>
        <p:spPr>
          <a:xfrm>
            <a:off x="1884998" y="359378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p:nvPr/>
        </p:nvCxnSpPr>
        <p:spPr>
          <a:xfrm>
            <a:off x="4170998" y="3592195"/>
            <a:ext cx="428625" cy="15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p:nvPr/>
        </p:nvCxnSpPr>
        <p:spPr>
          <a:xfrm>
            <a:off x="5599748" y="359378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1+#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1" name="直接连接符 70"/>
          <p:cNvCxnSpPr/>
          <p:nvPr/>
        </p:nvCxnSpPr>
        <p:spPr>
          <a:xfrm>
            <a:off x="3394075" y="4638675"/>
            <a:ext cx="0" cy="43815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44" name="直接连接符 43"/>
          <p:cNvCxnSpPr/>
          <p:nvPr/>
        </p:nvCxnSpPr>
        <p:spPr>
          <a:xfrm rot="5400000">
            <a:off x="2536825" y="4424363"/>
            <a:ext cx="428625"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42" name="直接连接符 41"/>
          <p:cNvCxnSpPr/>
          <p:nvPr/>
        </p:nvCxnSpPr>
        <p:spPr>
          <a:xfrm rot="5400000">
            <a:off x="4710906" y="4741069"/>
            <a:ext cx="795338"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81" name="直接箭头连接符 80"/>
          <p:cNvCxnSpPr/>
          <p:nvPr/>
        </p:nvCxnSpPr>
        <p:spPr>
          <a:xfrm>
            <a:off x="3179763" y="331946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rot="5400000">
            <a:off x="4645025" y="2832100"/>
            <a:ext cx="928688" cy="158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sp>
        <p:nvSpPr>
          <p:cNvPr id="30" name="矩形 29"/>
          <p:cNvSpPr/>
          <p:nvPr/>
        </p:nvSpPr>
        <p:spPr>
          <a:xfrm>
            <a:off x="4037013" y="2011363"/>
            <a:ext cx="428625" cy="428625"/>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sz="1000" dirty="0">
                <a:solidFill>
                  <a:schemeClr val="tx1"/>
                </a:solidFill>
              </a:rPr>
              <a:t>. . .</a:t>
            </a:r>
            <a:endParaRPr lang="zh-CN" altLang="en-US" sz="1000" dirty="0">
              <a:solidFill>
                <a:schemeClr val="tx1"/>
              </a:solidFill>
            </a:endParaRPr>
          </a:p>
        </p:txBody>
      </p:sp>
      <p:grpSp>
        <p:nvGrpSpPr>
          <p:cNvPr id="35848" name="组合 31"/>
          <p:cNvGrpSpPr/>
          <p:nvPr/>
        </p:nvGrpSpPr>
        <p:grpSpPr bwMode="auto">
          <a:xfrm>
            <a:off x="2187575" y="2297113"/>
            <a:ext cx="1184275" cy="600075"/>
            <a:chOff x="2051720" y="3212976"/>
            <a:chExt cx="1728192" cy="576064"/>
          </a:xfrm>
        </p:grpSpPr>
        <p:cxnSp>
          <p:nvCxnSpPr>
            <p:cNvPr id="36" name="直接连接符 19"/>
            <p:cNvCxnSpPr/>
            <p:nvPr/>
          </p:nvCxnSpPr>
          <p:spPr>
            <a:xfrm>
              <a:off x="2051720" y="3212976"/>
              <a:ext cx="0" cy="576064"/>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37" name="直接连接符 36"/>
            <p:cNvCxnSpPr/>
            <p:nvPr/>
          </p:nvCxnSpPr>
          <p:spPr>
            <a:xfrm>
              <a:off x="2051720" y="3789040"/>
              <a:ext cx="1728192"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38" name="直接连接符 30"/>
            <p:cNvCxnSpPr/>
            <p:nvPr/>
          </p:nvCxnSpPr>
          <p:spPr>
            <a:xfrm>
              <a:off x="3779912" y="3212976"/>
              <a:ext cx="0" cy="576064"/>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grpSp>
      <p:cxnSp>
        <p:nvCxnSpPr>
          <p:cNvPr id="35" name="直接连接符 34"/>
          <p:cNvCxnSpPr/>
          <p:nvPr/>
        </p:nvCxnSpPr>
        <p:spPr>
          <a:xfrm>
            <a:off x="2779713" y="2897188"/>
            <a:ext cx="0" cy="384175"/>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8" name="直接连接符 17"/>
          <p:cNvCxnSpPr/>
          <p:nvPr/>
        </p:nvCxnSpPr>
        <p:spPr>
          <a:xfrm>
            <a:off x="2751138" y="3424238"/>
            <a:ext cx="0" cy="43815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9" name="直接连接符 18"/>
          <p:cNvCxnSpPr/>
          <p:nvPr/>
        </p:nvCxnSpPr>
        <p:spPr>
          <a:xfrm rot="5400000">
            <a:off x="4710112" y="3910013"/>
            <a:ext cx="796925" cy="0"/>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4" name="直接连接符 23"/>
          <p:cNvCxnSpPr/>
          <p:nvPr/>
        </p:nvCxnSpPr>
        <p:spPr>
          <a:xfrm>
            <a:off x="3398838" y="5595938"/>
            <a:ext cx="1700212" cy="3175"/>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5" name="直接连接符 24"/>
          <p:cNvCxnSpPr/>
          <p:nvPr/>
        </p:nvCxnSpPr>
        <p:spPr>
          <a:xfrm>
            <a:off x="3394075" y="5324475"/>
            <a:ext cx="0" cy="27463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26" name="直接连接符 25"/>
          <p:cNvCxnSpPr/>
          <p:nvPr/>
        </p:nvCxnSpPr>
        <p:spPr>
          <a:xfrm>
            <a:off x="5099050" y="5324475"/>
            <a:ext cx="0" cy="27463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14" name="直接连接符 13"/>
          <p:cNvCxnSpPr/>
          <p:nvPr/>
        </p:nvCxnSpPr>
        <p:spPr>
          <a:xfrm rot="16200000" flipV="1">
            <a:off x="4066381" y="5780882"/>
            <a:ext cx="371475" cy="158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sp>
        <p:nvSpPr>
          <p:cNvPr id="46" name="矩形 45"/>
          <p:cNvSpPr/>
          <p:nvPr/>
        </p:nvSpPr>
        <p:spPr>
          <a:xfrm>
            <a:off x="965200" y="1372870"/>
            <a:ext cx="270351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系统结构</a:t>
            </a:r>
            <a:r>
              <a:rPr lang="en-US" altLang="zh-CN"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黑体" panose="02010609060101010101" pitchFamily="49" charset="-122"/>
                <a:ea typeface="黑体" panose="02010609060101010101" pitchFamily="49" charset="-122"/>
              </a:rPr>
              <a:t>NEW_1</a:t>
            </a:r>
            <a:r>
              <a:rPr lang="zh-CN" altLang="en-US" dirty="0">
                <a:solidFill>
                  <a:schemeClr val="bg1"/>
                </a:solidFill>
                <a:latin typeface="黑体" panose="02010609060101010101" pitchFamily="49" charset="-122"/>
                <a:ea typeface="黑体" panose="02010609060101010101" pitchFamily="49" charset="-122"/>
              </a:rPr>
              <a:t>型</a:t>
            </a:r>
            <a:r>
              <a:rPr lang="en-US" altLang="zh-CN" dirty="0">
                <a:solidFill>
                  <a:schemeClr val="bg1"/>
                </a:solidFill>
                <a:latin typeface="微软雅黑" panose="020B0503020204020204" pitchFamily="34" charset="-122"/>
                <a:ea typeface="微软雅黑" panose="020B0503020204020204" pitchFamily="34" charset="-122"/>
              </a:rPr>
              <a:t>)</a:t>
            </a:r>
            <a:endParaRPr lang="zh-CN" altLang="en-US" dirty="0">
              <a:solidFill>
                <a:schemeClr val="bg1"/>
              </a:solidFill>
              <a:latin typeface="黑体" panose="02010609060101010101" pitchFamily="49" charset="-122"/>
              <a:ea typeface="黑体" panose="02010609060101010101" pitchFamily="49" charset="-122"/>
            </a:endParaRPr>
          </a:p>
        </p:txBody>
      </p:sp>
      <p:sp>
        <p:nvSpPr>
          <p:cNvPr id="47" name="矩形 46"/>
          <p:cNvSpPr/>
          <p:nvPr/>
        </p:nvSpPr>
        <p:spPr>
          <a:xfrm>
            <a:off x="964565" y="3138805"/>
            <a:ext cx="911860" cy="39497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HEADER</a:t>
            </a:r>
            <a:endParaRPr lang="zh-CN" altLang="en-US" sz="1400" dirty="0">
              <a:solidFill>
                <a:schemeClr val="tx1"/>
              </a:solidFill>
            </a:endParaRPr>
          </a:p>
        </p:txBody>
      </p:sp>
      <p:grpSp>
        <p:nvGrpSpPr>
          <p:cNvPr id="35858" name="组合 50"/>
          <p:cNvGrpSpPr/>
          <p:nvPr/>
        </p:nvGrpSpPr>
        <p:grpSpPr bwMode="auto">
          <a:xfrm>
            <a:off x="1340485" y="2011680"/>
            <a:ext cx="1196340" cy="428625"/>
            <a:chOff x="5857884" y="1214422"/>
            <a:chExt cx="1357322" cy="428628"/>
          </a:xfrm>
        </p:grpSpPr>
        <p:sp>
          <p:nvSpPr>
            <p:cNvPr id="49" name="矩形 48"/>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0" name="矩形 49"/>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0</a:t>
              </a:r>
              <a:endParaRPr lang="zh-CN" altLang="en-US" sz="1400" dirty="0">
                <a:solidFill>
                  <a:schemeClr val="tx1"/>
                </a:solidFill>
              </a:endParaRPr>
            </a:p>
          </p:txBody>
        </p:sp>
      </p:grpSp>
      <p:grpSp>
        <p:nvGrpSpPr>
          <p:cNvPr id="35859" name="组合 51"/>
          <p:cNvGrpSpPr/>
          <p:nvPr/>
        </p:nvGrpSpPr>
        <p:grpSpPr bwMode="auto">
          <a:xfrm>
            <a:off x="2751455" y="2011680"/>
            <a:ext cx="1143000" cy="428625"/>
            <a:chOff x="5857884" y="1214422"/>
            <a:chExt cx="1357322" cy="428628"/>
          </a:xfrm>
        </p:grpSpPr>
        <p:sp>
          <p:nvSpPr>
            <p:cNvPr id="53" name="矩形 52"/>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4" name="矩形 53"/>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1</a:t>
              </a:r>
              <a:endParaRPr lang="zh-CN" altLang="en-US" sz="1400" dirty="0">
                <a:solidFill>
                  <a:schemeClr val="tx1"/>
                </a:solidFill>
              </a:endParaRPr>
            </a:p>
          </p:txBody>
        </p:sp>
      </p:grpSp>
      <p:grpSp>
        <p:nvGrpSpPr>
          <p:cNvPr id="35860" name="组合 54"/>
          <p:cNvGrpSpPr/>
          <p:nvPr/>
        </p:nvGrpSpPr>
        <p:grpSpPr bwMode="auto">
          <a:xfrm>
            <a:off x="4608195" y="2011680"/>
            <a:ext cx="1200785" cy="428625"/>
            <a:chOff x="5857884" y="1214422"/>
            <a:chExt cx="1357322" cy="428628"/>
          </a:xfrm>
        </p:grpSpPr>
        <p:sp>
          <p:nvSpPr>
            <p:cNvPr id="56" name="矩形 55"/>
            <p:cNvSpPr/>
            <p:nvPr/>
          </p:nvSpPr>
          <p:spPr>
            <a:xfrm>
              <a:off x="5857884" y="1214422"/>
              <a:ext cx="1357322"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t> </a:t>
              </a:r>
              <a:r>
                <a:rPr lang="en-US" altLang="zh-CN" sz="1400" dirty="0">
                  <a:solidFill>
                    <a:schemeClr val="tx1"/>
                  </a:solidFill>
                </a:rPr>
                <a:t>FD_DESC</a:t>
              </a:r>
              <a:endParaRPr lang="zh-CN" altLang="en-US" sz="1400" dirty="0">
                <a:solidFill>
                  <a:schemeClr val="tx1"/>
                </a:solidFill>
              </a:endParaRPr>
            </a:p>
          </p:txBody>
        </p:sp>
        <p:sp>
          <p:nvSpPr>
            <p:cNvPr id="57" name="矩形 56"/>
            <p:cNvSpPr/>
            <p:nvPr/>
          </p:nvSpPr>
          <p:spPr>
            <a:xfrm>
              <a:off x="6937709" y="1214422"/>
              <a:ext cx="277497" cy="428628"/>
            </a:xfrm>
            <a:prstGeom prst="rect">
              <a:avLst/>
            </a:prstGeom>
            <a:solidFill>
              <a:srgbClr val="92D050"/>
            </a:solidFill>
            <a:ln w="6350"/>
          </p:spPr>
          <p:style>
            <a:lnRef idx="2">
              <a:schemeClr val="accent5">
                <a:shade val="50000"/>
              </a:schemeClr>
            </a:lnRef>
            <a:fillRef idx="1">
              <a:schemeClr val="accent5"/>
            </a:fillRef>
            <a:effectRef idx="0">
              <a:schemeClr val="accent5"/>
            </a:effectRef>
            <a:fontRef idx="minor">
              <a:schemeClr val="lt1"/>
            </a:fontRef>
          </p:style>
          <p:txBody>
            <a:bodyPr anchor="ctr"/>
            <a:lstStyle/>
            <a:p>
              <a:pPr>
                <a:defRPr/>
              </a:pPr>
              <a:r>
                <a:rPr lang="en-US" altLang="zh-CN" sz="1400" dirty="0">
                  <a:solidFill>
                    <a:schemeClr val="tx1"/>
                  </a:solidFill>
                </a:rPr>
                <a:t>n</a:t>
              </a:r>
              <a:endParaRPr lang="zh-CN" altLang="en-US" sz="1400" dirty="0">
                <a:solidFill>
                  <a:schemeClr val="tx1"/>
                </a:solidFill>
              </a:endParaRPr>
            </a:p>
          </p:txBody>
        </p:sp>
      </p:grpSp>
      <p:sp>
        <p:nvSpPr>
          <p:cNvPr id="58" name="矩形 57"/>
          <p:cNvSpPr/>
          <p:nvPr/>
        </p:nvSpPr>
        <p:spPr>
          <a:xfrm>
            <a:off x="2233930" y="3138805"/>
            <a:ext cx="1138555" cy="39497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FD_ENTRY</a:t>
            </a:r>
            <a:endParaRPr lang="zh-CN" altLang="en-US" sz="1400" dirty="0">
              <a:solidFill>
                <a:schemeClr val="tx1"/>
              </a:solidFill>
            </a:endParaRPr>
          </a:p>
        </p:txBody>
      </p:sp>
      <p:sp>
        <p:nvSpPr>
          <p:cNvPr id="59" name="矩形 58"/>
          <p:cNvSpPr/>
          <p:nvPr/>
        </p:nvSpPr>
        <p:spPr>
          <a:xfrm>
            <a:off x="4608830" y="3138805"/>
            <a:ext cx="1095375" cy="394970"/>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FD_ENTRY</a:t>
            </a:r>
            <a:endParaRPr lang="zh-CN" altLang="en-US" sz="1400" dirty="0">
              <a:solidFill>
                <a:schemeClr val="tx1"/>
              </a:solidFill>
            </a:endParaRPr>
          </a:p>
        </p:txBody>
      </p:sp>
      <p:sp>
        <p:nvSpPr>
          <p:cNvPr id="60" name="矩形 59"/>
          <p:cNvSpPr/>
          <p:nvPr/>
        </p:nvSpPr>
        <p:spPr>
          <a:xfrm>
            <a:off x="3536950" y="3138488"/>
            <a:ext cx="642938" cy="395287"/>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 . .</a:t>
            </a:r>
            <a:endParaRPr lang="zh-CN" altLang="en-US" sz="1400" dirty="0">
              <a:solidFill>
                <a:schemeClr val="tx1"/>
              </a:solidFill>
            </a:endParaRPr>
          </a:p>
        </p:txBody>
      </p:sp>
      <p:sp>
        <p:nvSpPr>
          <p:cNvPr id="63" name="矩形 62"/>
          <p:cNvSpPr/>
          <p:nvPr/>
        </p:nvSpPr>
        <p:spPr>
          <a:xfrm>
            <a:off x="5965825" y="3138488"/>
            <a:ext cx="642938" cy="395287"/>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NULL</a:t>
            </a:r>
            <a:endParaRPr lang="zh-CN" altLang="en-US" sz="1400" dirty="0">
              <a:solidFill>
                <a:schemeClr val="tx1"/>
              </a:solidFill>
            </a:endParaRPr>
          </a:p>
        </p:txBody>
      </p:sp>
      <p:sp>
        <p:nvSpPr>
          <p:cNvPr id="64" name="矩形 63"/>
          <p:cNvSpPr/>
          <p:nvPr/>
        </p:nvSpPr>
        <p:spPr>
          <a:xfrm>
            <a:off x="2779395" y="4967605"/>
            <a:ext cx="1043305" cy="39497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DEV_HDR</a:t>
            </a:r>
            <a:endParaRPr lang="zh-CN" altLang="en-US" sz="1400" dirty="0"/>
          </a:p>
        </p:txBody>
      </p:sp>
      <p:sp>
        <p:nvSpPr>
          <p:cNvPr id="65" name="矩形 64"/>
          <p:cNvSpPr/>
          <p:nvPr/>
        </p:nvSpPr>
        <p:spPr>
          <a:xfrm>
            <a:off x="4608830" y="4967605"/>
            <a:ext cx="1009650" cy="394970"/>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DEV_HDR</a:t>
            </a:r>
            <a:endParaRPr lang="zh-CN" altLang="en-US" sz="1400" dirty="0"/>
          </a:p>
        </p:txBody>
      </p:sp>
      <p:sp>
        <p:nvSpPr>
          <p:cNvPr id="66" name="矩形 65"/>
          <p:cNvSpPr/>
          <p:nvPr/>
        </p:nvSpPr>
        <p:spPr>
          <a:xfrm>
            <a:off x="3884613" y="5957888"/>
            <a:ext cx="938212" cy="395287"/>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DRIVER</a:t>
            </a:r>
            <a:endParaRPr lang="zh-CN" altLang="en-US" sz="1400" dirty="0"/>
          </a:p>
        </p:txBody>
      </p:sp>
      <p:cxnSp>
        <p:nvCxnSpPr>
          <p:cNvPr id="80" name="直接箭头连接符 79"/>
          <p:cNvCxnSpPr/>
          <p:nvPr/>
        </p:nvCxnSpPr>
        <p:spPr>
          <a:xfrm>
            <a:off x="1893888" y="331946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p:cNvCxnSpPr/>
          <p:nvPr/>
        </p:nvCxnSpPr>
        <p:spPr>
          <a:xfrm>
            <a:off x="4179888" y="3317875"/>
            <a:ext cx="428625" cy="15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p:cNvCxnSpPr/>
          <p:nvPr/>
        </p:nvCxnSpPr>
        <p:spPr>
          <a:xfrm>
            <a:off x="5608638" y="3319463"/>
            <a:ext cx="357187" cy="15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2251075" y="3853180"/>
            <a:ext cx="1120140" cy="499745"/>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FD_NODE</a:t>
            </a:r>
          </a:p>
          <a:p>
            <a:pPr algn="ctr">
              <a:defRPr/>
            </a:pPr>
            <a:r>
              <a:rPr lang="en-US" altLang="zh-CN" sz="1400" dirty="0" err="1"/>
              <a:t>Lockf</a:t>
            </a:r>
            <a:r>
              <a:rPr lang="en-US" altLang="zh-CN" sz="1400" dirty="0"/>
              <a:t>-&gt;…</a:t>
            </a:r>
            <a:endParaRPr lang="zh-CN" altLang="en-US" sz="1400" dirty="0"/>
          </a:p>
        </p:txBody>
      </p:sp>
      <p:sp>
        <p:nvSpPr>
          <p:cNvPr id="41" name="矩形 40"/>
          <p:cNvSpPr/>
          <p:nvPr/>
        </p:nvSpPr>
        <p:spPr>
          <a:xfrm>
            <a:off x="4609465" y="3853180"/>
            <a:ext cx="1095375" cy="499745"/>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FD_NODE</a:t>
            </a:r>
          </a:p>
          <a:p>
            <a:pPr algn="ctr">
              <a:defRPr/>
            </a:pPr>
            <a:r>
              <a:rPr lang="en-US" altLang="zh-CN" sz="1400" dirty="0" err="1"/>
              <a:t>Lockf</a:t>
            </a:r>
            <a:r>
              <a:rPr lang="en-US" altLang="zh-CN" sz="1400" dirty="0"/>
              <a:t>-&gt;…</a:t>
            </a:r>
            <a:endParaRPr lang="zh-CN" altLang="en-US" sz="1400" dirty="0"/>
          </a:p>
        </p:txBody>
      </p:sp>
      <p:cxnSp>
        <p:nvCxnSpPr>
          <p:cNvPr id="61" name="直接连接符 60"/>
          <p:cNvCxnSpPr/>
          <p:nvPr/>
        </p:nvCxnSpPr>
        <p:spPr>
          <a:xfrm>
            <a:off x="2751138" y="4638675"/>
            <a:ext cx="1143000" cy="158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cxnSp>
        <p:nvCxnSpPr>
          <p:cNvPr id="67" name="直接连接符 66"/>
          <p:cNvCxnSpPr/>
          <p:nvPr/>
        </p:nvCxnSpPr>
        <p:spPr>
          <a:xfrm rot="5400000">
            <a:off x="3750469" y="4496594"/>
            <a:ext cx="285750" cy="1588"/>
          </a:xfrm>
          <a:prstGeom prst="line">
            <a:avLst/>
          </a:prstGeom>
          <a:solidFill>
            <a:srgbClr val="92D050"/>
          </a:solidFill>
          <a:ln w="12700">
            <a:solidFill>
              <a:schemeClr val="tx1"/>
            </a:solidFill>
          </a:ln>
        </p:spPr>
        <p:style>
          <a:lnRef idx="2">
            <a:schemeClr val="accent5">
              <a:shade val="50000"/>
            </a:schemeClr>
          </a:lnRef>
          <a:fillRef idx="1">
            <a:schemeClr val="accent5"/>
          </a:fillRef>
          <a:effectRef idx="0">
            <a:schemeClr val="accent5"/>
          </a:effectRef>
          <a:fontRef idx="minor">
            <a:schemeClr val="lt1"/>
          </a:fontRef>
        </p:style>
      </p:cxnSp>
      <p:sp>
        <p:nvSpPr>
          <p:cNvPr id="70" name="矩形 69"/>
          <p:cNvSpPr/>
          <p:nvPr/>
        </p:nvSpPr>
        <p:spPr>
          <a:xfrm>
            <a:off x="3689350" y="3852863"/>
            <a:ext cx="490538" cy="500062"/>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t>. . .</a:t>
            </a:r>
            <a:endParaRPr lang="zh-CN" altLang="en-US" sz="1400" dirty="0"/>
          </a:p>
        </p:txBody>
      </p:sp>
      <p:sp>
        <p:nvSpPr>
          <p:cNvPr id="72" name="矩形 71"/>
          <p:cNvSpPr/>
          <p:nvPr/>
        </p:nvSpPr>
        <p:spPr>
          <a:xfrm>
            <a:off x="6995795" y="3138488"/>
            <a:ext cx="2670175" cy="2563812"/>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NEW_1</a:t>
            </a:r>
            <a:r>
              <a:rPr lang="zh-CN" altLang="en-US" sz="1600" dirty="0">
                <a:solidFill>
                  <a:schemeClr val="tx1"/>
                </a:solidFill>
                <a:latin typeface="微软雅黑" panose="020B0503020204020204" pitchFamily="34" charset="-122"/>
                <a:ea typeface="微软雅黑" panose="020B0503020204020204" pitchFamily="34" charset="-122"/>
              </a:rPr>
              <a:t>型驱动：</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zh-CN" altLang="en-US" sz="1600" dirty="0">
                <a:solidFill>
                  <a:schemeClr val="tx1"/>
                </a:solidFill>
                <a:latin typeface="微软雅黑" panose="020B0503020204020204" pitchFamily="34" charset="-122"/>
                <a:ea typeface="微软雅黑" panose="020B0503020204020204" pitchFamily="34" charset="-122"/>
              </a:rPr>
              <a:t>在 </a:t>
            </a:r>
            <a:r>
              <a:rPr lang="en-US" altLang="zh-CN" sz="1600" dirty="0">
                <a:solidFill>
                  <a:schemeClr val="tx1"/>
                </a:solidFill>
                <a:latin typeface="微软雅黑" panose="020B0503020204020204" pitchFamily="34" charset="-122"/>
                <a:ea typeface="微软雅黑" panose="020B0503020204020204" pitchFamily="34" charset="-122"/>
              </a:rPr>
              <a:t>ORIG </a:t>
            </a:r>
            <a:r>
              <a:rPr lang="zh-CN" altLang="en-US" sz="1600" dirty="0">
                <a:solidFill>
                  <a:schemeClr val="tx1"/>
                </a:solidFill>
                <a:latin typeface="微软雅黑" panose="020B0503020204020204" pitchFamily="34" charset="-122"/>
                <a:ea typeface="微软雅黑" panose="020B0503020204020204" pitchFamily="34" charset="-122"/>
              </a:rPr>
              <a:t>型驱动的基础上增加了文件节点，多个文件描述符可以对应到一个文件节点，不同的文件节点可以对应到同一个 </a:t>
            </a:r>
            <a:r>
              <a:rPr lang="en-US" altLang="zh-CN" sz="1600" dirty="0">
                <a:solidFill>
                  <a:schemeClr val="tx1"/>
                </a:solidFill>
                <a:latin typeface="微软雅黑" panose="020B0503020204020204" pitchFamily="34" charset="-122"/>
                <a:ea typeface="微软雅黑" panose="020B0503020204020204" pitchFamily="34" charset="-122"/>
              </a:rPr>
              <a:t>DEV_HDR (</a:t>
            </a:r>
            <a:r>
              <a:rPr lang="zh-CN" altLang="en-US" sz="1600" dirty="0">
                <a:solidFill>
                  <a:schemeClr val="tx1"/>
                </a:solidFill>
                <a:latin typeface="微软雅黑" panose="020B0503020204020204" pitchFamily="34" charset="-122"/>
                <a:ea typeface="微软雅黑" panose="020B0503020204020204" pitchFamily="34" charset="-122"/>
              </a:rPr>
              <a:t>逻辑设备</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，当对应同一个文件节点的所有文件描述符被关闭后操作系统会释放对应的文件节点。</a:t>
            </a: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1+#ppt_w/2"/>
                                          </p:val>
                                        </p:tav>
                                        <p:tav tm="100000">
                                          <p:val>
                                            <p:strVal val="#ppt_x"/>
                                          </p:val>
                                        </p:tav>
                                      </p:tavLst>
                                    </p:anim>
                                    <p:anim calcmode="lin" valueType="num">
                                      <p:cBhvr additive="base">
                                        <p:cTn id="8"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973455" y="1823085"/>
            <a:ext cx="10141585" cy="235267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支持 </a:t>
            </a:r>
            <a:r>
              <a:rPr lang="en-US" altLang="zh-CN" dirty="0">
                <a:solidFill>
                  <a:schemeClr val="tx1"/>
                </a:solidFill>
                <a:latin typeface="微软雅黑" panose="020B0503020204020204" pitchFamily="34" charset="-122"/>
                <a:ea typeface="微软雅黑" panose="020B0503020204020204" pitchFamily="34" charset="-122"/>
              </a:rPr>
              <a:t>POSIX </a:t>
            </a:r>
            <a:r>
              <a:rPr lang="zh-CN" altLang="en-US" dirty="0">
                <a:solidFill>
                  <a:schemeClr val="tx1"/>
                </a:solidFill>
                <a:latin typeface="微软雅黑" panose="020B0503020204020204" pitchFamily="34" charset="-122"/>
                <a:ea typeface="微软雅黑" panose="020B0503020204020204" pitchFamily="34" charset="-122"/>
              </a:rPr>
              <a:t>标准规定的绝大多数同步输入输出操作，如 </a:t>
            </a:r>
            <a:r>
              <a:rPr lang="en-US" altLang="zh-CN" dirty="0" err="1">
                <a:solidFill>
                  <a:schemeClr val="tx1"/>
                </a:solidFill>
                <a:latin typeface="微软雅黑" panose="020B0503020204020204" pitchFamily="34" charset="-122"/>
                <a:ea typeface="微软雅黑" panose="020B0503020204020204" pitchFamily="34" charset="-122"/>
              </a:rPr>
              <a:t>creat</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open</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close</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unlink</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read</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write</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err="1">
                <a:solidFill>
                  <a:schemeClr val="tx1"/>
                </a:solidFill>
                <a:latin typeface="微软雅黑" panose="020B0503020204020204" pitchFamily="34" charset="-122"/>
                <a:ea typeface="微软雅黑" panose="020B0503020204020204" pitchFamily="34" charset="-122"/>
              </a:rPr>
              <a:t>readv</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err="1">
                <a:solidFill>
                  <a:schemeClr val="tx1"/>
                </a:solidFill>
                <a:latin typeface="微软雅黑" panose="020B0503020204020204" pitchFamily="34" charset="-122"/>
                <a:ea typeface="微软雅黑" panose="020B0503020204020204" pitchFamily="34" charset="-122"/>
              </a:rPr>
              <a:t>writev</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err="1">
                <a:solidFill>
                  <a:schemeClr val="tx1"/>
                </a:solidFill>
                <a:latin typeface="微软雅黑" panose="020B0503020204020204" pitchFamily="34" charset="-122"/>
                <a:ea typeface="微软雅黑" panose="020B0503020204020204" pitchFamily="34" charset="-122"/>
              </a:rPr>
              <a:t>pread</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err="1">
                <a:solidFill>
                  <a:schemeClr val="tx1"/>
                </a:solidFill>
                <a:latin typeface="微软雅黑" panose="020B0503020204020204" pitchFamily="34" charset="-122"/>
                <a:ea typeface="微软雅黑" panose="020B0503020204020204" pitchFamily="34" charset="-122"/>
              </a:rPr>
              <a:t>pwrite</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fchmod</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chmod</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等。</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zh-CN" altLang="en-US" dirty="0">
                <a:solidFill>
                  <a:schemeClr val="tx1"/>
                </a:solidFill>
                <a:latin typeface="微软雅黑" panose="020B0503020204020204" pitchFamily="34" charset="-122"/>
                <a:ea typeface="微软雅黑" panose="020B0503020204020204" pitchFamily="34" charset="-122"/>
              </a:rPr>
              <a:t>这些 </a:t>
            </a:r>
            <a:r>
              <a:rPr lang="en-US" altLang="zh-CN" dirty="0">
                <a:solidFill>
                  <a:schemeClr val="tx1"/>
                </a:solidFill>
                <a:latin typeface="微软雅黑" panose="020B0503020204020204" pitchFamily="34" charset="-122"/>
                <a:ea typeface="微软雅黑" panose="020B0503020204020204" pitchFamily="34" charset="-122"/>
              </a:rPr>
              <a:t>API </a:t>
            </a:r>
            <a:r>
              <a:rPr lang="zh-CN" altLang="en-US" dirty="0">
                <a:solidFill>
                  <a:schemeClr val="tx1"/>
                </a:solidFill>
                <a:latin typeface="微软雅黑" panose="020B0503020204020204" pitchFamily="34" charset="-122"/>
                <a:ea typeface="微软雅黑" panose="020B0503020204020204" pitchFamily="34" charset="-122"/>
              </a:rPr>
              <a:t>的行为与 </a:t>
            </a:r>
            <a:r>
              <a:rPr lang="en-US" altLang="zh-CN" dirty="0">
                <a:solidFill>
                  <a:schemeClr val="tx1"/>
                </a:solidFill>
                <a:latin typeface="微软雅黑" panose="020B0503020204020204" pitchFamily="34" charset="-122"/>
                <a:ea typeface="微软雅黑" panose="020B0503020204020204" pitchFamily="34" charset="-122"/>
              </a:rPr>
              <a:t>POSIX </a:t>
            </a:r>
            <a:r>
              <a:rPr lang="zh-CN" altLang="en-US" dirty="0">
                <a:solidFill>
                  <a:schemeClr val="tx1"/>
                </a:solidFill>
                <a:latin typeface="微软雅黑" panose="020B0503020204020204" pitchFamily="34" charset="-122"/>
                <a:ea typeface="微软雅黑" panose="020B0503020204020204" pitchFamily="34" charset="-122"/>
              </a:rPr>
              <a:t>标准规定的一致，所以其他 </a:t>
            </a:r>
            <a:r>
              <a:rPr lang="en-US" altLang="zh-CN" dirty="0">
                <a:solidFill>
                  <a:schemeClr val="tx1"/>
                </a:solidFill>
                <a:latin typeface="微软雅黑" panose="020B0503020204020204" pitchFamily="34" charset="-122"/>
                <a:ea typeface="微软雅黑" panose="020B0503020204020204" pitchFamily="34" charset="-122"/>
              </a:rPr>
              <a:t>POSIX </a:t>
            </a:r>
            <a:r>
              <a:rPr lang="zh-CN" altLang="en-US" dirty="0">
                <a:solidFill>
                  <a:schemeClr val="tx1"/>
                </a:solidFill>
                <a:latin typeface="微软雅黑" panose="020B0503020204020204" pitchFamily="34" charset="-122"/>
                <a:ea typeface="微软雅黑" panose="020B0503020204020204" pitchFamily="34" charset="-122"/>
              </a:rPr>
              <a:t>兼容操作系统的应用程序只需重新编译就可以在 </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系统上运行。</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zh-CN" altLang="en-US" dirty="0">
                <a:solidFill>
                  <a:schemeClr val="tx1"/>
                </a:solidFill>
                <a:latin typeface="微软雅黑" panose="020B0503020204020204" pitchFamily="34" charset="-122"/>
                <a:ea typeface="微软雅黑" panose="020B0503020204020204" pitchFamily="34" charset="-122"/>
              </a:rPr>
              <a:t>以上这些 </a:t>
            </a:r>
            <a:r>
              <a:rPr lang="en-US" altLang="zh-CN" dirty="0">
                <a:solidFill>
                  <a:schemeClr val="tx1"/>
                </a:solidFill>
                <a:latin typeface="微软雅黑" panose="020B0503020204020204" pitchFamily="34" charset="-122"/>
                <a:ea typeface="微软雅黑" panose="020B0503020204020204" pitchFamily="34" charset="-122"/>
              </a:rPr>
              <a:t>API </a:t>
            </a:r>
            <a:r>
              <a:rPr lang="zh-CN" altLang="en-US" dirty="0">
                <a:solidFill>
                  <a:schemeClr val="tx1"/>
                </a:solidFill>
                <a:latin typeface="微软雅黑" panose="020B0503020204020204" pitchFamily="34" charset="-122"/>
                <a:ea typeface="微软雅黑" panose="020B0503020204020204" pitchFamily="34" charset="-122"/>
              </a:rPr>
              <a:t>都属于同步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范畴， 即发起传输和对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的控制都是用户主动行为。</a:t>
            </a:r>
          </a:p>
        </p:txBody>
      </p:sp>
      <p:sp>
        <p:nvSpPr>
          <p:cNvPr id="7" name="矩形 6"/>
          <p:cNvSpPr/>
          <p:nvPr/>
        </p:nvSpPr>
        <p:spPr>
          <a:xfrm>
            <a:off x="989330" y="5033010"/>
            <a:ext cx="10125075" cy="142875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支持 </a:t>
            </a:r>
            <a:r>
              <a:rPr lang="en-US" altLang="zh-CN" dirty="0">
                <a:solidFill>
                  <a:schemeClr val="tx1"/>
                </a:solidFill>
                <a:latin typeface="微软雅黑" panose="020B0503020204020204" pitchFamily="34" charset="-122"/>
                <a:ea typeface="微软雅黑" panose="020B0503020204020204" pitchFamily="34" charset="-122"/>
              </a:rPr>
              <a:t>POSIX1003.1b </a:t>
            </a:r>
            <a:r>
              <a:rPr lang="zh-CN" altLang="en-US" dirty="0">
                <a:solidFill>
                  <a:schemeClr val="tx1"/>
                </a:solidFill>
                <a:latin typeface="微软雅黑" panose="020B0503020204020204" pitchFamily="34" charset="-122"/>
                <a:ea typeface="微软雅黑" panose="020B0503020204020204" pitchFamily="34" charset="-122"/>
              </a:rPr>
              <a:t>实时扩展协议规定的标准异步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接口，即：</a:t>
            </a:r>
            <a:r>
              <a:rPr lang="en-US" altLang="zh-CN" dirty="0" err="1">
                <a:solidFill>
                  <a:schemeClr val="tx1"/>
                </a:solidFill>
                <a:latin typeface="微软雅黑" panose="020B0503020204020204" pitchFamily="34" charset="-122"/>
                <a:ea typeface="微软雅黑" panose="020B0503020204020204" pitchFamily="34" charset="-122"/>
              </a:rPr>
              <a:t>aio_cancel</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aio_error</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aio_fsync</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aio_read</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aio_write</a:t>
            </a:r>
            <a:r>
              <a:rPr lang="zh-CN" altLang="en-US" dirty="0">
                <a:solidFill>
                  <a:schemeClr val="tx1"/>
                </a:solidFill>
                <a:latin typeface="微软雅黑" panose="020B0503020204020204" pitchFamily="34" charset="-122"/>
                <a:ea typeface="微软雅黑" panose="020B0503020204020204" pitchFamily="34" charset="-122"/>
              </a:rPr>
              <a:t>等。异步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不需要线程等待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处理结果，而只需要请求进行传输， 然后系统会自动完成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传输。</a:t>
            </a:r>
          </a:p>
        </p:txBody>
      </p:sp>
      <p:sp>
        <p:nvSpPr>
          <p:cNvPr id="10" name="矩形 9"/>
          <p:cNvSpPr/>
          <p:nvPr/>
        </p:nvSpPr>
        <p:spPr>
          <a:xfrm>
            <a:off x="973455" y="4532948"/>
            <a:ext cx="1481138"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异步 </a:t>
            </a:r>
            <a:r>
              <a:rPr lang="en-US" altLang="zh-CN" dirty="0">
                <a:solidFill>
                  <a:schemeClr val="bg1"/>
                </a:solidFill>
                <a:latin typeface="微软雅黑" panose="020B0503020204020204" pitchFamily="34" charset="-122"/>
                <a:ea typeface="微软雅黑" panose="020B0503020204020204" pitchFamily="34" charset="-122"/>
              </a:rPr>
              <a:t>I/O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973455" y="1318260"/>
            <a:ext cx="1481138"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标准 </a:t>
            </a:r>
            <a:r>
              <a:rPr lang="en-US" altLang="zh-CN" dirty="0">
                <a:solidFill>
                  <a:schemeClr val="bg1"/>
                </a:solidFill>
                <a:latin typeface="微软雅黑" panose="020B0503020204020204" pitchFamily="34" charset="-122"/>
                <a:ea typeface="微软雅黑" panose="020B0503020204020204" pitchFamily="34" charset="-122"/>
              </a:rPr>
              <a:t>I/O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
        <p:nvSpPr>
          <p:cNvPr id="3" name="矩形 2"/>
          <p:cNvSpPr/>
          <p:nvPr/>
        </p:nvSpPr>
        <p:spPr>
          <a:xfrm>
            <a:off x="937895" y="3635375"/>
            <a:ext cx="1260475"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记录锁</a:t>
            </a:r>
          </a:p>
        </p:txBody>
      </p:sp>
      <p:sp>
        <p:nvSpPr>
          <p:cNvPr id="4" name="矩形 3"/>
          <p:cNvSpPr/>
          <p:nvPr/>
        </p:nvSpPr>
        <p:spPr>
          <a:xfrm>
            <a:off x="937895" y="1279525"/>
            <a:ext cx="14398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非阻塞 </a:t>
            </a:r>
            <a:r>
              <a:rPr lang="en-US" altLang="zh-CN" dirty="0">
                <a:solidFill>
                  <a:schemeClr val="bg1"/>
                </a:solidFill>
                <a:latin typeface="微软雅黑" panose="020B0503020204020204" pitchFamily="34" charset="-122"/>
                <a:ea typeface="微软雅黑" panose="020B0503020204020204" pitchFamily="34" charset="-122"/>
              </a:rPr>
              <a:t>I/O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937895" y="1783080"/>
            <a:ext cx="10172065" cy="151257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非阻塞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用于可能产生阻塞的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操作，例如：</a:t>
            </a:r>
            <a:r>
              <a:rPr lang="en-US" altLang="zh-CN" dirty="0">
                <a:solidFill>
                  <a:schemeClr val="tx1"/>
                </a:solidFill>
                <a:latin typeface="微软雅黑" panose="020B0503020204020204" pitchFamily="34" charset="-122"/>
                <a:ea typeface="微软雅黑" panose="020B0503020204020204" pitchFamily="34" charset="-122"/>
              </a:rPr>
              <a:t>read</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wirte</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等。用户将对应的文件设置为非阻塞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模式，这时如果设备没有准备好，则系统调用会立即退出不会发生阻塞，同时 </a:t>
            </a:r>
            <a:r>
              <a:rPr lang="en-US" altLang="zh-CN" dirty="0" err="1">
                <a:solidFill>
                  <a:schemeClr val="tx1"/>
                </a:solidFill>
                <a:latin typeface="微软雅黑" panose="020B0503020204020204" pitchFamily="34" charset="-122"/>
                <a:ea typeface="微软雅黑" panose="020B0503020204020204" pitchFamily="34" charset="-122"/>
              </a:rPr>
              <a:t>errno</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将设置为</a:t>
            </a:r>
            <a:r>
              <a:rPr lang="en-US" altLang="zh-CN" dirty="0">
                <a:solidFill>
                  <a:schemeClr val="tx1"/>
                </a:solidFill>
                <a:latin typeface="微软雅黑" panose="020B0503020204020204" pitchFamily="34" charset="-122"/>
                <a:ea typeface="微软雅黑" panose="020B0503020204020204" pitchFamily="34" charset="-122"/>
              </a:rPr>
              <a:t>EWOULDBLOCK </a:t>
            </a:r>
            <a:r>
              <a:rPr lang="zh-CN" altLang="en-US" dirty="0">
                <a:solidFill>
                  <a:schemeClr val="tx1"/>
                </a:solidFill>
                <a:latin typeface="微软雅黑" panose="020B0503020204020204" pitchFamily="34" charset="-122"/>
                <a:ea typeface="微软雅黑" panose="020B0503020204020204" pitchFamily="34" charset="-122"/>
              </a:rPr>
              <a:t>， 表示对应的操作没有完成 ， 需要稍后再重新执行 。</a:t>
            </a:r>
          </a:p>
        </p:txBody>
      </p:sp>
      <p:sp>
        <p:nvSpPr>
          <p:cNvPr id="13" name="矩形 12"/>
          <p:cNvSpPr/>
          <p:nvPr/>
        </p:nvSpPr>
        <p:spPr>
          <a:xfrm>
            <a:off x="937895" y="4138930"/>
            <a:ext cx="10172065" cy="18002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可以用来锁定文件的某个区域或者整个文件，阻止其它进程修改同一文件的相同区域。</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文件记录锁同时兼容 </a:t>
            </a:r>
            <a:r>
              <a:rPr lang="en-US" altLang="zh-CN" dirty="0">
                <a:solidFill>
                  <a:schemeClr val="tx1"/>
                </a:solidFill>
                <a:latin typeface="微软雅黑" panose="020B0503020204020204" pitchFamily="34" charset="-122"/>
                <a:ea typeface="微软雅黑" panose="020B0503020204020204" pitchFamily="34" charset="-122"/>
              </a:rPr>
              <a:t>BSD </a:t>
            </a:r>
            <a:r>
              <a:rPr lang="zh-CN" altLang="en-US" dirty="0">
                <a:solidFill>
                  <a:schemeClr val="tx1"/>
                </a:solidFill>
                <a:latin typeface="微软雅黑" panose="020B0503020204020204" pitchFamily="34" charset="-122"/>
                <a:ea typeface="微软雅黑" panose="020B0503020204020204" pitchFamily="34" charset="-122"/>
              </a:rPr>
              <a:t>系统，可在文件打开阶段自动加锁。</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中存在多种设备驱动模型，但是只有 </a:t>
            </a:r>
            <a:r>
              <a:rPr lang="en-US" altLang="zh-CN" dirty="0">
                <a:solidFill>
                  <a:schemeClr val="tx1"/>
                </a:solidFill>
                <a:latin typeface="微软雅黑" panose="020B0503020204020204" pitchFamily="34" charset="-122"/>
                <a:ea typeface="微软雅黑" panose="020B0503020204020204" pitchFamily="34" charset="-122"/>
              </a:rPr>
              <a:t>NEW_1 </a:t>
            </a:r>
            <a:r>
              <a:rPr lang="zh-CN" altLang="en-US" dirty="0">
                <a:solidFill>
                  <a:schemeClr val="tx1"/>
                </a:solidFill>
                <a:latin typeface="微软雅黑" panose="020B0503020204020204" pitchFamily="34" charset="-122"/>
                <a:ea typeface="微软雅黑" panose="020B0503020204020204" pitchFamily="34" charset="-122"/>
              </a:rPr>
              <a:t>型设备驱动支持记录锁功能，例如</a:t>
            </a:r>
            <a:r>
              <a:rPr lang="en-US" altLang="zh-CN" dirty="0">
                <a:solidFill>
                  <a:schemeClr val="tx1"/>
                </a:solidFill>
                <a:latin typeface="微软雅黑" panose="020B0503020204020204" pitchFamily="34" charset="-122"/>
                <a:ea typeface="微软雅黑" panose="020B0503020204020204" pitchFamily="34" charset="-122"/>
              </a:rPr>
              <a:t>FAT</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NFS</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YAFFS</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ROMFS </a:t>
            </a:r>
            <a:r>
              <a:rPr lang="zh-CN" altLang="en-US" dirty="0">
                <a:solidFill>
                  <a:schemeClr val="tx1"/>
                </a:solidFill>
                <a:latin typeface="微软雅黑" panose="020B0503020204020204" pitchFamily="34" charset="-122"/>
                <a:ea typeface="微软雅黑" panose="020B0503020204020204" pitchFamily="34" charset="-122"/>
              </a:rPr>
              <a:t>等常用文件系统都是用这种驱动模型，它类似于 </a:t>
            </a:r>
            <a:r>
              <a:rPr lang="en-US" altLang="zh-CN" dirty="0">
                <a:solidFill>
                  <a:schemeClr val="tx1"/>
                </a:solidFill>
                <a:latin typeface="微软雅黑" panose="020B0503020204020204" pitchFamily="34" charset="-122"/>
                <a:ea typeface="微软雅黑" panose="020B0503020204020204" pitchFamily="34" charset="-122"/>
              </a:rPr>
              <a:t>UNIX </a:t>
            </a:r>
            <a:r>
              <a:rPr lang="zh-CN" altLang="en-US" dirty="0">
                <a:solidFill>
                  <a:schemeClr val="tx1"/>
                </a:solidFill>
                <a:latin typeface="微软雅黑" panose="020B0503020204020204" pitchFamily="34" charset="-122"/>
                <a:ea typeface="微软雅黑" panose="020B0503020204020204" pitchFamily="34" charset="-122"/>
              </a:rPr>
              <a:t>系统的 </a:t>
            </a:r>
            <a:r>
              <a:rPr lang="en-US" altLang="zh-CN" dirty="0" err="1">
                <a:solidFill>
                  <a:schemeClr val="tx1"/>
                </a:solidFill>
                <a:latin typeface="微软雅黑" panose="020B0503020204020204" pitchFamily="34" charset="-122"/>
                <a:ea typeface="微软雅黑" panose="020B0503020204020204" pitchFamily="34" charset="-122"/>
              </a:rPr>
              <a:t>vnode</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类型。</a:t>
            </a:r>
          </a:p>
        </p:txBody>
      </p:sp>
      <p:grpSp>
        <p:nvGrpSpPr>
          <p:cNvPr id="18" name="组合 17"/>
          <p:cNvGrpSpPr/>
          <p:nvPr/>
        </p:nvGrpSpPr>
        <p:grpSpPr bwMode="auto">
          <a:xfrm>
            <a:off x="13656945" y="1422400"/>
            <a:ext cx="7272338" cy="3244850"/>
            <a:chOff x="10188624" y="1412776"/>
            <a:chExt cx="7272808" cy="3245443"/>
          </a:xfrm>
        </p:grpSpPr>
        <p:grpSp>
          <p:nvGrpSpPr>
            <p:cNvPr id="19" name="组合 23"/>
            <p:cNvGrpSpPr/>
            <p:nvPr/>
          </p:nvGrpSpPr>
          <p:grpSpPr bwMode="auto">
            <a:xfrm>
              <a:off x="10188624" y="2276872"/>
              <a:ext cx="7272808" cy="2381347"/>
              <a:chOff x="8820472" y="481755"/>
              <a:chExt cx="7272808" cy="2381347"/>
            </a:xfrm>
          </p:grpSpPr>
          <p:sp>
            <p:nvSpPr>
              <p:cNvPr id="20" name="圆角矩形标注 19"/>
              <p:cNvSpPr/>
              <p:nvPr/>
            </p:nvSpPr>
            <p:spPr>
              <a:xfrm>
                <a:off x="11628941" y="481417"/>
                <a:ext cx="4464339" cy="930445"/>
              </a:xfrm>
              <a:prstGeom prst="wedgeRoundRectCallout">
                <a:avLst>
                  <a:gd name="adj1" fmla="val -57290"/>
                  <a:gd name="adj2" fmla="val 90719"/>
                  <a:gd name="adj3" fmla="val 16667"/>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POSIX </a:t>
                </a:r>
                <a:r>
                  <a:rPr lang="zh-CN" altLang="en-US" dirty="0">
                    <a:solidFill>
                      <a:schemeClr val="tx1"/>
                    </a:solidFill>
                    <a:latin typeface="微软雅黑" panose="020B0503020204020204" pitchFamily="34" charset="-122"/>
                    <a:ea typeface="微软雅黑" panose="020B0503020204020204" pitchFamily="34" charset="-122"/>
                  </a:rPr>
                  <a:t>系统高级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是针对标准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的不足进行设计的。高级</a:t>
                </a:r>
                <a:r>
                  <a:rPr lang="en-US" altLang="zh-CN" dirty="0">
                    <a:solidFill>
                      <a:schemeClr val="tx1"/>
                    </a:solidFill>
                    <a:latin typeface="微软雅黑" panose="020B0503020204020204" pitchFamily="34" charset="-122"/>
                    <a:ea typeface="微软雅黑" panose="020B0503020204020204" pitchFamily="34" charset="-122"/>
                  </a:rPr>
                  <a:t> I/O </a:t>
                </a:r>
                <a:r>
                  <a:rPr lang="zh-CN" altLang="en-US" dirty="0">
                    <a:solidFill>
                      <a:schemeClr val="tx1"/>
                    </a:solidFill>
                    <a:latin typeface="微软雅黑" panose="020B0503020204020204" pitchFamily="34" charset="-122"/>
                    <a:ea typeface="微软雅黑" panose="020B0503020204020204" pitchFamily="34" charset="-122"/>
                  </a:rPr>
                  <a:t>包括这些功能</a:t>
                </a:r>
                <a:endParaRPr lang="en-US" altLang="zh-CN" dirty="0">
                  <a:solidFill>
                    <a:schemeClr val="tx1"/>
                  </a:solidFill>
                  <a:latin typeface="微软雅黑" panose="020B0503020204020204" pitchFamily="34" charset="-122"/>
                  <a:ea typeface="微软雅黑" panose="020B0503020204020204" pitchFamily="34" charset="-122"/>
                </a:endParaRPr>
              </a:p>
            </p:txBody>
          </p:sp>
          <p:grpSp>
            <p:nvGrpSpPr>
              <p:cNvPr id="21" name="组合 22"/>
              <p:cNvGrpSpPr/>
              <p:nvPr/>
            </p:nvGrpSpPr>
            <p:grpSpPr bwMode="auto">
              <a:xfrm>
                <a:off x="8820472" y="980728"/>
                <a:ext cx="2232248" cy="1882374"/>
                <a:chOff x="8676456" y="2132856"/>
                <a:chExt cx="2232248" cy="1882374"/>
              </a:xfrm>
            </p:grpSpPr>
            <p:sp>
              <p:nvSpPr>
                <p:cNvPr id="22" name="矩形 21"/>
                <p:cNvSpPr/>
                <p:nvPr/>
              </p:nvSpPr>
              <p:spPr>
                <a:xfrm>
                  <a:off x="8676456" y="3145121"/>
                  <a:ext cx="2232169" cy="365192"/>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多路复用</a:t>
                  </a:r>
                </a:p>
              </p:txBody>
            </p:sp>
            <p:sp>
              <p:nvSpPr>
                <p:cNvPr id="23" name="矩形 22"/>
                <p:cNvSpPr/>
                <p:nvPr/>
              </p:nvSpPr>
              <p:spPr>
                <a:xfrm>
                  <a:off x="8676456" y="3650038"/>
                  <a:ext cx="2232169" cy="365192"/>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存储器 </a:t>
                  </a:r>
                  <a:r>
                    <a:rPr lang="en-US" altLang="zh-CN" dirty="0">
                      <a:solidFill>
                        <a:schemeClr val="bg1"/>
                      </a:solidFill>
                      <a:latin typeface="微软雅黑" panose="020B0503020204020204" pitchFamily="34" charset="-122"/>
                      <a:ea typeface="微软雅黑" panose="020B0503020204020204" pitchFamily="34" charset="-122"/>
                    </a:rPr>
                    <a:t>I/O </a:t>
                  </a:r>
                  <a:r>
                    <a:rPr lang="zh-CN" altLang="en-US" dirty="0">
                      <a:solidFill>
                        <a:schemeClr val="bg1"/>
                      </a:solidFill>
                      <a:latin typeface="黑体" panose="02010609060101010101" pitchFamily="49" charset="-122"/>
                      <a:ea typeface="黑体" panose="02010609060101010101" pitchFamily="49" charset="-122"/>
                    </a:rPr>
                    <a:t>映射</a:t>
                  </a:r>
                </a:p>
              </p:txBody>
            </p:sp>
            <p:sp>
              <p:nvSpPr>
                <p:cNvPr id="24" name="矩形 23"/>
                <p:cNvSpPr/>
                <p:nvPr/>
              </p:nvSpPr>
              <p:spPr>
                <a:xfrm>
                  <a:off x="8676456" y="2637028"/>
                  <a:ext cx="2232169" cy="365192"/>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记录锁</a:t>
                  </a:r>
                </a:p>
              </p:txBody>
            </p:sp>
            <p:sp>
              <p:nvSpPr>
                <p:cNvPr id="25" name="矩形 24"/>
                <p:cNvSpPr/>
                <p:nvPr/>
              </p:nvSpPr>
              <p:spPr>
                <a:xfrm>
                  <a:off x="8676456" y="2132111"/>
                  <a:ext cx="2232169" cy="365192"/>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非阻塞 </a:t>
                  </a:r>
                  <a:r>
                    <a:rPr lang="en-US" altLang="zh-CN" dirty="0">
                      <a:solidFill>
                        <a:schemeClr val="bg1"/>
                      </a:solidFill>
                      <a:latin typeface="微软雅黑" panose="020B0503020204020204" pitchFamily="34" charset="-122"/>
                      <a:ea typeface="微软雅黑" panose="020B0503020204020204" pitchFamily="34" charset="-122"/>
                    </a:rPr>
                    <a:t>I/O</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
          <p:nvSpPr>
            <p:cNvPr id="26" name="矩形 25"/>
            <p:cNvSpPr/>
            <p:nvPr/>
          </p:nvSpPr>
          <p:spPr>
            <a:xfrm>
              <a:off x="12781180" y="1412776"/>
              <a:ext cx="2087697" cy="357253"/>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高级 </a:t>
              </a:r>
              <a:r>
                <a:rPr lang="en-US" altLang="zh-CN" dirty="0">
                  <a:solidFill>
                    <a:schemeClr val="bg1"/>
                  </a:solidFill>
                  <a:latin typeface="微软雅黑" panose="020B0503020204020204" pitchFamily="34" charset="-122"/>
                  <a:ea typeface="微软雅黑" panose="020B0503020204020204" pitchFamily="34" charset="-122"/>
                </a:rPr>
                <a:t>I/O</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0"/>
                                  </p:stCondLst>
                                  <p:childTnLst>
                                    <p:animMotion origin="layout" path="M 4.44444E-6 -3.33333E-6 L -1.05903 -3.33333E-6 " pathEditMode="relative" rAng="0" ptsTypes="AA">
                                      <p:cBhvr>
                                        <p:cTn id="6" dur="1000" fill="hold"/>
                                        <p:tgtEl>
                                          <p:spTgt spid="18"/>
                                        </p:tgtEl>
                                        <p:attrNameLst>
                                          <p:attrName>ppt_x</p:attrName>
                                          <p:attrName>ppt_y</p:attrName>
                                        </p:attrNameLst>
                                      </p:cBhvr>
                                      <p:rCtr x="-530" y="0"/>
                                    </p:animMotion>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0-#ppt_w/2"/>
                                          </p:val>
                                        </p:tav>
                                        <p:tav tm="100000">
                                          <p:val>
                                            <p:strVal val="#ppt_x"/>
                                          </p:val>
                                        </p:tav>
                                      </p:tavLst>
                                    </p:anim>
                                    <p:anim calcmode="lin" valueType="num">
                                      <p:cBhvr additive="base">
                                        <p:cTn id="20" dur="500" fill="hold"/>
                                        <p:tgtEl>
                                          <p:spTgt spid="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0-#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par>
                                <p:cTn id="25" presetID="22" presetClass="exit" presetSubtype="4" fill="hold" nodeType="withEffect">
                                  <p:stCondLst>
                                    <p:cond delay="0"/>
                                  </p:stCondLst>
                                  <p:childTnLst>
                                    <p:animEffect transition="out" filter="wipe(down)">
                                      <p:cBhvr>
                                        <p:cTn id="26" dur="500"/>
                                        <p:tgtEl>
                                          <p:spTgt spid="18"/>
                                        </p:tgtEl>
                                      </p:cBhvr>
                                    </p:animEffect>
                                    <p:set>
                                      <p:cBhvr>
                                        <p:cTn id="27"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10" grpId="0" bldLvl="0" animBg="1"/>
      <p:bldP spid="13"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
        <p:nvSpPr>
          <p:cNvPr id="5" name="矩形 4"/>
          <p:cNvSpPr/>
          <p:nvPr/>
        </p:nvSpPr>
        <p:spPr>
          <a:xfrm>
            <a:off x="937895" y="3427413"/>
            <a:ext cx="1997075"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存储器 </a:t>
            </a: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映射</a:t>
            </a:r>
          </a:p>
        </p:txBody>
      </p:sp>
      <p:sp>
        <p:nvSpPr>
          <p:cNvPr id="6" name="矩形 5"/>
          <p:cNvSpPr/>
          <p:nvPr/>
        </p:nvSpPr>
        <p:spPr>
          <a:xfrm>
            <a:off x="937895" y="1844675"/>
            <a:ext cx="10162540" cy="11525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可以使线程阻塞在多个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请求上并且设置超时时间，允许用户同时处理多个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的传输请求。</a:t>
            </a:r>
            <a:r>
              <a:rPr lang="en-US" altLang="zh-CN" dirty="0">
                <a:solidFill>
                  <a:schemeClr val="tx1"/>
                </a:solidFill>
                <a:latin typeface="微软雅黑" panose="020B0503020204020204" pitchFamily="34" charset="-122"/>
                <a:ea typeface="微软雅黑" panose="020B0503020204020204" pitchFamily="34" charset="-122"/>
              </a:rPr>
              <a:t>I/O</a:t>
            </a:r>
            <a:r>
              <a:rPr lang="zh-CN" altLang="en-US" dirty="0">
                <a:solidFill>
                  <a:schemeClr val="tx1"/>
                </a:solidFill>
                <a:latin typeface="微软雅黑" panose="020B0503020204020204" pitchFamily="34" charset="-122"/>
                <a:ea typeface="微软雅黑" panose="020B0503020204020204" pitchFamily="34" charset="-122"/>
              </a:rPr>
              <a:t>多路复用的 </a:t>
            </a:r>
            <a:r>
              <a:rPr lang="en-US" altLang="zh-CN" dirty="0">
                <a:solidFill>
                  <a:schemeClr val="tx1"/>
                </a:solidFill>
                <a:latin typeface="微软雅黑" panose="020B0503020204020204" pitchFamily="34" charset="-122"/>
                <a:ea typeface="微软雅黑" panose="020B0503020204020204" pitchFamily="34" charset="-122"/>
              </a:rPr>
              <a:t>API </a:t>
            </a:r>
            <a:r>
              <a:rPr lang="zh-CN" altLang="en-US" dirty="0">
                <a:solidFill>
                  <a:schemeClr val="tx1"/>
                </a:solidFill>
                <a:latin typeface="微软雅黑" panose="020B0503020204020204" pitchFamily="34" charset="-122"/>
                <a:ea typeface="微软雅黑" panose="020B0503020204020204" pitchFamily="34" charset="-122"/>
              </a:rPr>
              <a:t>包括：</a:t>
            </a:r>
            <a:r>
              <a:rPr lang="en-US" altLang="zh-CN" dirty="0">
                <a:solidFill>
                  <a:schemeClr val="tx1"/>
                </a:solidFill>
                <a:latin typeface="微软雅黑" panose="020B0503020204020204" pitchFamily="34" charset="-122"/>
                <a:ea typeface="微软雅黑" panose="020B0503020204020204" pitchFamily="34" charset="-122"/>
              </a:rPr>
              <a:t>select</a:t>
            </a:r>
            <a:r>
              <a:rPr lang="zh-CN" altLang="en-US" dirty="0">
                <a:solidFill>
                  <a:schemeClr val="tx1"/>
                </a:solidFill>
                <a:latin typeface="微软雅黑" panose="020B0503020204020204" pitchFamily="34" charset="-122"/>
                <a:ea typeface="微软雅黑" panose="020B0503020204020204" pitchFamily="34" charset="-122"/>
              </a:rPr>
              <a:t>、 </a:t>
            </a:r>
            <a:r>
              <a:rPr lang="en-US" altLang="zh-CN" dirty="0">
                <a:solidFill>
                  <a:schemeClr val="tx1"/>
                </a:solidFill>
                <a:latin typeface="微软雅黑" panose="020B0503020204020204" pitchFamily="34" charset="-122"/>
                <a:ea typeface="微软雅黑" panose="020B0503020204020204" pitchFamily="34" charset="-122"/>
              </a:rPr>
              <a:t>poll</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epoll</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同时支持这三个 </a:t>
            </a:r>
            <a:r>
              <a:rPr lang="en-US" altLang="zh-CN" dirty="0">
                <a:solidFill>
                  <a:schemeClr val="tx1"/>
                </a:solidFill>
                <a:latin typeface="微软雅黑" panose="020B0503020204020204" pitchFamily="34" charset="-122"/>
                <a:ea typeface="微软雅黑" panose="020B0503020204020204" pitchFamily="34" charset="-122"/>
              </a:rPr>
              <a:t>API</a:t>
            </a:r>
            <a:r>
              <a:rPr lang="zh-CN" altLang="en-US" dirty="0">
                <a:solidFill>
                  <a:schemeClr val="tx1"/>
                </a:solidFill>
                <a:latin typeface="微软雅黑" panose="020B0503020204020204" pitchFamily="34" charset="-122"/>
                <a:ea typeface="微软雅黑" panose="020B0503020204020204" pitchFamily="34" charset="-122"/>
              </a:rPr>
              <a:t>。</a:t>
            </a:r>
          </a:p>
        </p:txBody>
      </p:sp>
      <p:sp>
        <p:nvSpPr>
          <p:cNvPr id="7" name="矩形 6"/>
          <p:cNvSpPr/>
          <p:nvPr/>
        </p:nvSpPr>
        <p:spPr>
          <a:xfrm>
            <a:off x="937895" y="3930650"/>
            <a:ext cx="10162540" cy="171323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允许对一个文件的操作变成对内存的操作， 它使一个文件和内存中的一个缓冲区进行映射， 对缓冲区内存的操作相当于对文件的操作。 例如：我们在嵌入式系统中常用的显示设备是 </a:t>
            </a:r>
            <a:r>
              <a:rPr lang="en-US" altLang="zh-CN" dirty="0" err="1">
                <a:solidFill>
                  <a:schemeClr val="tx1"/>
                </a:solidFill>
                <a:latin typeface="微软雅黑" panose="020B0503020204020204" pitchFamily="34" charset="-122"/>
                <a:ea typeface="微软雅黑" panose="020B0503020204020204" pitchFamily="34" charset="-122"/>
              </a:rPr>
              <a:t>framebuffer</a:t>
            </a:r>
            <a:r>
              <a:rPr lang="zh-CN" altLang="en-US" dirty="0">
                <a:solidFill>
                  <a:schemeClr val="tx1"/>
                </a:solidFill>
                <a:latin typeface="微软雅黑" panose="020B0503020204020204" pitchFamily="34" charset="-122"/>
                <a:ea typeface="微软雅黑" panose="020B0503020204020204" pitchFamily="34" charset="-122"/>
              </a:rPr>
              <a:t>，这时可以将这个设备（通常文件名为</a:t>
            </a:r>
            <a:r>
              <a:rPr lang="en-US" altLang="zh-CN" dirty="0">
                <a:solidFill>
                  <a:schemeClr val="tx1"/>
                </a:solidFill>
                <a:latin typeface="微软雅黑" panose="020B0503020204020204" pitchFamily="34" charset="-122"/>
                <a:ea typeface="微软雅黑" panose="020B0503020204020204" pitchFamily="34" charset="-122"/>
              </a:rPr>
              <a:t>/dev/fb0</a:t>
            </a:r>
            <a:r>
              <a:rPr lang="zh-CN" altLang="en-US" dirty="0">
                <a:solidFill>
                  <a:schemeClr val="tx1"/>
                </a:solidFill>
                <a:latin typeface="微软雅黑" panose="020B0503020204020204" pitchFamily="34" charset="-122"/>
                <a:ea typeface="微软雅黑" panose="020B0503020204020204" pitchFamily="34" charset="-122"/>
              </a:rPr>
              <a:t>）通过 </a:t>
            </a:r>
            <a:r>
              <a:rPr lang="en-US" altLang="zh-CN" dirty="0" err="1">
                <a:solidFill>
                  <a:schemeClr val="tx1"/>
                </a:solidFill>
                <a:latin typeface="微软雅黑" panose="020B0503020204020204" pitchFamily="34" charset="-122"/>
                <a:ea typeface="微软雅黑" panose="020B0503020204020204" pitchFamily="34" charset="-122"/>
              </a:rPr>
              <a:t>mmap</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映射到虚拟空间，这时对映射空间的操作实际就是操作显存本身。</a:t>
            </a:r>
          </a:p>
        </p:txBody>
      </p:sp>
      <p:sp>
        <p:nvSpPr>
          <p:cNvPr id="8" name="矩形 7"/>
          <p:cNvSpPr/>
          <p:nvPr/>
        </p:nvSpPr>
        <p:spPr>
          <a:xfrm>
            <a:off x="937895" y="1341438"/>
            <a:ext cx="194468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多路复用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r>
              <a:rPr lang="zh-CN" altLang="en-US" sz="3200" dirty="0">
                <a:solidFill>
                  <a:srgbClr val="165380"/>
                </a:solidFill>
                <a:latin typeface="思源黑体 CN Bold" panose="020B0800000000000000" charset="-122"/>
                <a:ea typeface="思源黑体 CN Bold" panose="020B0800000000000000" charset="-122"/>
                <a:cs typeface="+mn-ea"/>
                <a:sym typeface="+mn-lt"/>
              </a:rPr>
              <a:t>系统</a:t>
            </a:r>
          </a:p>
        </p:txBody>
      </p:sp>
      <p:sp>
        <p:nvSpPr>
          <p:cNvPr id="5" name="矩形 4"/>
          <p:cNvSpPr/>
          <p:nvPr/>
        </p:nvSpPr>
        <p:spPr>
          <a:xfrm>
            <a:off x="937895" y="1844675"/>
            <a:ext cx="10257790" cy="72707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在 </a:t>
            </a:r>
            <a:r>
              <a:rPr lang="en-US" altLang="zh-CN" dirty="0">
                <a:solidFill>
                  <a:schemeClr val="tx1"/>
                </a:solidFill>
                <a:latin typeface="微软雅黑" panose="020B0503020204020204" pitchFamily="34" charset="-122"/>
                <a:ea typeface="微软雅黑" panose="020B0503020204020204" pitchFamily="34" charset="-122"/>
              </a:rPr>
              <a:t>I/O </a:t>
            </a:r>
            <a:r>
              <a:rPr lang="zh-CN" altLang="en-US" dirty="0">
                <a:solidFill>
                  <a:schemeClr val="tx1"/>
                </a:solidFill>
                <a:latin typeface="微软雅黑" panose="020B0503020204020204" pitchFamily="34" charset="-122"/>
                <a:ea typeface="微软雅黑" panose="020B0503020204020204" pitchFamily="34" charset="-122"/>
              </a:rPr>
              <a:t>系统层之下提供了一些基本的设备模型，这些模型包括普通设备类和总线设备类。</a:t>
            </a:r>
          </a:p>
        </p:txBody>
      </p:sp>
      <p:sp>
        <p:nvSpPr>
          <p:cNvPr id="6" name="矩形 5"/>
          <p:cNvSpPr/>
          <p:nvPr/>
        </p:nvSpPr>
        <p:spPr>
          <a:xfrm>
            <a:off x="937895" y="2906713"/>
            <a:ext cx="1584325"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普通设备类</a:t>
            </a:r>
          </a:p>
        </p:txBody>
      </p:sp>
      <p:sp>
        <p:nvSpPr>
          <p:cNvPr id="7" name="矩形 6"/>
          <p:cNvSpPr/>
          <p:nvPr/>
        </p:nvSpPr>
        <p:spPr>
          <a:xfrm>
            <a:off x="937895" y="3411855"/>
            <a:ext cx="10257790" cy="130302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普通设备类是 </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对一些标准设备行为的统一抽象，这些设备包括：终端、虚拟终端、</a:t>
            </a:r>
            <a:r>
              <a:rPr lang="en-US" altLang="zh-CN" dirty="0">
                <a:solidFill>
                  <a:schemeClr val="tx1"/>
                </a:solidFill>
                <a:latin typeface="微软雅黑" panose="020B0503020204020204" pitchFamily="34" charset="-122"/>
                <a:ea typeface="微软雅黑" panose="020B0503020204020204" pitchFamily="34" charset="-122"/>
              </a:rPr>
              <a:t>CAN </a:t>
            </a:r>
            <a:r>
              <a:rPr lang="zh-CN" altLang="en-US" dirty="0">
                <a:solidFill>
                  <a:schemeClr val="tx1"/>
                </a:solidFill>
                <a:latin typeface="微软雅黑" panose="020B0503020204020204" pitchFamily="34" charset="-122"/>
                <a:ea typeface="微软雅黑" panose="020B0503020204020204" pitchFamily="34" charset="-122"/>
              </a:rPr>
              <a:t>节点、管道、共享内存、</a:t>
            </a:r>
            <a:r>
              <a:rPr lang="en-US" altLang="zh-CN" dirty="0">
                <a:solidFill>
                  <a:schemeClr val="tx1"/>
                </a:solidFill>
                <a:latin typeface="微软雅黑" panose="020B0503020204020204" pitchFamily="34" charset="-122"/>
                <a:ea typeface="微软雅黑" panose="020B0503020204020204" pitchFamily="34" charset="-122"/>
              </a:rPr>
              <a:t>DMA</a:t>
            </a:r>
            <a:r>
              <a:rPr lang="zh-CN" altLang="en-US" dirty="0">
                <a:solidFill>
                  <a:schemeClr val="tx1"/>
                </a:solidFill>
                <a:latin typeface="微软雅黑" panose="020B0503020204020204" pitchFamily="34" charset="-122"/>
                <a:ea typeface="微软雅黑" panose="020B0503020204020204" pitchFamily="34" charset="-122"/>
              </a:rPr>
              <a:t>、键盘鼠标、实时时钟、简单图形设备、声卡、块设备、随机数发生器设备、</a:t>
            </a:r>
            <a:r>
              <a:rPr lang="en-US" altLang="zh-CN" dirty="0">
                <a:solidFill>
                  <a:schemeClr val="tx1"/>
                </a:solidFill>
                <a:latin typeface="微软雅黑" panose="020B0503020204020204" pitchFamily="34" charset="-122"/>
                <a:ea typeface="微软雅黑" panose="020B0503020204020204" pitchFamily="34" charset="-122"/>
              </a:rPr>
              <a:t>ATA(SATA)</a:t>
            </a:r>
            <a:r>
              <a:rPr lang="zh-CN" altLang="en-US" dirty="0">
                <a:solidFill>
                  <a:schemeClr val="tx1"/>
                </a:solidFill>
                <a:latin typeface="微软雅黑" panose="020B0503020204020204" pitchFamily="34" charset="-122"/>
                <a:ea typeface="微软雅黑" panose="020B0503020204020204" pitchFamily="34" charset="-122"/>
              </a:rPr>
              <a:t>设备、空设备等。</a:t>
            </a:r>
          </a:p>
        </p:txBody>
      </p:sp>
      <p:sp>
        <p:nvSpPr>
          <p:cNvPr id="8" name="矩形 7"/>
          <p:cNvSpPr/>
          <p:nvPr/>
        </p:nvSpPr>
        <p:spPr>
          <a:xfrm>
            <a:off x="937895" y="5000625"/>
            <a:ext cx="1584325"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总线设备类</a:t>
            </a:r>
          </a:p>
        </p:txBody>
      </p:sp>
      <p:sp>
        <p:nvSpPr>
          <p:cNvPr id="9" name="矩形 8"/>
          <p:cNvSpPr/>
          <p:nvPr/>
        </p:nvSpPr>
        <p:spPr>
          <a:xfrm>
            <a:off x="937895" y="5495925"/>
            <a:ext cx="10257790" cy="71945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提供的总线设备类包括：</a:t>
            </a:r>
            <a:r>
              <a:rPr lang="en-US" altLang="zh-CN" dirty="0">
                <a:solidFill>
                  <a:schemeClr val="tx1"/>
                </a:solidFill>
                <a:latin typeface="微软雅黑" panose="020B0503020204020204" pitchFamily="34" charset="-122"/>
                <a:ea typeface="微软雅黑" panose="020B0503020204020204" pitchFamily="34" charset="-122"/>
              </a:rPr>
              <a:t>SD</a:t>
            </a:r>
            <a:r>
              <a:rPr lang="zh-CN" altLang="en-US" dirty="0">
                <a:solidFill>
                  <a:schemeClr val="tx1"/>
                </a:solidFill>
                <a:latin typeface="微软雅黑" panose="020B0503020204020204" pitchFamily="34" charset="-122"/>
                <a:ea typeface="微软雅黑" panose="020B0503020204020204" pitchFamily="34" charset="-122"/>
              </a:rPr>
              <a:t>总线、</a:t>
            </a:r>
            <a:r>
              <a:rPr lang="en-US" altLang="zh-CN" dirty="0">
                <a:solidFill>
                  <a:schemeClr val="tx1"/>
                </a:solidFill>
                <a:latin typeface="微软雅黑" panose="020B0503020204020204" pitchFamily="34" charset="-122"/>
                <a:ea typeface="微软雅黑" panose="020B0503020204020204" pitchFamily="34" charset="-122"/>
              </a:rPr>
              <a:t>SPI</a:t>
            </a:r>
            <a:r>
              <a:rPr lang="zh-CN" altLang="en-US" dirty="0">
                <a:solidFill>
                  <a:schemeClr val="tx1"/>
                </a:solidFill>
                <a:latin typeface="微软雅黑" panose="020B0503020204020204" pitchFamily="34" charset="-122"/>
                <a:ea typeface="微软雅黑" panose="020B0503020204020204" pitchFamily="34" charset="-122"/>
              </a:rPr>
              <a:t>总线、</a:t>
            </a:r>
            <a:r>
              <a:rPr lang="en-US" altLang="zh-CN" dirty="0">
                <a:solidFill>
                  <a:schemeClr val="tx1"/>
                </a:solidFill>
                <a:latin typeface="微软雅黑" panose="020B0503020204020204" pitchFamily="34" charset="-122"/>
                <a:ea typeface="微软雅黑" panose="020B0503020204020204" pitchFamily="34" charset="-122"/>
              </a:rPr>
              <a:t>IIC</a:t>
            </a:r>
            <a:r>
              <a:rPr lang="zh-CN" altLang="en-US" dirty="0">
                <a:solidFill>
                  <a:schemeClr val="tx1"/>
                </a:solidFill>
                <a:latin typeface="微软雅黑" panose="020B0503020204020204" pitchFamily="34" charset="-122"/>
                <a:ea typeface="微软雅黑" panose="020B0503020204020204" pitchFamily="34" charset="-122"/>
              </a:rPr>
              <a:t>总线、</a:t>
            </a:r>
            <a:r>
              <a:rPr lang="en-US" altLang="zh-CN" dirty="0">
                <a:solidFill>
                  <a:schemeClr val="tx1"/>
                </a:solidFill>
                <a:latin typeface="微软雅黑" panose="020B0503020204020204" pitchFamily="34" charset="-122"/>
                <a:ea typeface="微软雅黑" panose="020B0503020204020204" pitchFamily="34" charset="-122"/>
              </a:rPr>
              <a:t>USB</a:t>
            </a:r>
            <a:r>
              <a:rPr lang="zh-CN" altLang="en-US" dirty="0">
                <a:solidFill>
                  <a:schemeClr val="tx1"/>
                </a:solidFill>
                <a:latin typeface="微软雅黑" panose="020B0503020204020204" pitchFamily="34" charset="-122"/>
                <a:ea typeface="微软雅黑" panose="020B0503020204020204" pitchFamily="34" charset="-122"/>
              </a:rPr>
              <a:t>总线、</a:t>
            </a:r>
            <a:r>
              <a:rPr lang="en-US" altLang="zh-CN" dirty="0">
                <a:solidFill>
                  <a:schemeClr val="tx1"/>
                </a:solidFill>
                <a:latin typeface="微软雅黑" panose="020B0503020204020204" pitchFamily="34" charset="-122"/>
                <a:ea typeface="微软雅黑" panose="020B0503020204020204" pitchFamily="34" charset="-122"/>
              </a:rPr>
              <a:t>PCI</a:t>
            </a:r>
            <a:r>
              <a:rPr lang="zh-CN" altLang="en-US" dirty="0">
                <a:solidFill>
                  <a:schemeClr val="tx1"/>
                </a:solidFill>
                <a:latin typeface="微软雅黑" panose="020B0503020204020204" pitchFamily="34" charset="-122"/>
                <a:ea typeface="微软雅黑" panose="020B0503020204020204" pitchFamily="34" charset="-122"/>
              </a:rPr>
              <a:t>总线等。</a:t>
            </a:r>
          </a:p>
        </p:txBody>
      </p:sp>
      <p:sp>
        <p:nvSpPr>
          <p:cNvPr id="10" name="矩形 9"/>
          <p:cNvSpPr/>
          <p:nvPr/>
        </p:nvSpPr>
        <p:spPr>
          <a:xfrm>
            <a:off x="937895" y="1341438"/>
            <a:ext cx="1584325"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 </a:t>
            </a:r>
            <a:r>
              <a:rPr lang="en-US" altLang="zh-CN" dirty="0">
                <a:solidFill>
                  <a:schemeClr val="bg1"/>
                </a:solidFill>
                <a:latin typeface="微软雅黑" panose="020B0503020204020204" pitchFamily="34" charset="-122"/>
                <a:ea typeface="微软雅黑" panose="020B0503020204020204" pitchFamily="34" charset="-122"/>
              </a:rPr>
              <a:t>I/O</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设备</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txBox="1"/>
          <p:nvPr/>
        </p:nvSpPr>
        <p:spPr>
          <a:xfrm>
            <a:off x="852805" y="535940"/>
            <a:ext cx="10850880" cy="48323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内核概述</a:t>
            </a:r>
          </a:p>
        </p:txBody>
      </p:sp>
      <p:sp>
        <p:nvSpPr>
          <p:cNvPr id="5" name="TextBox 4"/>
          <p:cNvSpPr txBox="1">
            <a:spLocks noChangeArrowheads="1"/>
          </p:cNvSpPr>
          <p:nvPr/>
        </p:nvSpPr>
        <p:spPr bwMode="auto">
          <a:xfrm>
            <a:off x="1809750" y="1052513"/>
            <a:ext cx="8572500" cy="82994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dirty="0">
                <a:latin typeface="微软雅黑" panose="020B0503020204020204" pitchFamily="34" charset="-122"/>
                <a:ea typeface="微软雅黑" panose="020B0503020204020204" pitchFamily="34" charset="-122"/>
              </a:rPr>
              <a:t>内核诞生于</a:t>
            </a:r>
            <a:r>
              <a:rPr lang="en-US" altLang="en-US" sz="1600" dirty="0">
                <a:latin typeface="微软雅黑" panose="020B0503020204020204" pitchFamily="34" charset="-122"/>
                <a:ea typeface="微软雅黑" panose="020B0503020204020204" pitchFamily="34" charset="-122"/>
              </a:rPr>
              <a:t>2006</a:t>
            </a:r>
            <a:r>
              <a:rPr lang="zh-CN" altLang="en-US" sz="1600" dirty="0">
                <a:latin typeface="微软雅黑" panose="020B0503020204020204" pitchFamily="34" charset="-122"/>
                <a:ea typeface="微软雅黑" panose="020B0503020204020204" pitchFamily="34" charset="-122"/>
              </a:rPr>
              <a:t>年，起初它只是一个小型多任务调度器，经过多年开发，目前已经成为一个功能完善，性能卓越，可靠稳定的嵌入式系统软件开发平台。</a:t>
            </a:r>
            <a:endParaRPr lang="en-US" altLang="zh-CN" sz="1600" dirty="0">
              <a:latin typeface="微软雅黑" panose="020B0503020204020204" pitchFamily="34" charset="-122"/>
              <a:ea typeface="微软雅黑" panose="020B0503020204020204" pitchFamily="34" charset="-122"/>
            </a:endParaRPr>
          </a:p>
          <a:p>
            <a:pPr eaLnBrk="1" hangingPunct="1"/>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支持以下特性：</a:t>
            </a:r>
          </a:p>
        </p:txBody>
      </p:sp>
      <p:graphicFrame>
        <p:nvGraphicFramePr>
          <p:cNvPr id="8" name="表格 7"/>
          <p:cNvGraphicFramePr>
            <a:graphicFrameLocks noGrp="1"/>
          </p:cNvGraphicFramePr>
          <p:nvPr>
            <p:custDataLst>
              <p:tags r:id="rId1"/>
            </p:custDataLst>
            <p:extLst>
              <p:ext uri="{D42A27DB-BD31-4B8C-83A1-F6EECF244321}">
                <p14:modId xmlns:p14="http://schemas.microsoft.com/office/powerpoint/2010/main" val="3687778352"/>
              </p:ext>
            </p:extLst>
          </p:nvPr>
        </p:nvGraphicFramePr>
        <p:xfrm>
          <a:off x="1809750" y="1928815"/>
          <a:ext cx="8610600" cy="4580528"/>
        </p:xfrm>
        <a:graphic>
          <a:graphicData uri="http://schemas.openxmlformats.org/drawingml/2006/table">
            <a:tbl>
              <a:tblPr firstRow="1" bandRow="1">
                <a:tableStyleId>{5FD0F851-EC5A-4D38-B0AD-8093EC10F338}</a:tableStyleId>
              </a:tblPr>
              <a:tblGrid>
                <a:gridCol w="466725">
                  <a:extLst>
                    <a:ext uri="{9D8B030D-6E8A-4147-A177-3AD203B41FA5}">
                      <a16:colId xmlns:a16="http://schemas.microsoft.com/office/drawing/2014/main" val="20000"/>
                    </a:ext>
                  </a:extLst>
                </a:gridCol>
                <a:gridCol w="8143875">
                  <a:extLst>
                    <a:ext uri="{9D8B030D-6E8A-4147-A177-3AD203B41FA5}">
                      <a16:colId xmlns:a16="http://schemas.microsoft.com/office/drawing/2014/main" val="20001"/>
                    </a:ext>
                  </a:extLst>
                </a:gridCol>
              </a:tblGrid>
              <a:tr h="354360">
                <a:tc>
                  <a:txBody>
                    <a:bodyPr/>
                    <a:lstStyle/>
                    <a:p>
                      <a:pPr algn="r"/>
                      <a:r>
                        <a:rPr lang="en-US" altLang="zh-CN" sz="1400" b="1" kern="1200" dirty="0">
                          <a:solidFill>
                            <a:srgbClr val="0070C0"/>
                          </a:solidFill>
                        </a:rPr>
                        <a:t>1</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兼容</a:t>
                      </a:r>
                      <a:r>
                        <a:rPr lang="en-US" altLang="en-US" sz="1400" b="1" kern="1200" dirty="0">
                          <a:solidFill>
                            <a:srgbClr val="0070C0"/>
                          </a:solidFill>
                        </a:rPr>
                        <a:t>IEEE 1003</a:t>
                      </a:r>
                      <a:r>
                        <a:rPr lang="zh-CN" altLang="en-US" sz="1400" b="1" kern="1200" dirty="0">
                          <a:solidFill>
                            <a:srgbClr val="0070C0"/>
                          </a:solidFill>
                        </a:rPr>
                        <a:t>（</a:t>
                      </a:r>
                      <a:r>
                        <a:rPr lang="en-US" altLang="en-US" sz="1400" b="1" kern="1200" dirty="0">
                          <a:solidFill>
                            <a:srgbClr val="0070C0"/>
                          </a:solidFill>
                        </a:rPr>
                        <a:t>ISO/IEC 9945</a:t>
                      </a:r>
                      <a:r>
                        <a:rPr lang="zh-CN" altLang="en-US" sz="1400" b="1" kern="1200" dirty="0">
                          <a:solidFill>
                            <a:srgbClr val="0070C0"/>
                          </a:solidFill>
                        </a:rPr>
                        <a:t>）操作系统接口规范</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0"/>
                  </a:ext>
                </a:extLst>
              </a:tr>
              <a:tr h="399216">
                <a:tc>
                  <a:txBody>
                    <a:bodyPr/>
                    <a:lstStyle/>
                    <a:p>
                      <a:pPr marL="0" algn="r" defTabSz="914400" rtl="0" eaLnBrk="1" latinLnBrk="0" hangingPunct="1"/>
                      <a:r>
                        <a:rPr lang="en-US" altLang="zh-CN" sz="1400" b="1" kern="1200" dirty="0">
                          <a:solidFill>
                            <a:srgbClr val="0070C0"/>
                          </a:solidFill>
                        </a:rPr>
                        <a:t>2</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兼容</a:t>
                      </a:r>
                      <a:r>
                        <a:rPr lang="en-US" altLang="en-US" sz="1400" b="1" kern="1200" dirty="0">
                          <a:solidFill>
                            <a:srgbClr val="0070C0"/>
                          </a:solidFill>
                        </a:rPr>
                        <a:t>POSIX 1003.1b</a:t>
                      </a:r>
                      <a:r>
                        <a:rPr lang="zh-CN" altLang="en-US" sz="1400" b="1" kern="1200" dirty="0">
                          <a:solidFill>
                            <a:srgbClr val="0070C0"/>
                          </a:solidFill>
                        </a:rPr>
                        <a:t>（</a:t>
                      </a:r>
                      <a:r>
                        <a:rPr lang="en-US" altLang="en-US" sz="1400" b="1" kern="1200" dirty="0">
                          <a:solidFill>
                            <a:srgbClr val="0070C0"/>
                          </a:solidFill>
                        </a:rPr>
                        <a:t>ISO/IEC 9945-1</a:t>
                      </a:r>
                      <a:r>
                        <a:rPr lang="zh-CN" altLang="en-US" sz="1400" b="1" kern="1200" dirty="0">
                          <a:solidFill>
                            <a:srgbClr val="0070C0"/>
                          </a:solidFill>
                        </a:rPr>
                        <a:t>）实时编程标准</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1"/>
                  </a:ext>
                </a:extLst>
              </a:tr>
              <a:tr h="467696">
                <a:tc>
                  <a:txBody>
                    <a:bodyPr/>
                    <a:lstStyle/>
                    <a:p>
                      <a:pPr algn="r"/>
                      <a:r>
                        <a:rPr lang="en-US" altLang="zh-CN" sz="1400" b="1" kern="1200" dirty="0">
                          <a:solidFill>
                            <a:srgbClr val="0070C0"/>
                          </a:solidFill>
                        </a:rPr>
                        <a:t>3</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优秀的实时性能（任务调度与切换、中断响应算法都是</a:t>
                      </a:r>
                      <a:r>
                        <a:rPr lang="en-US" altLang="en-US" sz="1400" b="1" kern="1200" dirty="0">
                          <a:solidFill>
                            <a:srgbClr val="0070C0"/>
                          </a:solidFill>
                        </a:rPr>
                        <a:t>O</a:t>
                      </a:r>
                      <a:r>
                        <a:rPr lang="zh-CN" altLang="en-US" sz="1400" b="1" kern="1200" dirty="0">
                          <a:solidFill>
                            <a:srgbClr val="0070C0"/>
                          </a:solidFill>
                        </a:rPr>
                        <a:t>（</a:t>
                      </a:r>
                      <a:r>
                        <a:rPr lang="en-US" altLang="en-US" sz="1400" b="1" kern="1200" dirty="0">
                          <a:solidFill>
                            <a:srgbClr val="0070C0"/>
                          </a:solidFill>
                        </a:rPr>
                        <a:t>1</a:t>
                      </a:r>
                      <a:r>
                        <a:rPr lang="zh-CN" altLang="en-US" sz="1400" b="1" kern="1200" dirty="0">
                          <a:solidFill>
                            <a:srgbClr val="0070C0"/>
                          </a:solidFill>
                        </a:rPr>
                        <a:t>）时间复杂度算法）</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2"/>
                  </a:ext>
                </a:extLst>
              </a:tr>
              <a:tr h="298154">
                <a:tc>
                  <a:txBody>
                    <a:bodyPr/>
                    <a:lstStyle/>
                    <a:p>
                      <a:pPr marL="0" algn="r" defTabSz="914400" rtl="0" eaLnBrk="1" latinLnBrk="0" hangingPunct="1"/>
                      <a:r>
                        <a:rPr lang="en-US" altLang="zh-CN" sz="1400" b="1" kern="1200" dirty="0">
                          <a:solidFill>
                            <a:srgbClr val="0070C0"/>
                          </a:solidFill>
                        </a:rPr>
                        <a:t>4</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支持无限多任务</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3"/>
                  </a:ext>
                </a:extLst>
              </a:tr>
              <a:tr h="362134">
                <a:tc>
                  <a:txBody>
                    <a:bodyPr/>
                    <a:lstStyle/>
                    <a:p>
                      <a:pPr marL="0" algn="r" defTabSz="914400" rtl="0" eaLnBrk="1" latinLnBrk="0" hangingPunct="1"/>
                      <a:r>
                        <a:rPr lang="en-US" altLang="zh-CN" sz="1400" b="1" kern="1200" dirty="0">
                          <a:solidFill>
                            <a:srgbClr val="0070C0"/>
                          </a:solidFill>
                        </a:rPr>
                        <a:t>5</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抢占式调度支持</a:t>
                      </a:r>
                      <a:r>
                        <a:rPr lang="en-US" altLang="en-US" sz="1400" b="1" kern="1200" dirty="0">
                          <a:solidFill>
                            <a:srgbClr val="0070C0"/>
                          </a:solidFill>
                        </a:rPr>
                        <a:t>256</a:t>
                      </a:r>
                      <a:r>
                        <a:rPr lang="zh-CN" altLang="en-US" sz="1400" b="1" kern="1200" dirty="0">
                          <a:solidFill>
                            <a:srgbClr val="0070C0"/>
                          </a:solidFill>
                        </a:rPr>
                        <a:t>个优先级</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4"/>
                  </a:ext>
                </a:extLst>
              </a:tr>
              <a:tr h="398020">
                <a:tc>
                  <a:txBody>
                    <a:bodyPr/>
                    <a:lstStyle/>
                    <a:p>
                      <a:pPr marL="0" algn="r" defTabSz="914400" rtl="0" eaLnBrk="1" latinLnBrk="0" hangingPunct="1"/>
                      <a:r>
                        <a:rPr lang="en-US" altLang="zh-CN" sz="1400" b="1" kern="1200" dirty="0">
                          <a:solidFill>
                            <a:srgbClr val="0070C0"/>
                          </a:solidFill>
                        </a:rPr>
                        <a:t>6</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支持协程（</a:t>
                      </a:r>
                      <a:r>
                        <a:rPr lang="en-US" altLang="en-US" sz="1400" b="1" kern="1200" dirty="0">
                          <a:solidFill>
                            <a:srgbClr val="0070C0"/>
                          </a:solidFill>
                        </a:rPr>
                        <a:t>windows</a:t>
                      </a:r>
                      <a:r>
                        <a:rPr lang="zh-CN" altLang="en-US" sz="1400" b="1" kern="1200" dirty="0">
                          <a:solidFill>
                            <a:srgbClr val="0070C0"/>
                          </a:solidFill>
                        </a:rPr>
                        <a:t>称为纤程）</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5"/>
                  </a:ext>
                </a:extLst>
              </a:tr>
              <a:tr h="353163">
                <a:tc>
                  <a:txBody>
                    <a:bodyPr/>
                    <a:lstStyle/>
                    <a:p>
                      <a:pPr marL="0" algn="r" defTabSz="914400" rtl="0" eaLnBrk="1" latinLnBrk="0" hangingPunct="1"/>
                      <a:r>
                        <a:rPr lang="en-US" altLang="zh-CN" sz="1400" b="1" kern="1200" dirty="0">
                          <a:solidFill>
                            <a:srgbClr val="0070C0"/>
                          </a:solidFill>
                        </a:rPr>
                        <a:t>7</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支持虚拟进程</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6"/>
                  </a:ext>
                </a:extLst>
              </a:tr>
              <a:tr h="371106">
                <a:tc>
                  <a:txBody>
                    <a:bodyPr/>
                    <a:lstStyle/>
                    <a:p>
                      <a:pPr marL="0" algn="r" defTabSz="914400" rtl="0" eaLnBrk="1" latinLnBrk="0" hangingPunct="1"/>
                      <a:r>
                        <a:rPr lang="en-US" altLang="zh-CN" sz="1400" b="1" kern="1200" dirty="0">
                          <a:solidFill>
                            <a:srgbClr val="0070C0"/>
                          </a:solidFill>
                        </a:rPr>
                        <a:t>8</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支持优先级继承，防止优先级翻转</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7"/>
                  </a:ext>
                </a:extLst>
              </a:tr>
              <a:tr h="451846">
                <a:tc>
                  <a:txBody>
                    <a:bodyPr/>
                    <a:lstStyle/>
                    <a:p>
                      <a:pPr marL="0" algn="r" defTabSz="914400" rtl="0" eaLnBrk="1" latinLnBrk="0" hangingPunct="1"/>
                      <a:r>
                        <a:rPr lang="en-US" altLang="zh-CN" sz="1400" b="1" kern="1200" dirty="0">
                          <a:solidFill>
                            <a:srgbClr val="0070C0"/>
                          </a:solidFill>
                        </a:rPr>
                        <a:t>9</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400" b="1" kern="1200" dirty="0">
                          <a:solidFill>
                            <a:srgbClr val="0070C0"/>
                          </a:solidFill>
                        </a:rPr>
                        <a:t>极其稳定的内核，很多基于</a:t>
                      </a:r>
                      <a:r>
                        <a:rPr lang="en-US" altLang="en-US" sz="1400" b="1" kern="1200" dirty="0">
                          <a:solidFill>
                            <a:srgbClr val="0070C0"/>
                          </a:solidFill>
                        </a:rPr>
                        <a:t>SylixOS</a:t>
                      </a:r>
                      <a:r>
                        <a:rPr lang="zh-CN" altLang="en-US" sz="1400" b="1" kern="1200" dirty="0">
                          <a:solidFill>
                            <a:srgbClr val="0070C0"/>
                          </a:solidFill>
                        </a:rPr>
                        <a:t>开发的产品都需要</a:t>
                      </a:r>
                      <a:r>
                        <a:rPr lang="en-US" altLang="en-US" sz="1400" b="1" kern="1200" dirty="0">
                          <a:solidFill>
                            <a:srgbClr val="0070C0"/>
                          </a:solidFill>
                        </a:rPr>
                        <a:t>7x24</a:t>
                      </a:r>
                      <a:r>
                        <a:rPr lang="zh-CN" altLang="en-US" sz="1400" b="1" kern="1200" dirty="0">
                          <a:solidFill>
                            <a:srgbClr val="0070C0"/>
                          </a:solidFill>
                        </a:rPr>
                        <a:t>小时不间断运行</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8"/>
                  </a:ext>
                </a:extLst>
              </a:tr>
              <a:tr h="345691">
                <a:tc>
                  <a:txBody>
                    <a:bodyPr/>
                    <a:lstStyle/>
                    <a:p>
                      <a:pPr marL="0" algn="r" defTabSz="914400" rtl="0" eaLnBrk="1" latinLnBrk="0" hangingPunct="1"/>
                      <a:r>
                        <a:rPr lang="en-US" altLang="zh-CN" sz="1400" b="1" kern="1200" dirty="0">
                          <a:solidFill>
                            <a:srgbClr val="0070C0"/>
                          </a:solidFill>
                        </a:rPr>
                        <a:t>10</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内核</a:t>
                      </a:r>
                      <a:r>
                        <a:rPr lang="en-US" altLang="en-US" sz="1400" b="1" kern="1200" dirty="0">
                          <a:solidFill>
                            <a:srgbClr val="0070C0"/>
                          </a:solidFill>
                        </a:rPr>
                        <a:t>CPU</a:t>
                      </a:r>
                      <a:r>
                        <a:rPr lang="zh-CN" altLang="en-US" sz="1400" b="1" kern="1200" dirty="0">
                          <a:solidFill>
                            <a:srgbClr val="0070C0"/>
                          </a:solidFill>
                        </a:rPr>
                        <a:t>占用率低</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09"/>
                  </a:ext>
                </a:extLst>
              </a:tr>
              <a:tr h="298154">
                <a:tc>
                  <a:txBody>
                    <a:bodyPr/>
                    <a:lstStyle/>
                    <a:p>
                      <a:pPr algn="r"/>
                      <a:r>
                        <a:rPr lang="en-US" altLang="zh-CN" sz="1400" b="1" kern="1200" dirty="0">
                          <a:solidFill>
                            <a:srgbClr val="0070C0"/>
                          </a:solidFill>
                        </a:rPr>
                        <a:t>11</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柔性体系（</a:t>
                      </a:r>
                      <a:r>
                        <a:rPr lang="en-US" altLang="en-US" sz="1400" b="1" kern="1200" dirty="0">
                          <a:solidFill>
                            <a:srgbClr val="0070C0"/>
                          </a:solidFill>
                        </a:rPr>
                        <a:t>Scalable</a:t>
                      </a:r>
                      <a:r>
                        <a:rPr lang="zh-CN" altLang="en-US" sz="1400" b="1" kern="1200" dirty="0">
                          <a:solidFill>
                            <a:srgbClr val="0070C0"/>
                          </a:solidFill>
                        </a:rPr>
                        <a:t>）</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10"/>
                  </a:ext>
                </a:extLst>
              </a:tr>
              <a:tr h="467696">
                <a:tc>
                  <a:txBody>
                    <a:bodyPr/>
                    <a:lstStyle/>
                    <a:p>
                      <a:pPr algn="r"/>
                      <a:r>
                        <a:rPr lang="en-US" altLang="zh-CN" sz="1400" b="1" kern="1200" dirty="0">
                          <a:solidFill>
                            <a:srgbClr val="0070C0"/>
                          </a:solidFill>
                        </a:rPr>
                        <a:t>12</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tc>
                  <a:txBody>
                    <a:bodyPr/>
                    <a:lstStyle/>
                    <a:p>
                      <a:r>
                        <a:rPr lang="zh-CN" altLang="en-US" sz="1400" b="1" kern="1200" dirty="0">
                          <a:solidFill>
                            <a:srgbClr val="0070C0"/>
                          </a:solidFill>
                        </a:rPr>
                        <a:t>核心代码使用</a:t>
                      </a:r>
                      <a:r>
                        <a:rPr lang="en-US" altLang="en-US" sz="1400" b="1" kern="1200" dirty="0">
                          <a:solidFill>
                            <a:srgbClr val="0070C0"/>
                          </a:solidFill>
                        </a:rPr>
                        <a:t>C</a:t>
                      </a:r>
                      <a:r>
                        <a:rPr lang="zh-CN" altLang="en-US" sz="1400" b="1" kern="1200" dirty="0">
                          <a:solidFill>
                            <a:srgbClr val="0070C0"/>
                          </a:solidFill>
                        </a:rPr>
                        <a:t>编写，可移植性好</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6" marR="91436" anchor="ctr"/>
                </a:tc>
                <a:extLst>
                  <a:ext uri="{0D108BD9-81ED-4DB2-BD59-A6C34878D82A}">
                    <a16:rowId xmlns:a16="http://schemas.microsoft.com/office/drawing/2014/main" val="10011"/>
                  </a:ext>
                </a:extLst>
              </a:tr>
            </a:tbl>
          </a:graphicData>
        </a:graphic>
      </p:graphicFrame>
      <p:graphicFrame>
        <p:nvGraphicFramePr>
          <p:cNvPr id="4" name="表格 3"/>
          <p:cNvGraphicFramePr>
            <a:graphicFrameLocks noGrp="1"/>
          </p:cNvGraphicFramePr>
          <p:nvPr>
            <p:custDataLst>
              <p:tags r:id="rId2"/>
            </p:custDataLst>
          </p:nvPr>
        </p:nvGraphicFramePr>
        <p:xfrm>
          <a:off x="13800455" y="1916113"/>
          <a:ext cx="8572500" cy="4389120"/>
        </p:xfrm>
        <a:graphic>
          <a:graphicData uri="http://schemas.openxmlformats.org/drawingml/2006/table">
            <a:tbl>
              <a:tblPr firstRow="1" bandRow="1">
                <a:tableStyleId>{5FD0F851-EC5A-4D38-B0AD-8093EC10F338}</a:tableStyleId>
              </a:tblPr>
              <a:tblGrid>
                <a:gridCol w="428625">
                  <a:extLst>
                    <a:ext uri="{9D8B030D-6E8A-4147-A177-3AD203B41FA5}">
                      <a16:colId xmlns:a16="http://schemas.microsoft.com/office/drawing/2014/main" val="20000"/>
                    </a:ext>
                  </a:extLst>
                </a:gridCol>
                <a:gridCol w="8143875">
                  <a:extLst>
                    <a:ext uri="{9D8B030D-6E8A-4147-A177-3AD203B41FA5}">
                      <a16:colId xmlns:a16="http://schemas.microsoft.com/office/drawing/2014/main" val="20001"/>
                    </a:ext>
                  </a:extLst>
                </a:gridCol>
              </a:tblGrid>
              <a:tr h="365760">
                <a:tc>
                  <a:txBody>
                    <a:bodyPr/>
                    <a:lstStyle/>
                    <a:p>
                      <a:pPr algn="r"/>
                      <a:r>
                        <a:rPr lang="en-US" altLang="zh-CN" sz="1400" b="1" kern="1200" dirty="0">
                          <a:solidFill>
                            <a:srgbClr val="0070C0"/>
                          </a:solidFill>
                        </a:rPr>
                        <a:t>13</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支持紧耦合同构多处理器（</a:t>
                      </a:r>
                      <a:r>
                        <a:rPr lang="en-US" altLang="en-US" sz="1400" b="1" kern="1200" dirty="0">
                          <a:solidFill>
                            <a:srgbClr val="0070C0"/>
                          </a:solidFill>
                        </a:rPr>
                        <a:t>SMP</a:t>
                      </a:r>
                      <a:r>
                        <a:rPr lang="zh-CN" altLang="en-US" sz="1400" b="1" kern="1200" dirty="0">
                          <a:solidFill>
                            <a:srgbClr val="0070C0"/>
                          </a:solidFill>
                        </a:rPr>
                        <a:t>），例如：</a:t>
                      </a:r>
                      <a:r>
                        <a:rPr lang="en-US" altLang="en-US" sz="1400" b="1" kern="1200" dirty="0">
                          <a:solidFill>
                            <a:srgbClr val="0070C0"/>
                          </a:solidFill>
                        </a:rPr>
                        <a:t>ARM Cortex-A9 </a:t>
                      </a:r>
                      <a:r>
                        <a:rPr lang="en-US" altLang="en-US" sz="1400" b="1" kern="1200" dirty="0" err="1">
                          <a:solidFill>
                            <a:srgbClr val="0070C0"/>
                          </a:solidFill>
                        </a:rPr>
                        <a:t>SMPCore</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0"/>
                  </a:ext>
                </a:extLst>
              </a:tr>
              <a:tr h="365760">
                <a:tc>
                  <a:txBody>
                    <a:bodyPr/>
                    <a:lstStyle/>
                    <a:p>
                      <a:pPr marL="0" algn="r" defTabSz="914400" rtl="0" eaLnBrk="1" latinLnBrk="0" hangingPunct="1"/>
                      <a:r>
                        <a:rPr lang="en-US" altLang="zh-CN" sz="1400" b="1" kern="1200" dirty="0">
                          <a:solidFill>
                            <a:srgbClr val="0070C0"/>
                          </a:solidFill>
                        </a:rPr>
                        <a:t>14</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全世界独一无二的硬实时多核调度算法</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1"/>
                  </a:ext>
                </a:extLst>
              </a:tr>
              <a:tr h="365760">
                <a:tc>
                  <a:txBody>
                    <a:bodyPr/>
                    <a:lstStyle/>
                    <a:p>
                      <a:pPr algn="r"/>
                      <a:r>
                        <a:rPr lang="en-US" altLang="zh-CN" sz="1400" b="1" kern="1200" dirty="0">
                          <a:solidFill>
                            <a:srgbClr val="0070C0"/>
                          </a:solidFill>
                        </a:rPr>
                        <a:t>15</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支持标准</a:t>
                      </a:r>
                      <a:r>
                        <a:rPr lang="en-US" altLang="en-US" sz="1400" b="1" kern="1200" dirty="0">
                          <a:solidFill>
                            <a:srgbClr val="0070C0"/>
                          </a:solidFill>
                        </a:rPr>
                        <a:t>I/O</a:t>
                      </a:r>
                      <a:r>
                        <a:rPr lang="zh-CN" altLang="en-US" sz="1400" b="1" kern="1200" dirty="0">
                          <a:solidFill>
                            <a:srgbClr val="0070C0"/>
                          </a:solidFill>
                        </a:rPr>
                        <a:t>、多路</a:t>
                      </a:r>
                      <a:r>
                        <a:rPr lang="en-US" altLang="en-US" sz="1400" b="1" kern="1200" dirty="0">
                          <a:solidFill>
                            <a:srgbClr val="0070C0"/>
                          </a:solidFill>
                        </a:rPr>
                        <a:t>I/O</a:t>
                      </a:r>
                      <a:r>
                        <a:rPr lang="zh-CN" altLang="en-US" sz="1400" b="1" kern="1200" dirty="0">
                          <a:solidFill>
                            <a:srgbClr val="0070C0"/>
                          </a:solidFill>
                        </a:rPr>
                        <a:t>复用与异步</a:t>
                      </a:r>
                      <a:r>
                        <a:rPr lang="en-US" altLang="en-US" sz="1400" b="1" kern="1200" dirty="0">
                          <a:solidFill>
                            <a:srgbClr val="0070C0"/>
                          </a:solidFill>
                        </a:rPr>
                        <a:t>I/O</a:t>
                      </a:r>
                      <a:r>
                        <a:rPr lang="zh-CN" altLang="en-US" sz="1400" b="1" kern="1200" dirty="0">
                          <a:solidFill>
                            <a:srgbClr val="0070C0"/>
                          </a:solidFill>
                        </a:rPr>
                        <a:t>接口</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2"/>
                  </a:ext>
                </a:extLst>
              </a:tr>
              <a:tr h="365760">
                <a:tc>
                  <a:txBody>
                    <a:bodyPr/>
                    <a:lstStyle/>
                    <a:p>
                      <a:pPr marL="0" algn="r" defTabSz="914400" rtl="0" eaLnBrk="1" latinLnBrk="0" hangingPunct="1"/>
                      <a:r>
                        <a:rPr lang="en-US" altLang="zh-CN" sz="1400" b="1" kern="1200" dirty="0">
                          <a:solidFill>
                            <a:srgbClr val="0070C0"/>
                          </a:solidFill>
                        </a:rPr>
                        <a:t>16</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支持多种新兴异步事件同步化接口，例如：</a:t>
                      </a:r>
                      <a:r>
                        <a:rPr lang="en-US" altLang="en-US" sz="1400" b="1" kern="1200" dirty="0" err="1">
                          <a:solidFill>
                            <a:srgbClr val="0070C0"/>
                          </a:solidFill>
                        </a:rPr>
                        <a:t>signalfd</a:t>
                      </a:r>
                      <a:r>
                        <a:rPr lang="zh-CN" altLang="en-US" sz="1400" b="1" kern="1200" dirty="0">
                          <a:solidFill>
                            <a:srgbClr val="0070C0"/>
                          </a:solidFill>
                        </a:rPr>
                        <a:t>、</a:t>
                      </a:r>
                      <a:r>
                        <a:rPr lang="en-US" altLang="en-US" sz="1400" b="1" kern="1200" dirty="0" err="1">
                          <a:solidFill>
                            <a:srgbClr val="0070C0"/>
                          </a:solidFill>
                        </a:rPr>
                        <a:t>timerfd</a:t>
                      </a:r>
                      <a:r>
                        <a:rPr lang="zh-CN" altLang="en-US" sz="1400" b="1" kern="1200" dirty="0">
                          <a:solidFill>
                            <a:srgbClr val="0070C0"/>
                          </a:solidFill>
                        </a:rPr>
                        <a:t>、</a:t>
                      </a:r>
                      <a:r>
                        <a:rPr lang="en-US" altLang="en-US" sz="1400" b="1" kern="1200" dirty="0" err="1">
                          <a:solidFill>
                            <a:srgbClr val="0070C0"/>
                          </a:solidFill>
                        </a:rPr>
                        <a:t>eventfd</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3"/>
                  </a:ext>
                </a:extLst>
              </a:tr>
              <a:tr h="365760">
                <a:tc>
                  <a:txBody>
                    <a:bodyPr/>
                    <a:lstStyle/>
                    <a:p>
                      <a:pPr marL="0" algn="r" defTabSz="914400" rtl="0" eaLnBrk="1" latinLnBrk="0" hangingPunct="1"/>
                      <a:r>
                        <a:rPr lang="en-US" altLang="zh-CN" sz="1400" b="1" kern="1200" dirty="0">
                          <a:solidFill>
                            <a:srgbClr val="0070C0"/>
                          </a:solidFill>
                        </a:rPr>
                        <a:t>17</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支持众多标准文件系统：</a:t>
                      </a:r>
                      <a:r>
                        <a:rPr lang="en-US" altLang="en-US" sz="1400" b="1" kern="1200" dirty="0">
                          <a:solidFill>
                            <a:srgbClr val="0070C0"/>
                          </a:solidFill>
                        </a:rPr>
                        <a:t>FAT</a:t>
                      </a:r>
                      <a:r>
                        <a:rPr lang="zh-CN" altLang="en-US" sz="1400" b="1" kern="1200" dirty="0">
                          <a:solidFill>
                            <a:srgbClr val="0070C0"/>
                          </a:solidFill>
                        </a:rPr>
                        <a:t>、</a:t>
                      </a:r>
                      <a:r>
                        <a:rPr lang="en-US" altLang="en-US" sz="1400" b="1" kern="1200" dirty="0">
                          <a:solidFill>
                            <a:srgbClr val="0070C0"/>
                          </a:solidFill>
                        </a:rPr>
                        <a:t>YAFFS</a:t>
                      </a:r>
                      <a:r>
                        <a:rPr lang="zh-CN" altLang="en-US" sz="1400" b="1" kern="1200" dirty="0">
                          <a:solidFill>
                            <a:srgbClr val="0070C0"/>
                          </a:solidFill>
                        </a:rPr>
                        <a:t>、</a:t>
                      </a:r>
                      <a:r>
                        <a:rPr lang="en-US" altLang="en-US" sz="1400" b="1" kern="1200" dirty="0">
                          <a:solidFill>
                            <a:srgbClr val="0070C0"/>
                          </a:solidFill>
                        </a:rPr>
                        <a:t>RAMFS</a:t>
                      </a:r>
                      <a:r>
                        <a:rPr lang="zh-CN" altLang="en-US" sz="1400" b="1" kern="1200" dirty="0">
                          <a:solidFill>
                            <a:srgbClr val="0070C0"/>
                          </a:solidFill>
                        </a:rPr>
                        <a:t>、</a:t>
                      </a:r>
                      <a:r>
                        <a:rPr lang="en-US" altLang="en-US" sz="1400" b="1" kern="1200" dirty="0">
                          <a:solidFill>
                            <a:srgbClr val="0070C0"/>
                          </a:solidFill>
                        </a:rPr>
                        <a:t>PROCFS</a:t>
                      </a:r>
                      <a:r>
                        <a:rPr lang="zh-CN" altLang="en-US" sz="1400" b="1" kern="1200" dirty="0">
                          <a:solidFill>
                            <a:srgbClr val="0070C0"/>
                          </a:solidFill>
                        </a:rPr>
                        <a:t>、</a:t>
                      </a:r>
                      <a:r>
                        <a:rPr lang="en-US" altLang="en-US" sz="1400" b="1" kern="1200" dirty="0">
                          <a:solidFill>
                            <a:srgbClr val="0070C0"/>
                          </a:solidFill>
                        </a:rPr>
                        <a:t>NFS</a:t>
                      </a:r>
                      <a:r>
                        <a:rPr lang="zh-CN" altLang="en-US" sz="1400" b="1" kern="1200" dirty="0">
                          <a:solidFill>
                            <a:srgbClr val="0070C0"/>
                          </a:solidFill>
                        </a:rPr>
                        <a:t>、</a:t>
                      </a:r>
                      <a:r>
                        <a:rPr lang="en-US" altLang="en-US" sz="1400" b="1" kern="1200" dirty="0">
                          <a:solidFill>
                            <a:srgbClr val="0070C0"/>
                          </a:solidFill>
                        </a:rPr>
                        <a:t>ROMFS</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4"/>
                  </a:ext>
                </a:extLst>
              </a:tr>
              <a:tr h="365760">
                <a:tc>
                  <a:txBody>
                    <a:bodyPr/>
                    <a:lstStyle/>
                    <a:p>
                      <a:pPr marL="0" algn="r" defTabSz="914400" rtl="0" eaLnBrk="1" latinLnBrk="0" hangingPunct="1"/>
                      <a:r>
                        <a:rPr lang="en-US" altLang="zh-CN" sz="1400" b="1" kern="1200" dirty="0">
                          <a:solidFill>
                            <a:srgbClr val="0070C0"/>
                          </a:solidFill>
                        </a:rPr>
                        <a:t>18</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支持文件记录锁</a:t>
                      </a:r>
                      <a:r>
                        <a:rPr lang="en-US" altLang="en-US" sz="1400" b="1" kern="1200" dirty="0">
                          <a:solidFill>
                            <a:srgbClr val="0070C0"/>
                          </a:solidFill>
                        </a:rPr>
                        <a:t>,</a:t>
                      </a:r>
                      <a:r>
                        <a:rPr lang="zh-CN" altLang="en-US" sz="1400" b="1" kern="1200" dirty="0">
                          <a:solidFill>
                            <a:srgbClr val="0070C0"/>
                          </a:solidFill>
                        </a:rPr>
                        <a:t>可支持数据库</a:t>
                      </a:r>
                      <a:r>
                        <a:rPr lang="en-US" altLang="zh-CN" sz="1400" b="1" kern="1200" dirty="0">
                          <a:solidFill>
                            <a:srgbClr val="0070C0"/>
                          </a:solidFill>
                        </a:rPr>
                        <a:t>,</a:t>
                      </a:r>
                      <a:r>
                        <a:rPr lang="en-US" altLang="zh-CN" sz="1400" b="1" kern="1200" baseline="0" dirty="0">
                          <a:solidFill>
                            <a:srgbClr val="0070C0"/>
                          </a:solidFill>
                        </a:rPr>
                        <a:t> </a:t>
                      </a:r>
                      <a:r>
                        <a:rPr lang="zh-CN" altLang="en-US" sz="1400" b="1" kern="1200" baseline="0" dirty="0">
                          <a:solidFill>
                            <a:srgbClr val="0070C0"/>
                          </a:solidFill>
                        </a:rPr>
                        <a:t>如</a:t>
                      </a:r>
                      <a:r>
                        <a:rPr lang="en-US" altLang="zh-CN" sz="1400" b="1" kern="1200" baseline="0" dirty="0" err="1">
                          <a:solidFill>
                            <a:srgbClr val="0070C0"/>
                          </a:solidFill>
                        </a:rPr>
                        <a:t>SQLite</a:t>
                      </a:r>
                      <a:r>
                        <a:rPr lang="zh-CN" altLang="en-US" sz="1400" b="1" kern="1200" baseline="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5"/>
                  </a:ext>
                </a:extLst>
              </a:tr>
              <a:tr h="365760">
                <a:tc>
                  <a:txBody>
                    <a:bodyPr/>
                    <a:lstStyle/>
                    <a:p>
                      <a:pPr marL="0" algn="r" defTabSz="914400" rtl="0" eaLnBrk="1" latinLnBrk="0" hangingPunct="1"/>
                      <a:r>
                        <a:rPr lang="en-US" altLang="zh-CN" sz="1400" b="1" kern="1200" dirty="0">
                          <a:solidFill>
                            <a:srgbClr val="0070C0"/>
                          </a:solidFill>
                        </a:rPr>
                        <a:t>19</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支持统一的块设备</a:t>
                      </a:r>
                      <a:r>
                        <a:rPr lang="en-US" altLang="en-US" sz="1400" b="1" kern="1200" dirty="0">
                          <a:solidFill>
                            <a:srgbClr val="0070C0"/>
                          </a:solidFill>
                        </a:rPr>
                        <a:t>CACHE</a:t>
                      </a:r>
                      <a:r>
                        <a:rPr lang="zh-CN" altLang="en-US" sz="1400" b="1" kern="1200" dirty="0">
                          <a:solidFill>
                            <a:srgbClr val="0070C0"/>
                          </a:solidFill>
                        </a:rPr>
                        <a:t>模型</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6"/>
                  </a:ext>
                </a:extLst>
              </a:tr>
              <a:tr h="365760">
                <a:tc>
                  <a:txBody>
                    <a:bodyPr/>
                    <a:lstStyle/>
                    <a:p>
                      <a:pPr marL="0" algn="r" defTabSz="914400" rtl="0" eaLnBrk="1" latinLnBrk="0" hangingPunct="1"/>
                      <a:r>
                        <a:rPr lang="en-US" altLang="zh-CN" sz="1400" b="1" kern="1200" dirty="0">
                          <a:solidFill>
                            <a:srgbClr val="0070C0"/>
                          </a:solidFill>
                        </a:rPr>
                        <a:t>20</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支持内存管理单元（</a:t>
                      </a:r>
                      <a:r>
                        <a:rPr lang="en-US" altLang="en-US" sz="1400" b="1" kern="1200" dirty="0">
                          <a:solidFill>
                            <a:srgbClr val="0070C0"/>
                          </a:solidFill>
                        </a:rPr>
                        <a:t>MMU</a:t>
                      </a:r>
                      <a:r>
                        <a:rPr lang="zh-CN" altLang="en-US" sz="1400" b="1" kern="1200" dirty="0">
                          <a:solidFill>
                            <a:srgbClr val="0070C0"/>
                          </a:solidFill>
                        </a:rPr>
                        <a:t>）</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7"/>
                  </a:ext>
                </a:extLst>
              </a:tr>
              <a:tr h="365760">
                <a:tc>
                  <a:txBody>
                    <a:bodyPr/>
                    <a:lstStyle/>
                    <a:p>
                      <a:pPr marL="0" algn="r" defTabSz="914400" rtl="0" eaLnBrk="1" latinLnBrk="0" hangingPunct="1"/>
                      <a:r>
                        <a:rPr lang="en-US" altLang="zh-CN" sz="1400" b="1" kern="1200" dirty="0">
                          <a:solidFill>
                            <a:srgbClr val="0070C0"/>
                          </a:solidFill>
                        </a:rPr>
                        <a:t>21</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支持第三方</a:t>
                      </a:r>
                      <a:r>
                        <a:rPr lang="en-US" altLang="en-US" sz="1400" b="1" kern="1200" dirty="0">
                          <a:solidFill>
                            <a:srgbClr val="0070C0"/>
                          </a:solidFill>
                        </a:rPr>
                        <a:t>GUI</a:t>
                      </a:r>
                      <a:r>
                        <a:rPr lang="zh-CN" altLang="en-US" sz="1400" b="1" kern="1200" dirty="0">
                          <a:solidFill>
                            <a:srgbClr val="0070C0"/>
                          </a:solidFill>
                        </a:rPr>
                        <a:t>图形库，如：</a:t>
                      </a:r>
                      <a:r>
                        <a:rPr lang="en-US" altLang="en-US" sz="1400" b="1" kern="1200" dirty="0">
                          <a:solidFill>
                            <a:srgbClr val="0070C0"/>
                          </a:solidFill>
                        </a:rPr>
                        <a:t>Qt</a:t>
                      </a:r>
                      <a:r>
                        <a:rPr lang="zh-CN" altLang="en-US" sz="1400" b="1" kern="1200" dirty="0">
                          <a:solidFill>
                            <a:srgbClr val="0070C0"/>
                          </a:solidFill>
                        </a:rPr>
                        <a:t>、</a:t>
                      </a:r>
                      <a:r>
                        <a:rPr lang="en-US" altLang="en-US" sz="1400" b="1" kern="1200" dirty="0" err="1">
                          <a:solidFill>
                            <a:srgbClr val="0070C0"/>
                          </a:solidFill>
                        </a:rPr>
                        <a:t>Microwindows</a:t>
                      </a:r>
                      <a:r>
                        <a:rPr lang="zh-CN" altLang="en-US" sz="1400" b="1" kern="1200" dirty="0">
                          <a:solidFill>
                            <a:srgbClr val="0070C0"/>
                          </a:solidFill>
                        </a:rPr>
                        <a:t>、</a:t>
                      </a:r>
                      <a:r>
                        <a:rPr lang="en-US" altLang="en-US" sz="1400" b="1" kern="1200" dirty="0">
                          <a:solidFill>
                            <a:srgbClr val="0070C0"/>
                          </a:solidFill>
                        </a:rPr>
                        <a:t>µC/GUI</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8"/>
                  </a:ext>
                </a:extLst>
              </a:tr>
              <a:tr h="365760">
                <a:tc>
                  <a:txBody>
                    <a:bodyPr/>
                    <a:lstStyle/>
                    <a:p>
                      <a:pPr marL="0" algn="r" defTabSz="914400" rtl="0" eaLnBrk="1" latinLnBrk="0" hangingPunct="1"/>
                      <a:r>
                        <a:rPr lang="en-US" altLang="zh-CN" sz="1400" b="1" kern="1200" dirty="0">
                          <a:solidFill>
                            <a:srgbClr val="0070C0"/>
                          </a:solidFill>
                        </a:rPr>
                        <a:t>22</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支持动态装载应用程序、动态链接库以及内核模块</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9"/>
                  </a:ext>
                </a:extLst>
              </a:tr>
              <a:tr h="365760">
                <a:tc>
                  <a:txBody>
                    <a:bodyPr/>
                    <a:lstStyle/>
                    <a:p>
                      <a:pPr algn="r"/>
                      <a:r>
                        <a:rPr lang="en-US" altLang="zh-CN" sz="1400" b="1" kern="1200" dirty="0">
                          <a:solidFill>
                            <a:srgbClr val="0070C0"/>
                          </a:solidFill>
                        </a:rPr>
                        <a:t>23</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支持扩展系统符号接口</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10"/>
                  </a:ext>
                </a:extLst>
              </a:tr>
              <a:tr h="365760">
                <a:tc>
                  <a:txBody>
                    <a:bodyPr/>
                    <a:lstStyle/>
                    <a:p>
                      <a:pPr algn="r"/>
                      <a:r>
                        <a:rPr lang="en-US" altLang="zh-CN" sz="1400" b="1" kern="1200" dirty="0">
                          <a:solidFill>
                            <a:srgbClr val="0070C0"/>
                          </a:solidFill>
                        </a:rPr>
                        <a:t>24</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支持标准</a:t>
                      </a:r>
                      <a:r>
                        <a:rPr lang="en-US" altLang="en-US" sz="1400" b="1" kern="1200" dirty="0">
                          <a:solidFill>
                            <a:srgbClr val="0070C0"/>
                          </a:solidFill>
                        </a:rPr>
                        <a:t>TCP/IPv4/IPv6</a:t>
                      </a:r>
                      <a:r>
                        <a:rPr lang="zh-CN" altLang="en-US" sz="1400" b="1" kern="1200" dirty="0">
                          <a:solidFill>
                            <a:srgbClr val="0070C0"/>
                          </a:solidFill>
                        </a:rPr>
                        <a:t>双网络协议栈，提供标准的</a:t>
                      </a:r>
                      <a:r>
                        <a:rPr lang="en-US" altLang="en-US" sz="1400" b="1" kern="1200" dirty="0">
                          <a:solidFill>
                            <a:srgbClr val="0070C0"/>
                          </a:solidFill>
                        </a:rPr>
                        <a:t>socket</a:t>
                      </a:r>
                      <a:r>
                        <a:rPr lang="zh-CN" altLang="en-US" sz="1400" b="1" kern="1200" dirty="0">
                          <a:solidFill>
                            <a:srgbClr val="0070C0"/>
                          </a:solidFill>
                        </a:rPr>
                        <a:t>操作接口</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11"/>
                  </a:ext>
                </a:extLst>
              </a:tr>
            </a:tbl>
          </a:graphicData>
        </a:graphic>
      </p:graphicFrame>
      <p:graphicFrame>
        <p:nvGraphicFramePr>
          <p:cNvPr id="6" name="表格 5"/>
          <p:cNvGraphicFramePr>
            <a:graphicFrameLocks noGrp="1"/>
          </p:cNvGraphicFramePr>
          <p:nvPr>
            <p:custDataLst>
              <p:tags r:id="rId3"/>
            </p:custDataLst>
          </p:nvPr>
        </p:nvGraphicFramePr>
        <p:xfrm>
          <a:off x="13800455" y="1916113"/>
          <a:ext cx="8572500" cy="4397375"/>
        </p:xfrm>
        <a:graphic>
          <a:graphicData uri="http://schemas.openxmlformats.org/drawingml/2006/table">
            <a:tbl>
              <a:tblPr firstRow="1" bandRow="1">
                <a:tableStyleId>{5FD0F851-EC5A-4D38-B0AD-8093EC10F338}</a:tableStyleId>
              </a:tblPr>
              <a:tblGrid>
                <a:gridCol w="428625">
                  <a:extLst>
                    <a:ext uri="{9D8B030D-6E8A-4147-A177-3AD203B41FA5}">
                      <a16:colId xmlns:a16="http://schemas.microsoft.com/office/drawing/2014/main" val="20000"/>
                    </a:ext>
                  </a:extLst>
                </a:gridCol>
                <a:gridCol w="8143875">
                  <a:extLst>
                    <a:ext uri="{9D8B030D-6E8A-4147-A177-3AD203B41FA5}">
                      <a16:colId xmlns:a16="http://schemas.microsoft.com/office/drawing/2014/main" val="20001"/>
                    </a:ext>
                  </a:extLst>
                </a:gridCol>
              </a:tblGrid>
              <a:tr h="366395">
                <a:tc>
                  <a:txBody>
                    <a:bodyPr/>
                    <a:lstStyle/>
                    <a:p>
                      <a:pPr marL="0" algn="r" defTabSz="914400" rtl="0" eaLnBrk="1" latinLnBrk="0" hangingPunct="1"/>
                      <a:r>
                        <a:rPr lang="en-US" altLang="zh-CN" sz="1400" b="1" kern="1200" dirty="0">
                          <a:solidFill>
                            <a:srgbClr val="0070C0"/>
                          </a:solidFill>
                        </a:rPr>
                        <a:t>25</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a:t>
                      </a:r>
                      <a:r>
                        <a:rPr lang="en-US" altLang="en-US" sz="1400" b="1" kern="1200" dirty="0">
                          <a:solidFill>
                            <a:srgbClr val="0070C0"/>
                          </a:solidFill>
                        </a:rPr>
                        <a:t>AF_UNIX, AF_PACKET, AF_INET, AF_INET6</a:t>
                      </a:r>
                      <a:r>
                        <a:rPr lang="zh-CN" altLang="en-US" sz="1400" b="1" kern="1200" dirty="0">
                          <a:solidFill>
                            <a:srgbClr val="0070C0"/>
                          </a:solidFill>
                        </a:rPr>
                        <a:t>协议域</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0"/>
                  </a:ext>
                </a:extLst>
              </a:tr>
              <a:tr h="367030">
                <a:tc>
                  <a:txBody>
                    <a:bodyPr/>
                    <a:lstStyle/>
                    <a:p>
                      <a:pPr marL="0" algn="r" defTabSz="914400" rtl="0" eaLnBrk="1" latinLnBrk="0" hangingPunct="1"/>
                      <a:r>
                        <a:rPr lang="en-US" altLang="zh-CN" sz="1400" b="1" kern="1200" dirty="0">
                          <a:solidFill>
                            <a:srgbClr val="0070C0"/>
                          </a:solidFill>
                        </a:rPr>
                        <a:t>26</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集成众多网络工具，例如：</a:t>
                      </a:r>
                      <a:r>
                        <a:rPr lang="en-US" altLang="en-US" sz="1400" b="1" kern="1200" dirty="0">
                          <a:solidFill>
                            <a:srgbClr val="0070C0"/>
                          </a:solidFill>
                        </a:rPr>
                        <a:t>FTP</a:t>
                      </a:r>
                      <a:r>
                        <a:rPr lang="zh-CN" altLang="en-US" sz="1400" b="1" kern="1200" dirty="0">
                          <a:solidFill>
                            <a:srgbClr val="0070C0"/>
                          </a:solidFill>
                        </a:rPr>
                        <a:t>、</a:t>
                      </a:r>
                      <a:r>
                        <a:rPr lang="en-US" altLang="en-US" sz="1400" b="1" kern="1200" dirty="0">
                          <a:solidFill>
                            <a:srgbClr val="0070C0"/>
                          </a:solidFill>
                        </a:rPr>
                        <a:t>TFTP</a:t>
                      </a:r>
                      <a:r>
                        <a:rPr lang="zh-CN" altLang="en-US" sz="1400" b="1" kern="1200" dirty="0">
                          <a:solidFill>
                            <a:srgbClr val="0070C0"/>
                          </a:solidFill>
                        </a:rPr>
                        <a:t>、</a:t>
                      </a:r>
                      <a:r>
                        <a:rPr lang="en-US" altLang="en-US" sz="1400" b="1" kern="1200" dirty="0">
                          <a:solidFill>
                            <a:srgbClr val="0070C0"/>
                          </a:solidFill>
                        </a:rPr>
                        <a:t>NAT</a:t>
                      </a:r>
                      <a:r>
                        <a:rPr lang="zh-CN" altLang="en-US" sz="1400" b="1" kern="1200" dirty="0">
                          <a:solidFill>
                            <a:srgbClr val="0070C0"/>
                          </a:solidFill>
                        </a:rPr>
                        <a:t>、</a:t>
                      </a:r>
                      <a:r>
                        <a:rPr lang="en-US" altLang="en-US" sz="1400" b="1" kern="1200" dirty="0">
                          <a:solidFill>
                            <a:srgbClr val="0070C0"/>
                          </a:solidFill>
                        </a:rPr>
                        <a:t>PING</a:t>
                      </a:r>
                      <a:r>
                        <a:rPr lang="zh-CN" altLang="en-US" sz="1400" b="1" kern="1200" dirty="0">
                          <a:solidFill>
                            <a:srgbClr val="0070C0"/>
                          </a:solidFill>
                        </a:rPr>
                        <a:t>、</a:t>
                      </a:r>
                      <a:r>
                        <a:rPr lang="en-US" altLang="en-US" sz="1400" b="1" kern="1200" dirty="0">
                          <a:solidFill>
                            <a:srgbClr val="0070C0"/>
                          </a:solidFill>
                        </a:rPr>
                        <a:t>TELNET</a:t>
                      </a:r>
                      <a:r>
                        <a:rPr lang="zh-CN" altLang="en-US" sz="1400" b="1" kern="1200" dirty="0">
                          <a:solidFill>
                            <a:srgbClr val="0070C0"/>
                          </a:solidFill>
                        </a:rPr>
                        <a:t>、</a:t>
                      </a:r>
                      <a:r>
                        <a:rPr lang="en-US" altLang="en-US" sz="1400" b="1" kern="1200" dirty="0">
                          <a:solidFill>
                            <a:srgbClr val="0070C0"/>
                          </a:solidFill>
                        </a:rPr>
                        <a:t>NFS</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1"/>
                  </a:ext>
                </a:extLst>
              </a:tr>
              <a:tr h="366395">
                <a:tc>
                  <a:txBody>
                    <a:bodyPr/>
                    <a:lstStyle/>
                    <a:p>
                      <a:pPr algn="r"/>
                      <a:r>
                        <a:rPr lang="en-US" altLang="zh-CN" sz="1400" b="1" kern="1200" dirty="0">
                          <a:solidFill>
                            <a:srgbClr val="0070C0"/>
                          </a:solidFill>
                        </a:rPr>
                        <a:t>27</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集成</a:t>
                      </a:r>
                      <a:r>
                        <a:rPr lang="en-US" altLang="en-US" sz="1400" b="1" kern="1200" dirty="0">
                          <a:solidFill>
                            <a:srgbClr val="0070C0"/>
                          </a:solidFill>
                        </a:rPr>
                        <a:t>shell</a:t>
                      </a:r>
                      <a:r>
                        <a:rPr lang="zh-CN" altLang="en-US" sz="1400" b="1" kern="1200" dirty="0">
                          <a:solidFill>
                            <a:srgbClr val="0070C0"/>
                          </a:solidFill>
                        </a:rPr>
                        <a:t>接口、支持环境变量（与</a:t>
                      </a:r>
                      <a:r>
                        <a:rPr lang="en-US" altLang="en-US" sz="1400" b="1" kern="1200" dirty="0">
                          <a:solidFill>
                            <a:srgbClr val="0070C0"/>
                          </a:solidFill>
                        </a:rPr>
                        <a:t>Linux</a:t>
                      </a:r>
                      <a:r>
                        <a:rPr lang="zh-CN" altLang="en-US" sz="1400" b="1" kern="1200" dirty="0">
                          <a:solidFill>
                            <a:srgbClr val="0070C0"/>
                          </a:solidFill>
                        </a:rPr>
                        <a:t>操作习惯基本兼容）</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2"/>
                  </a:ext>
                </a:extLst>
              </a:tr>
              <a:tr h="366395">
                <a:tc>
                  <a:txBody>
                    <a:bodyPr/>
                    <a:lstStyle/>
                    <a:p>
                      <a:pPr marL="0" algn="r" defTabSz="914400" rtl="0" eaLnBrk="1" latinLnBrk="0" hangingPunct="1"/>
                      <a:r>
                        <a:rPr lang="en-US" altLang="zh-CN" sz="1400" b="1" kern="1200" dirty="0">
                          <a:solidFill>
                            <a:srgbClr val="0070C0"/>
                          </a:solidFill>
                        </a:rPr>
                        <a:t>28</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集成可重入</a:t>
                      </a:r>
                      <a:r>
                        <a:rPr lang="en-US" altLang="en-US" sz="1400" b="1" kern="1200" dirty="0">
                          <a:solidFill>
                            <a:srgbClr val="0070C0"/>
                          </a:solidFill>
                        </a:rPr>
                        <a:t>ISO/ANSI C</a:t>
                      </a:r>
                      <a:r>
                        <a:rPr lang="zh-CN" altLang="en-US" sz="1400" b="1" kern="1200" dirty="0">
                          <a:solidFill>
                            <a:srgbClr val="0070C0"/>
                          </a:solidFill>
                        </a:rPr>
                        <a:t>库（支持</a:t>
                      </a:r>
                      <a:r>
                        <a:rPr lang="en-US" altLang="en-US" sz="1400" b="1" kern="1200" dirty="0">
                          <a:solidFill>
                            <a:srgbClr val="0070C0"/>
                          </a:solidFill>
                        </a:rPr>
                        <a:t>95%</a:t>
                      </a:r>
                      <a:r>
                        <a:rPr lang="zh-CN" altLang="en-US" sz="1400" b="1" kern="1200" dirty="0">
                          <a:solidFill>
                            <a:srgbClr val="0070C0"/>
                          </a:solidFill>
                        </a:rPr>
                        <a:t>以上标准函数）</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3"/>
                  </a:ext>
                </a:extLst>
              </a:tr>
              <a:tr h="366395">
                <a:tc>
                  <a:txBody>
                    <a:bodyPr/>
                    <a:lstStyle/>
                    <a:p>
                      <a:pPr marL="0" algn="r" defTabSz="914400" rtl="0" eaLnBrk="1" latinLnBrk="0" hangingPunct="1"/>
                      <a:r>
                        <a:rPr lang="en-US" altLang="zh-CN" sz="1400" b="1" kern="1200" dirty="0">
                          <a:solidFill>
                            <a:srgbClr val="0070C0"/>
                          </a:solidFill>
                        </a:rPr>
                        <a:t>29</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支持众多标准设备抽象，如：</a:t>
                      </a:r>
                      <a:r>
                        <a:rPr lang="en-US" altLang="en-US" sz="1400" b="1" kern="1200" dirty="0">
                          <a:solidFill>
                            <a:srgbClr val="0070C0"/>
                          </a:solidFill>
                        </a:rPr>
                        <a:t>TTY</a:t>
                      </a:r>
                      <a:r>
                        <a:rPr lang="zh-CN" altLang="en-US" sz="1400" b="1" kern="1200" dirty="0">
                          <a:solidFill>
                            <a:srgbClr val="0070C0"/>
                          </a:solidFill>
                        </a:rPr>
                        <a:t>、</a:t>
                      </a:r>
                      <a:r>
                        <a:rPr lang="en-US" altLang="en-US" sz="1400" b="1" kern="1200" dirty="0">
                          <a:solidFill>
                            <a:srgbClr val="0070C0"/>
                          </a:solidFill>
                        </a:rPr>
                        <a:t>BLOCK</a:t>
                      </a:r>
                      <a:r>
                        <a:rPr lang="zh-CN" altLang="en-US" sz="1400" b="1" kern="1200" dirty="0">
                          <a:solidFill>
                            <a:srgbClr val="0070C0"/>
                          </a:solidFill>
                        </a:rPr>
                        <a:t>、</a:t>
                      </a:r>
                      <a:r>
                        <a:rPr lang="en-US" altLang="en-US" sz="1400" b="1" kern="1200" dirty="0">
                          <a:solidFill>
                            <a:srgbClr val="0070C0"/>
                          </a:solidFill>
                        </a:rPr>
                        <a:t>DMA</a:t>
                      </a:r>
                      <a:r>
                        <a:rPr lang="zh-CN" altLang="en-US" sz="1400" b="1" kern="1200" dirty="0">
                          <a:solidFill>
                            <a:srgbClr val="0070C0"/>
                          </a:solidFill>
                        </a:rPr>
                        <a:t>、</a:t>
                      </a:r>
                      <a:r>
                        <a:rPr lang="en-US" altLang="en-US" sz="1400" b="1" kern="1200" dirty="0">
                          <a:solidFill>
                            <a:srgbClr val="0070C0"/>
                          </a:solidFill>
                        </a:rPr>
                        <a:t>ATA</a:t>
                      </a:r>
                      <a:r>
                        <a:rPr lang="zh-CN" altLang="en-US" sz="1400" b="1" kern="1200" dirty="0">
                          <a:solidFill>
                            <a:srgbClr val="0070C0"/>
                          </a:solidFill>
                        </a:rPr>
                        <a:t>、</a:t>
                      </a:r>
                      <a:r>
                        <a:rPr lang="en-US" altLang="en-US" sz="1400" b="1" kern="1200" dirty="0">
                          <a:solidFill>
                            <a:srgbClr val="0070C0"/>
                          </a:solidFill>
                        </a:rPr>
                        <a:t>GRAPH</a:t>
                      </a:r>
                      <a:r>
                        <a:rPr lang="zh-CN" altLang="en-US" sz="1400" b="1" kern="1200" dirty="0">
                          <a:solidFill>
                            <a:srgbClr val="0070C0"/>
                          </a:solidFill>
                        </a:rPr>
                        <a:t>、</a:t>
                      </a:r>
                      <a:r>
                        <a:rPr lang="en-US" altLang="en-US" sz="1400" b="1" kern="1200" dirty="0">
                          <a:solidFill>
                            <a:srgbClr val="0070C0"/>
                          </a:solidFill>
                        </a:rPr>
                        <a:t>RTC</a:t>
                      </a:r>
                      <a:r>
                        <a:rPr lang="zh-CN" altLang="en-US" sz="1400" b="1" kern="1200" dirty="0">
                          <a:solidFill>
                            <a:srgbClr val="0070C0"/>
                          </a:solidFill>
                        </a:rPr>
                        <a:t>、</a:t>
                      </a:r>
                      <a:r>
                        <a:rPr lang="en-US" altLang="en-US" sz="1400" b="1" kern="1200" dirty="0">
                          <a:solidFill>
                            <a:srgbClr val="0070C0"/>
                          </a:solidFill>
                        </a:rPr>
                        <a:t>PIPE</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4"/>
                  </a:ext>
                </a:extLst>
              </a:tr>
              <a:tr h="366395">
                <a:tc>
                  <a:txBody>
                    <a:bodyPr/>
                    <a:lstStyle/>
                    <a:p>
                      <a:pPr marL="0" algn="r" defTabSz="914400" rtl="0" eaLnBrk="1" latinLnBrk="0" hangingPunct="1"/>
                      <a:r>
                        <a:rPr lang="en-US" altLang="zh-CN" sz="1400" b="1" kern="1200" dirty="0">
                          <a:solidFill>
                            <a:srgbClr val="0070C0"/>
                          </a:solidFill>
                        </a:rPr>
                        <a:t>30</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支持多种工业设备和总线模型，如：</a:t>
                      </a:r>
                      <a:r>
                        <a:rPr lang="en-US" altLang="en-US" sz="1400" b="1" kern="1200" dirty="0">
                          <a:solidFill>
                            <a:srgbClr val="0070C0"/>
                          </a:solidFill>
                        </a:rPr>
                        <a:t>CAN</a:t>
                      </a:r>
                      <a:r>
                        <a:rPr lang="zh-CN" altLang="en-US" sz="1400" b="1" kern="1200" dirty="0">
                          <a:solidFill>
                            <a:srgbClr val="0070C0"/>
                          </a:solidFill>
                        </a:rPr>
                        <a:t>、</a:t>
                      </a:r>
                      <a:r>
                        <a:rPr lang="en-US" altLang="en-US" sz="1400" b="1" kern="1200" dirty="0">
                          <a:solidFill>
                            <a:srgbClr val="0070C0"/>
                          </a:solidFill>
                        </a:rPr>
                        <a:t>I2C</a:t>
                      </a:r>
                      <a:r>
                        <a:rPr lang="zh-CN" altLang="en-US" sz="1400" b="1" kern="1200" dirty="0">
                          <a:solidFill>
                            <a:srgbClr val="0070C0"/>
                          </a:solidFill>
                        </a:rPr>
                        <a:t>、</a:t>
                      </a:r>
                      <a:r>
                        <a:rPr lang="en-US" altLang="en-US" sz="1400" b="1" kern="1200" dirty="0">
                          <a:solidFill>
                            <a:srgbClr val="0070C0"/>
                          </a:solidFill>
                        </a:rPr>
                        <a:t>SPI</a:t>
                      </a:r>
                      <a:r>
                        <a:rPr lang="zh-CN" altLang="en-US" sz="1400" b="1" kern="1200" dirty="0">
                          <a:solidFill>
                            <a:srgbClr val="0070C0"/>
                          </a:solidFill>
                        </a:rPr>
                        <a:t>、</a:t>
                      </a:r>
                      <a:r>
                        <a:rPr lang="en-US" altLang="en-US" sz="1400" b="1" kern="1200" dirty="0">
                          <a:solidFill>
                            <a:srgbClr val="0070C0"/>
                          </a:solidFill>
                        </a:rPr>
                        <a:t>SDIO</a:t>
                      </a:r>
                      <a:r>
                        <a:rPr lang="zh-CN" altLang="en-US" sz="1400" b="1" kern="1200" dirty="0">
                          <a:solidFill>
                            <a:srgbClr val="0070C0"/>
                          </a:solidFill>
                        </a:rPr>
                        <a:t>等</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5"/>
                  </a:ext>
                </a:extLst>
              </a:tr>
              <a:tr h="366395">
                <a:tc>
                  <a:txBody>
                    <a:bodyPr/>
                    <a:lstStyle/>
                    <a:p>
                      <a:pPr marL="0" algn="r" defTabSz="914400" rtl="0" eaLnBrk="1" latinLnBrk="0" hangingPunct="1"/>
                      <a:r>
                        <a:rPr lang="en-US" altLang="zh-CN" sz="1400" b="1" kern="1200" dirty="0">
                          <a:solidFill>
                            <a:srgbClr val="0070C0"/>
                          </a:solidFill>
                        </a:rPr>
                        <a:t>31</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b="1" kern="1200" dirty="0">
                          <a:solidFill>
                            <a:srgbClr val="0070C0"/>
                          </a:solidFill>
                        </a:rPr>
                        <a:t>提供高速定时器设备接口，可提供高于系统时钟频率的定时服务</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6"/>
                  </a:ext>
                </a:extLst>
              </a:tr>
              <a:tr h="366395">
                <a:tc>
                  <a:txBody>
                    <a:bodyPr/>
                    <a:lstStyle/>
                    <a:p>
                      <a:pPr marL="0" algn="r" defTabSz="914400" rtl="0" eaLnBrk="1" latinLnBrk="0" hangingPunct="1"/>
                      <a:r>
                        <a:rPr lang="en-US" altLang="zh-CN" sz="1400" b="1" kern="1200" dirty="0">
                          <a:solidFill>
                            <a:srgbClr val="0070C0"/>
                          </a:solidFill>
                        </a:rPr>
                        <a:t>32</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支持热插拔设备</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7"/>
                  </a:ext>
                </a:extLst>
              </a:tr>
              <a:tr h="367030">
                <a:tc>
                  <a:txBody>
                    <a:bodyPr/>
                    <a:lstStyle/>
                    <a:p>
                      <a:pPr marL="0" algn="r" defTabSz="914400" rtl="0" eaLnBrk="1" latinLnBrk="0" hangingPunct="1"/>
                      <a:r>
                        <a:rPr lang="en-US" altLang="zh-CN" sz="1400" b="1" kern="1200" dirty="0">
                          <a:solidFill>
                            <a:srgbClr val="0070C0"/>
                          </a:solidFill>
                        </a:rPr>
                        <a:t>33</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支持设备功耗管理</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8"/>
                  </a:ext>
                </a:extLst>
              </a:tr>
              <a:tr h="366395">
                <a:tc>
                  <a:txBody>
                    <a:bodyPr/>
                    <a:lstStyle/>
                    <a:p>
                      <a:pPr marL="0" algn="r" defTabSz="914400" rtl="0" eaLnBrk="1" latinLnBrk="0" hangingPunct="1"/>
                      <a:r>
                        <a:rPr lang="en-US" altLang="zh-CN" sz="1400" b="1" kern="1200" dirty="0">
                          <a:solidFill>
                            <a:srgbClr val="0070C0"/>
                          </a:solidFill>
                        </a:rPr>
                        <a:t>34</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内核、驱动、应用程序均支持</a:t>
                      </a:r>
                      <a:r>
                        <a:rPr lang="en-US" altLang="en-US" sz="1400" b="1" kern="1200" dirty="0">
                          <a:solidFill>
                            <a:srgbClr val="0070C0"/>
                          </a:solidFill>
                        </a:rPr>
                        <a:t>GDB</a:t>
                      </a:r>
                      <a:r>
                        <a:rPr lang="zh-CN" altLang="en-US" sz="1400" b="1" kern="1200" dirty="0">
                          <a:solidFill>
                            <a:srgbClr val="0070C0"/>
                          </a:solidFill>
                        </a:rPr>
                        <a:t>调试</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09"/>
                  </a:ext>
                </a:extLst>
              </a:tr>
              <a:tr h="366395">
                <a:tc>
                  <a:txBody>
                    <a:bodyPr/>
                    <a:lstStyle/>
                    <a:p>
                      <a:pPr algn="r"/>
                      <a:r>
                        <a:rPr lang="en-US" altLang="zh-CN" sz="1400" b="1" kern="1200" dirty="0">
                          <a:solidFill>
                            <a:srgbClr val="0070C0"/>
                          </a:solidFill>
                        </a:rPr>
                        <a:t>35</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tc>
                  <a:txBody>
                    <a:bodyPr/>
                    <a:lstStyle/>
                    <a:p>
                      <a:r>
                        <a:rPr lang="zh-CN" altLang="en-US" sz="1400" b="1" kern="1200" dirty="0">
                          <a:solidFill>
                            <a:srgbClr val="0070C0"/>
                          </a:solidFill>
                        </a:rPr>
                        <a:t>提供内核行为跟踪器，方便进行性能与故障分析</a:t>
                      </a:r>
                      <a:endParaRPr lang="zh-CN" altLang="en-US" sz="1400" b="1" kern="1200" dirty="0">
                        <a:solidFill>
                          <a:srgbClr val="0070C0"/>
                        </a:solidFill>
                        <a:latin typeface="微软雅黑" panose="020B0503020204020204" pitchFamily="34" charset="-122"/>
                        <a:ea typeface="微软雅黑" panose="020B0503020204020204" pitchFamily="34" charset="-122"/>
                        <a:cs typeface="+mn-cs"/>
                      </a:endParaRPr>
                    </a:p>
                  </a:txBody>
                  <a:tcPr marL="91439" marR="91439"/>
                </a:tc>
                <a:extLst>
                  <a:ext uri="{0D108BD9-81ED-4DB2-BD59-A6C34878D82A}">
                    <a16:rowId xmlns:a16="http://schemas.microsoft.com/office/drawing/2014/main" val="10010"/>
                  </a:ext>
                </a:extLst>
              </a:tr>
              <a:tr h="365760">
                <a:tc>
                  <a:txBody>
                    <a:bodyPr/>
                    <a:lstStyle/>
                    <a:p>
                      <a:pPr algn="r"/>
                      <a:endParaRPr lang="zh-CN" altLang="en-US" sz="1800" dirty="0">
                        <a:solidFill>
                          <a:srgbClr val="0070C0"/>
                        </a:solidFill>
                      </a:endParaRPr>
                    </a:p>
                  </a:txBody>
                  <a:tcPr marL="91439" marR="91439"/>
                </a:tc>
                <a:tc>
                  <a:txBody>
                    <a:bodyPr/>
                    <a:lstStyle/>
                    <a:p>
                      <a:endParaRPr lang="zh-CN" altLang="en-US" sz="1800" dirty="0">
                        <a:solidFill>
                          <a:srgbClr val="0070C0"/>
                        </a:solidFill>
                      </a:endParaRPr>
                    </a:p>
                  </a:txBody>
                  <a:tcPr marL="91439" marR="91439"/>
                </a:tc>
                <a:extLst>
                  <a:ext uri="{0D108BD9-81ED-4DB2-BD59-A6C34878D82A}">
                    <a16:rowId xmlns:a16="http://schemas.microsoft.com/office/drawing/2014/main" val="10011"/>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2.5E-6 2.96296E-6 L 0.5434 2.96296E-6 " pathEditMode="relative" ptsTypes="AA">
                                      <p:cBhvr>
                                        <p:cTn id="6" dur="1000" spd="-100000" fill="hold"/>
                                        <p:tgtEl>
                                          <p:spTgt spid="5"/>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 -3.7037E-6 L 0 0.58796 " pathEditMode="relative" ptsTypes="AA">
                                      <p:cBhvr>
                                        <p:cTn id="8" dur="900" spd="-100000" fill="hold"/>
                                        <p:tgtEl>
                                          <p:spTgt spid="8"/>
                                        </p:tgtEl>
                                        <p:attrNameLst>
                                          <p:attrName>ppt_x</p:attrName>
                                          <p:attrName>ppt_y</p:attrName>
                                        </p:attrNameLst>
                                      </p:cBhvr>
                                    </p:animMotion>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nodeType="clickEffect">
                                  <p:stCondLst>
                                    <p:cond delay="0"/>
                                  </p:stCondLst>
                                  <p:childTnLst>
                                    <p:animMotion origin="layout" path="M 3.33333E-6 -5.18519E-6 L -0.98438 -5.18519E-6 " pathEditMode="relative" ptsTypes="AA">
                                      <p:cBhvr>
                                        <p:cTn id="12" dur="900" fill="hold"/>
                                        <p:tgtEl>
                                          <p:spTgt spid="8"/>
                                        </p:tgtEl>
                                        <p:attrNameLst>
                                          <p:attrName>ppt_x</p:attrName>
                                          <p:attrName>ppt_y</p:attrName>
                                        </p:attrNameLst>
                                      </p:cBhvr>
                                    </p:animMotion>
                                  </p:childTnLst>
                                </p:cTn>
                              </p:par>
                              <p:par>
                                <p:cTn id="13" presetID="0" presetClass="path" presetSubtype="0" accel="50000" decel="50000" fill="hold" nodeType="withEffect">
                                  <p:stCondLst>
                                    <p:cond delay="0"/>
                                  </p:stCondLst>
                                  <p:childTnLst>
                                    <p:animMotion origin="layout" path="M 0.0158 -2.42775E-6 L -0.98438 -2.42775E-6 " pathEditMode="relative" rAng="0" ptsTypes="AA">
                                      <p:cBhvr>
                                        <p:cTn id="14" dur="1000" fill="hold"/>
                                        <p:tgtEl>
                                          <p:spTgt spid="4"/>
                                        </p:tgtEl>
                                        <p:attrNameLst>
                                          <p:attrName>ppt_x</p:attrName>
                                          <p:attrName>ppt_y</p:attrName>
                                        </p:attrNameLst>
                                      </p:cBhvr>
                                      <p:rCtr x="-500" y="0"/>
                                    </p:animMotion>
                                  </p:childTnLst>
                                </p:cTn>
                              </p:par>
                            </p:childTnLst>
                          </p:cTn>
                        </p:par>
                      </p:childTnLst>
                    </p:cTn>
                  </p:par>
                  <p:par>
                    <p:cTn id="15" fill="hold">
                      <p:stCondLst>
                        <p:cond delay="indefinite"/>
                      </p:stCondLst>
                      <p:childTnLst>
                        <p:par>
                          <p:cTn id="16" fill="hold">
                            <p:stCondLst>
                              <p:cond delay="0"/>
                            </p:stCondLst>
                            <p:childTnLst>
                              <p:par>
                                <p:cTn id="17" presetID="9" presetClass="emph" presetSubtype="0" nodeType="clickEffect">
                                  <p:stCondLst>
                                    <p:cond delay="0"/>
                                  </p:stCondLst>
                                  <p:childTnLst>
                                    <p:set>
                                      <p:cBhvr rctx="PPT">
                                        <p:cTn id="18" dur="indefinite"/>
                                        <p:tgtEl>
                                          <p:spTgt spid="4"/>
                                        </p:tgtEl>
                                        <p:attrNameLst>
                                          <p:attrName>style.opacity</p:attrName>
                                        </p:attrNameLst>
                                      </p:cBhvr>
                                      <p:to>
                                        <p:strVal val="0"/>
                                      </p:to>
                                    </p:set>
                                    <p:animEffect filter="image" prLst="opacity: 0">
                                      <p:cBhvr rctx="IE">
                                        <p:cTn id="19" dur="indefinite"/>
                                        <p:tgtEl>
                                          <p:spTgt spid="4"/>
                                        </p:tgtEl>
                                      </p:cBhvr>
                                    </p:animEffect>
                                  </p:childTnLst>
                                </p:cTn>
                              </p:par>
                              <p:par>
                                <p:cTn id="20" presetID="0" presetClass="path" presetSubtype="0" accel="50000" decel="50000" fill="hold" nodeType="withEffect">
                                  <p:stCondLst>
                                    <p:cond delay="0"/>
                                  </p:stCondLst>
                                  <p:childTnLst>
                                    <p:animMotion origin="layout" path="M 5E-6 -2.42775E-6 L -0.98438 -2.42775E-6 " pathEditMode="relative" rAng="0" ptsTypes="AA">
                                      <p:cBhvr>
                                        <p:cTn id="21" dur="900" fill="hold"/>
                                        <p:tgtEl>
                                          <p:spTgt spid="6"/>
                                        </p:tgtEl>
                                        <p:attrNameLst>
                                          <p:attrName>ppt_x</p:attrName>
                                          <p:attrName>ppt_y</p:attrName>
                                        </p:attrNameLst>
                                      </p:cBhvr>
                                      <p:rCtr x="-49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947420" y="1844675"/>
            <a:ext cx="10391775" cy="51308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提供了热插拔标准系统。</a:t>
            </a:r>
            <a:endParaRPr lang="en-US" altLang="zh-CN" dirty="0">
              <a:solidFill>
                <a:schemeClr val="tx1"/>
              </a:solidFill>
              <a:latin typeface="微软雅黑" panose="020B0503020204020204" pitchFamily="34" charset="-122"/>
              <a:ea typeface="微软雅黑" panose="020B0503020204020204" pitchFamily="34" charset="-122"/>
            </a:endParaRPr>
          </a:p>
        </p:txBody>
      </p:sp>
      <p:sp>
        <p:nvSpPr>
          <p:cNvPr id="4" name="矩形 3"/>
          <p:cNvSpPr/>
          <p:nvPr/>
        </p:nvSpPr>
        <p:spPr>
          <a:xfrm>
            <a:off x="947420" y="2637155"/>
            <a:ext cx="10391775" cy="364934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一个热插拔的设备可以使用以下的方法来检测</a:t>
            </a:r>
            <a:r>
              <a:rPr lang="en-US" altLang="zh-CN" dirty="0">
                <a:solidFill>
                  <a:schemeClr val="tx1"/>
                </a:solidFill>
                <a:latin typeface="微软雅黑" panose="020B0503020204020204" pitchFamily="34" charset="-122"/>
                <a:ea typeface="微软雅黑" panose="020B0503020204020204" pitchFamily="34" charset="-122"/>
              </a:rPr>
              <a:t>: </a:t>
            </a: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zh-CN" altLang="en-US" dirty="0">
                <a:solidFill>
                  <a:schemeClr val="tx1"/>
                </a:solidFill>
                <a:latin typeface="微软雅黑" panose="020B0503020204020204" pitchFamily="34" charset="-122"/>
                <a:ea typeface="微软雅黑" panose="020B0503020204020204" pitchFamily="34" charset="-122"/>
              </a:rPr>
              <a:t> 驱动程序使用的接口：</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zh-CN" altLang="en-US"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dirty="0">
                <a:solidFill>
                  <a:schemeClr val="tx1"/>
                </a:solidFill>
                <a:latin typeface="微软雅黑" panose="020B0503020204020204" pitchFamily="34" charset="-122"/>
                <a:ea typeface="微软雅黑" panose="020B0503020204020204" pitchFamily="34" charset="-122"/>
              </a:rPr>
              <a:t>热插拔事件：例如：</a:t>
            </a:r>
            <a:r>
              <a:rPr lang="en-US" altLang="zh-CN" dirty="0" err="1">
                <a:solidFill>
                  <a:schemeClr val="tx1"/>
                </a:solidFill>
                <a:latin typeface="微软雅黑" panose="020B0503020204020204" pitchFamily="34" charset="-122"/>
                <a:ea typeface="微软雅黑" panose="020B0503020204020204" pitchFamily="34" charset="-122"/>
              </a:rPr>
              <a:t>usb</a:t>
            </a:r>
            <a:r>
              <a:rPr lang="en-US" altLang="zh-CN" dirty="0">
                <a:solidFill>
                  <a:schemeClr val="tx1"/>
                </a:solidFill>
                <a:latin typeface="微软雅黑" panose="020B0503020204020204" pitchFamily="34" charset="-122"/>
                <a:ea typeface="微软雅黑" panose="020B0503020204020204" pitchFamily="34" charset="-122"/>
              </a:rPr>
              <a:t> disk </a:t>
            </a:r>
            <a:r>
              <a:rPr lang="zh-CN" altLang="en-US" dirty="0">
                <a:solidFill>
                  <a:schemeClr val="tx1"/>
                </a:solidFill>
                <a:latin typeface="微软雅黑" panose="020B0503020204020204" pitchFamily="34" charset="-122"/>
                <a:ea typeface="微软雅黑" panose="020B0503020204020204" pitchFamily="34" charset="-122"/>
              </a:rPr>
              <a:t>插入和拔出事件；</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zh-CN" altLang="en-US" dirty="0">
                <a:solidFill>
                  <a:schemeClr val="tx1"/>
                </a:solidFill>
                <a:latin typeface="微软雅黑" panose="020B0503020204020204" pitchFamily="34" charset="-122"/>
                <a:ea typeface="微软雅黑" panose="020B0503020204020204" pitchFamily="34" charset="-122"/>
              </a:rPr>
              <a:t>循环检测：当有些热插拔设备不能产生事件时，</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例如没有插拔中断的设备</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需要轮询获取设备状态；</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zh-CN" altLang="en-US" dirty="0">
                <a:solidFill>
                  <a:schemeClr val="tx1"/>
                </a:solidFill>
                <a:latin typeface="微软雅黑" panose="020B0503020204020204" pitchFamily="34" charset="-122"/>
                <a:ea typeface="微软雅黑" panose="020B0503020204020204" pitchFamily="34" charset="-122"/>
              </a:rPr>
              <a:t>应用程序使用的接口：</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zh-CN" altLang="en-US"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1. </a:t>
            </a:r>
            <a:r>
              <a:rPr lang="zh-CN" altLang="en-US" dirty="0">
                <a:solidFill>
                  <a:schemeClr val="tx1"/>
                </a:solidFill>
                <a:latin typeface="微软雅黑" panose="020B0503020204020204" pitchFamily="34" charset="-122"/>
                <a:ea typeface="微软雅黑" panose="020B0503020204020204" pitchFamily="34" charset="-122"/>
              </a:rPr>
              <a:t>热插拔消息：当设备热插拔操作结束时，可以将热插拔的结果通知给应用程序，应用程序通过读取 </a:t>
            </a:r>
            <a:r>
              <a:rPr lang="en-US" altLang="zh-CN" dirty="0">
                <a:solidFill>
                  <a:schemeClr val="tx1"/>
                </a:solidFill>
                <a:latin typeface="微软雅黑" panose="020B0503020204020204" pitchFamily="34" charset="-122"/>
                <a:ea typeface="微软雅黑" panose="020B0503020204020204" pitchFamily="34" charset="-122"/>
              </a:rPr>
              <a:t>/dev/</a:t>
            </a:r>
            <a:r>
              <a:rPr lang="en-US" altLang="zh-CN" dirty="0" err="1">
                <a:solidFill>
                  <a:schemeClr val="tx1"/>
                </a:solidFill>
                <a:latin typeface="微软雅黑" panose="020B0503020204020204" pitchFamily="34" charset="-122"/>
                <a:ea typeface="微软雅黑" panose="020B0503020204020204" pitchFamily="34" charset="-122"/>
              </a:rPr>
              <a:t>hotplug</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文件，即可获得驱动通知的热插拔消息。</a:t>
            </a:r>
            <a:endParaRPr lang="en-US" altLang="zh-CN" dirty="0">
              <a:solidFill>
                <a:schemeClr val="tx1"/>
              </a:solidFill>
              <a:latin typeface="微软雅黑" panose="020B0503020204020204" pitchFamily="34" charset="-122"/>
              <a:ea typeface="微软雅黑" panose="020B0503020204020204" pitchFamily="34" charset="-122"/>
            </a:endParaRPr>
          </a:p>
        </p:txBody>
      </p:sp>
      <p:sp>
        <p:nvSpPr>
          <p:cNvPr id="5" name="矩形 4"/>
          <p:cNvSpPr/>
          <p:nvPr/>
        </p:nvSpPr>
        <p:spPr>
          <a:xfrm>
            <a:off x="947420" y="1341438"/>
            <a:ext cx="20875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热插拔系统概述</a:t>
            </a: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165380"/>
                </a:solidFill>
                <a:latin typeface="思源黑体 CN Bold" panose="020B0800000000000000" charset="-122"/>
                <a:ea typeface="思源黑体 CN Bold" panose="020B0800000000000000" charset="-122"/>
                <a:cs typeface="+mn-ea"/>
                <a:sym typeface="+mn-lt"/>
              </a:rPr>
              <a:t> </a:t>
            </a:r>
            <a:r>
              <a:rPr lang="zh-CN" altLang="en-US" sz="3200" dirty="0">
                <a:solidFill>
                  <a:srgbClr val="165380"/>
                </a:solidFill>
                <a:latin typeface="思源黑体 CN Bold" panose="020B0800000000000000" charset="-122"/>
                <a:ea typeface="思源黑体 CN Bold" panose="020B0800000000000000" charset="-122"/>
                <a:cs typeface="+mn-ea"/>
                <a:sym typeface="+mn-lt"/>
              </a:rPr>
              <a:t>热插拔系统</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a:graphicFrameLocks noGrp="1"/>
          </p:cNvGraphicFramePr>
          <p:nvPr>
            <p:custDataLst>
              <p:tags r:id="rId1"/>
            </p:custDataLst>
          </p:nvPr>
        </p:nvGraphicFramePr>
        <p:xfrm>
          <a:off x="986155" y="1844675"/>
          <a:ext cx="7703820" cy="1854200"/>
        </p:xfrm>
        <a:graphic>
          <a:graphicData uri="http://schemas.openxmlformats.org/drawingml/2006/table">
            <a:tbl>
              <a:tblPr firstRow="1" bandRow="1">
                <a:tableStyleId>{7DF18680-E054-41AD-8BC1-D1AEF772440D}</a:tableStyleId>
              </a:tblPr>
              <a:tblGrid>
                <a:gridCol w="2523490">
                  <a:extLst>
                    <a:ext uri="{9D8B030D-6E8A-4147-A177-3AD203B41FA5}">
                      <a16:colId xmlns:a16="http://schemas.microsoft.com/office/drawing/2014/main" val="20000"/>
                    </a:ext>
                  </a:extLst>
                </a:gridCol>
                <a:gridCol w="2788920">
                  <a:extLst>
                    <a:ext uri="{9D8B030D-6E8A-4147-A177-3AD203B41FA5}">
                      <a16:colId xmlns:a16="http://schemas.microsoft.com/office/drawing/2014/main" val="20001"/>
                    </a:ext>
                  </a:extLst>
                </a:gridCol>
                <a:gridCol w="2391410">
                  <a:extLst>
                    <a:ext uri="{9D8B030D-6E8A-4147-A177-3AD203B41FA5}">
                      <a16:colId xmlns:a16="http://schemas.microsoft.com/office/drawing/2014/main" val="20002"/>
                    </a:ext>
                  </a:extLst>
                </a:gridCol>
              </a:tblGrid>
              <a:tr h="370840">
                <a:tc>
                  <a:txBody>
                    <a:bodyPr/>
                    <a:lstStyle/>
                    <a:p>
                      <a:pPr algn="ctr"/>
                      <a:r>
                        <a:rPr lang="zh-CN" altLang="en-US" sz="1400" dirty="0"/>
                        <a:t>函数名</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2" marR="91432">
                    <a:solidFill>
                      <a:srgbClr val="165380"/>
                    </a:solidFill>
                  </a:tcPr>
                </a:tc>
                <a:tc>
                  <a:txBody>
                    <a:bodyPr/>
                    <a:lstStyle/>
                    <a:p>
                      <a:pPr algn="ctr"/>
                      <a:r>
                        <a:rPr lang="zh-CN" altLang="en-US" sz="1400" dirty="0"/>
                        <a:t>功能</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2" marR="91432">
                    <a:solidFill>
                      <a:srgbClr val="165380"/>
                    </a:solidFill>
                  </a:tcPr>
                </a:tc>
                <a:tc>
                  <a:txBody>
                    <a:bodyPr/>
                    <a:lstStyle/>
                    <a:p>
                      <a:pPr algn="ctr"/>
                      <a:r>
                        <a:rPr lang="zh-CN" altLang="en-US" sz="1400" dirty="0"/>
                        <a:t>参数</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2" marR="91432">
                    <a:solidFill>
                      <a:srgbClr val="165380"/>
                    </a:solidFill>
                  </a:tcPr>
                </a:tc>
                <a:extLst>
                  <a:ext uri="{0D108BD9-81ED-4DB2-BD59-A6C34878D82A}">
                    <a16:rowId xmlns:a16="http://schemas.microsoft.com/office/drawing/2014/main" val="10000"/>
                  </a:ext>
                </a:extLst>
              </a:tr>
              <a:tr h="370840">
                <a:tc>
                  <a:txBody>
                    <a:bodyPr/>
                    <a:lstStyle/>
                    <a:p>
                      <a:r>
                        <a:rPr lang="en-US" altLang="zh-CN" sz="1400" kern="1200" dirty="0" err="1"/>
                        <a:t>API_HotplugPollAdd</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zh-CN" altLang="en-US" sz="1400" kern="1200" dirty="0"/>
                        <a:t>加入一个循环检测函数</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en-US" altLang="zh-CN" sz="1400" kern="1200" dirty="0" err="1"/>
                        <a:t>pfunc,pvArg</a:t>
                      </a:r>
                      <a:endParaRPr lang="zh-CN" altLang="en-US" sz="1400" dirty="0">
                        <a:latin typeface="微软雅黑" panose="020B0503020204020204" pitchFamily="34" charset="-122"/>
                        <a:ea typeface="微软雅黑" panose="020B0503020204020204" pitchFamily="34" charset="-122"/>
                      </a:endParaRPr>
                    </a:p>
                  </a:txBody>
                  <a:tcPr marL="91432" marR="91432"/>
                </a:tc>
                <a:extLst>
                  <a:ext uri="{0D108BD9-81ED-4DB2-BD59-A6C34878D82A}">
                    <a16:rowId xmlns:a16="http://schemas.microsoft.com/office/drawing/2014/main" val="10001"/>
                  </a:ext>
                </a:extLst>
              </a:tr>
              <a:tr h="370840">
                <a:tc>
                  <a:txBody>
                    <a:bodyPr/>
                    <a:lstStyle/>
                    <a:p>
                      <a:r>
                        <a:rPr lang="en-US" altLang="zh-CN" sz="1400" kern="1200" dirty="0" err="1"/>
                        <a:t>API_HotplugPollDelete</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kern="1200" dirty="0"/>
                        <a:t>删除一个循环检测函数</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en-US" altLang="zh-CN" sz="1400" dirty="0" err="1"/>
                        <a:t>pfunc</a:t>
                      </a:r>
                      <a:r>
                        <a:rPr lang="en-US" altLang="zh-CN" sz="1400" dirty="0"/>
                        <a:t>, </a:t>
                      </a:r>
                      <a:r>
                        <a:rPr lang="en-US" altLang="zh-CN" sz="1400" dirty="0" err="1"/>
                        <a:t>pvArg</a:t>
                      </a:r>
                      <a:endParaRPr lang="zh-CN" altLang="en-US" sz="1400" dirty="0">
                        <a:latin typeface="微软雅黑" panose="020B0503020204020204" pitchFamily="34" charset="-122"/>
                        <a:ea typeface="微软雅黑" panose="020B0503020204020204" pitchFamily="34" charset="-122"/>
                      </a:endParaRPr>
                    </a:p>
                  </a:txBody>
                  <a:tcPr marL="91432" marR="91432"/>
                </a:tc>
                <a:extLst>
                  <a:ext uri="{0D108BD9-81ED-4DB2-BD59-A6C34878D82A}">
                    <a16:rowId xmlns:a16="http://schemas.microsoft.com/office/drawing/2014/main" val="10002"/>
                  </a:ext>
                </a:extLst>
              </a:tr>
              <a:tr h="370840">
                <a:tc>
                  <a:txBody>
                    <a:bodyPr/>
                    <a:lstStyle/>
                    <a:p>
                      <a:r>
                        <a:rPr lang="en-US" altLang="zh-CN" sz="1400" kern="1200" dirty="0" err="1"/>
                        <a:t>API_HotplugEventMessage</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zh-CN" altLang="en-US" sz="1400" kern="1200" dirty="0"/>
                        <a:t> 产生一个 </a:t>
                      </a:r>
                      <a:r>
                        <a:rPr lang="en-US" altLang="zh-CN" sz="1400" kern="1200" dirty="0" err="1"/>
                        <a:t>hotplug</a:t>
                      </a:r>
                      <a:r>
                        <a:rPr lang="en-US" altLang="zh-CN" sz="1400" kern="1200" dirty="0"/>
                        <a:t> </a:t>
                      </a:r>
                      <a:r>
                        <a:rPr lang="zh-CN" altLang="en-US" sz="1400" kern="1200" dirty="0"/>
                        <a:t>消息事件</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en-US" altLang="zh-CN" sz="1400" kern="1200" dirty="0" err="1"/>
                        <a:t>iMsg</a:t>
                      </a:r>
                      <a:r>
                        <a:rPr lang="en-US" altLang="zh-CN" sz="1400" kern="1200" dirty="0"/>
                        <a:t>, </a:t>
                      </a:r>
                      <a:r>
                        <a:rPr lang="en-US" altLang="zh-CN" sz="1400" kern="1200" dirty="0" err="1"/>
                        <a:t>bInsert</a:t>
                      </a:r>
                      <a:r>
                        <a:rPr lang="en-US" altLang="zh-CN" sz="1400" kern="1200" dirty="0"/>
                        <a:t>, </a:t>
                      </a:r>
                      <a:r>
                        <a:rPr lang="en-US" altLang="zh-CN" sz="1400" kern="1200" dirty="0" err="1"/>
                        <a:t>pcPath</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2" marR="91432"/>
                </a:tc>
                <a:extLst>
                  <a:ext uri="{0D108BD9-81ED-4DB2-BD59-A6C34878D82A}">
                    <a16:rowId xmlns:a16="http://schemas.microsoft.com/office/drawing/2014/main" val="10003"/>
                  </a:ext>
                </a:extLst>
              </a:tr>
              <a:tr h="370840">
                <a:tc>
                  <a:txBody>
                    <a:bodyPr/>
                    <a:lstStyle/>
                    <a:p>
                      <a:r>
                        <a:rPr lang="en-US" altLang="zh-CN" sz="1400" kern="1200" dirty="0" err="1"/>
                        <a:t>API_HotplugEvent</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r>
                        <a:rPr lang="zh-CN" altLang="en-US" sz="1400" kern="1200" dirty="0"/>
                        <a:t>热插拔事件加入到工作队列</a:t>
                      </a:r>
                      <a:endParaRPr lang="zh-CN" altLang="en-US" sz="1400" dirty="0">
                        <a:latin typeface="微软雅黑" panose="020B0503020204020204" pitchFamily="34" charset="-122"/>
                        <a:ea typeface="微软雅黑" panose="020B0503020204020204" pitchFamily="34" charset="-122"/>
                      </a:endParaRPr>
                    </a:p>
                  </a:txBody>
                  <a:tcPr marL="91432" marR="91432"/>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400" dirty="0" err="1"/>
                        <a:t>pfunc</a:t>
                      </a:r>
                      <a:r>
                        <a:rPr lang="en-US" altLang="zh-CN" sz="1400" dirty="0"/>
                        <a:t>, pvArg0,pvArg1,…</a:t>
                      </a:r>
                      <a:endParaRPr lang="zh-CN" altLang="en-US" sz="1400" dirty="0">
                        <a:latin typeface="微软雅黑" panose="020B0503020204020204" pitchFamily="34" charset="-122"/>
                        <a:ea typeface="微软雅黑" panose="020B0503020204020204" pitchFamily="34" charset="-122"/>
                      </a:endParaRPr>
                    </a:p>
                  </a:txBody>
                  <a:tcPr marL="91432" marR="91432"/>
                </a:tc>
                <a:extLst>
                  <a:ext uri="{0D108BD9-81ED-4DB2-BD59-A6C34878D82A}">
                    <a16:rowId xmlns:a16="http://schemas.microsoft.com/office/drawing/2014/main" val="10004"/>
                  </a:ext>
                </a:extLst>
              </a:tr>
            </a:tbl>
          </a:graphicData>
        </a:graphic>
      </p:graphicFrame>
      <p:sp>
        <p:nvSpPr>
          <p:cNvPr id="7" name="矩形 6"/>
          <p:cNvSpPr/>
          <p:nvPr/>
        </p:nvSpPr>
        <p:spPr>
          <a:xfrm>
            <a:off x="986155" y="1335088"/>
            <a:ext cx="20875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热插拔系统</a:t>
            </a:r>
            <a:r>
              <a:rPr lang="en-US" altLang="zh-CN" dirty="0">
                <a:solidFill>
                  <a:schemeClr val="bg1"/>
                </a:solidFill>
                <a:latin typeface="黑体" panose="02010609060101010101" pitchFamily="49" charset="-122"/>
                <a:ea typeface="黑体" panose="02010609060101010101" pitchFamily="49" charset="-122"/>
              </a:rPr>
              <a:t>API</a:t>
            </a:r>
            <a:endParaRPr lang="zh-CN" altLang="en-US" dirty="0">
              <a:solidFill>
                <a:schemeClr val="bg1"/>
              </a:solidFill>
              <a:latin typeface="黑体" panose="02010609060101010101" pitchFamily="49" charset="-122"/>
              <a:ea typeface="黑体" panose="02010609060101010101" pitchFamily="49" charset="-122"/>
            </a:endParaRP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165380"/>
                </a:solidFill>
                <a:latin typeface="思源黑体 CN Bold" panose="020B0800000000000000" charset="-122"/>
                <a:ea typeface="思源黑体 CN Bold" panose="020B0800000000000000" charset="-122"/>
                <a:cs typeface="+mn-ea"/>
                <a:sym typeface="+mn-lt"/>
              </a:rPr>
              <a:t> </a:t>
            </a:r>
            <a:r>
              <a:rPr lang="zh-CN" altLang="en-US" sz="3200" dirty="0">
                <a:solidFill>
                  <a:srgbClr val="165380"/>
                </a:solidFill>
                <a:latin typeface="思源黑体 CN Bold" panose="020B0800000000000000" charset="-122"/>
                <a:ea typeface="思源黑体 CN Bold" panose="020B0800000000000000" charset="-122"/>
                <a:cs typeface="+mn-ea"/>
                <a:sym typeface="+mn-lt"/>
              </a:rPr>
              <a:t>热插拔系统</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19288" y="5732463"/>
            <a:ext cx="6192837" cy="576262"/>
          </a:xfrm>
          <a:prstGeom prst="rect">
            <a:avLst/>
          </a:prstGeom>
          <a:solidFill>
            <a:srgbClr val="FFC000"/>
          </a:solidFill>
          <a:ln>
            <a:no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zh-CN" altLang="en-US" dirty="0">
                <a:solidFill>
                  <a:schemeClr val="tx1"/>
                </a:solidFill>
                <a:latin typeface="微软雅黑" panose="020B0503020204020204" pitchFamily="34" charset="-122"/>
                <a:ea typeface="微软雅黑" panose="020B0503020204020204" pitchFamily="34" charset="-122"/>
              </a:rPr>
              <a:t>可热插拔设备</a:t>
            </a:r>
          </a:p>
        </p:txBody>
      </p:sp>
      <p:sp>
        <p:nvSpPr>
          <p:cNvPr id="4" name="矩形 3"/>
          <p:cNvSpPr/>
          <p:nvPr/>
        </p:nvSpPr>
        <p:spPr>
          <a:xfrm>
            <a:off x="1919288" y="1700213"/>
            <a:ext cx="4105275" cy="576262"/>
          </a:xfrm>
          <a:prstGeom prst="rect">
            <a:avLst/>
          </a:prstGeom>
          <a:solidFill>
            <a:srgbClr val="92D050"/>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zh-CN" altLang="en-US" dirty="0">
                <a:solidFill>
                  <a:schemeClr val="tx1"/>
                </a:solidFill>
                <a:latin typeface="微软雅黑" panose="020B0503020204020204" pitchFamily="34" charset="-122"/>
                <a:ea typeface="微软雅黑" panose="020B0503020204020204" pitchFamily="34" charset="-122"/>
              </a:rPr>
              <a:t>应用层</a:t>
            </a:r>
          </a:p>
        </p:txBody>
      </p:sp>
      <p:sp>
        <p:nvSpPr>
          <p:cNvPr id="5" name="上箭头 4"/>
          <p:cNvSpPr/>
          <p:nvPr/>
        </p:nvSpPr>
        <p:spPr>
          <a:xfrm>
            <a:off x="3935413" y="5084763"/>
            <a:ext cx="73025" cy="576262"/>
          </a:xfrm>
          <a:prstGeom prst="upArrow">
            <a:avLst/>
          </a:prstGeom>
          <a:solidFill>
            <a:srgbClr val="FE9E21"/>
          </a:solidFill>
          <a:ln>
            <a:solidFill>
              <a:srgbClr val="FE9E2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 name="TextBox 5"/>
          <p:cNvSpPr txBox="1">
            <a:spLocks noChangeArrowheads="1"/>
          </p:cNvSpPr>
          <p:nvPr/>
        </p:nvSpPr>
        <p:spPr bwMode="auto">
          <a:xfrm>
            <a:off x="4008438" y="5240338"/>
            <a:ext cx="1439862"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发送设备插拔消息</a:t>
            </a:r>
          </a:p>
        </p:txBody>
      </p:sp>
      <p:grpSp>
        <p:nvGrpSpPr>
          <p:cNvPr id="7" name="组合 6"/>
          <p:cNvGrpSpPr/>
          <p:nvPr/>
        </p:nvGrpSpPr>
        <p:grpSpPr bwMode="auto">
          <a:xfrm>
            <a:off x="1919288" y="2852738"/>
            <a:ext cx="4105275" cy="2089150"/>
            <a:chOff x="2555776" y="2564904"/>
            <a:chExt cx="4104456" cy="2088232"/>
          </a:xfrm>
        </p:grpSpPr>
        <p:grpSp>
          <p:nvGrpSpPr>
            <p:cNvPr id="44057" name="组合 48"/>
            <p:cNvGrpSpPr/>
            <p:nvPr/>
          </p:nvGrpSpPr>
          <p:grpSpPr bwMode="auto">
            <a:xfrm>
              <a:off x="2555776" y="2564904"/>
              <a:ext cx="4104456" cy="2088232"/>
              <a:chOff x="4067944" y="1700808"/>
              <a:chExt cx="4104456" cy="2088232"/>
            </a:xfrm>
          </p:grpSpPr>
          <p:grpSp>
            <p:nvGrpSpPr>
              <p:cNvPr id="44061" name="组合 10"/>
              <p:cNvGrpSpPr/>
              <p:nvPr/>
            </p:nvGrpSpPr>
            <p:grpSpPr bwMode="auto">
              <a:xfrm>
                <a:off x="4067944" y="1700808"/>
                <a:ext cx="4104456" cy="2088232"/>
                <a:chOff x="1115616" y="3645024"/>
                <a:chExt cx="6840760" cy="2016224"/>
              </a:xfrm>
            </p:grpSpPr>
            <p:sp>
              <p:nvSpPr>
                <p:cNvPr id="15" name="矩形 6"/>
                <p:cNvSpPr/>
                <p:nvPr/>
              </p:nvSpPr>
              <p:spPr>
                <a:xfrm>
                  <a:off x="1115616" y="3645024"/>
                  <a:ext cx="6840760" cy="201622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latin typeface="微软雅黑" panose="020B0503020204020204" pitchFamily="34" charset="-122"/>
                    <a:ea typeface="微软雅黑" panose="020B0503020204020204" pitchFamily="34" charset="-122"/>
                  </a:endParaRPr>
                </a:p>
              </p:txBody>
            </p:sp>
            <p:sp>
              <p:nvSpPr>
                <p:cNvPr id="44064" name="TextBox 7"/>
                <p:cNvSpPr txBox="1">
                  <a:spLocks noChangeArrowheads="1"/>
                </p:cNvSpPr>
                <p:nvPr/>
              </p:nvSpPr>
              <p:spPr bwMode="auto">
                <a:xfrm>
                  <a:off x="1115616" y="3726853"/>
                  <a:ext cx="2016223" cy="265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200">
                      <a:solidFill>
                        <a:schemeClr val="bg1"/>
                      </a:solidFill>
                      <a:latin typeface="微软雅黑" panose="020B0503020204020204" pitchFamily="34" charset="-122"/>
                      <a:ea typeface="微软雅黑" panose="020B0503020204020204" pitchFamily="34" charset="-122"/>
                    </a:rPr>
                    <a:t>热插拔处理</a:t>
                  </a:r>
                </a:p>
              </p:txBody>
            </p:sp>
          </p:grpSp>
          <p:cxnSp>
            <p:nvCxnSpPr>
              <p:cNvPr id="14" name="直接连接符 13"/>
              <p:cNvCxnSpPr/>
              <p:nvPr/>
            </p:nvCxnSpPr>
            <p:spPr>
              <a:xfrm>
                <a:off x="4067944" y="2132418"/>
                <a:ext cx="41044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4058" name="组合 46"/>
            <p:cNvGrpSpPr/>
            <p:nvPr/>
          </p:nvGrpSpPr>
          <p:grpSpPr bwMode="auto">
            <a:xfrm>
              <a:off x="2771634" y="2996514"/>
              <a:ext cx="1512585" cy="1656622"/>
              <a:chOff x="2123562" y="2348442"/>
              <a:chExt cx="1512585" cy="1656622"/>
            </a:xfrm>
          </p:grpSpPr>
          <p:sp>
            <p:nvSpPr>
              <p:cNvPr id="10" name="五边形 9"/>
              <p:cNvSpPr/>
              <p:nvPr/>
            </p:nvSpPr>
            <p:spPr>
              <a:xfrm rot="16200000">
                <a:off x="2051543" y="2420460"/>
                <a:ext cx="1656622" cy="1512585"/>
              </a:xfrm>
              <a:prstGeom prst="homePlat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44060" name="TextBox 11"/>
              <p:cNvSpPr txBox="1">
                <a:spLocks noChangeArrowheads="1"/>
              </p:cNvSpPr>
              <p:nvPr/>
            </p:nvSpPr>
            <p:spPr bwMode="auto">
              <a:xfrm>
                <a:off x="2583706" y="3064400"/>
                <a:ext cx="720080" cy="2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
                  <a:t>hotplug</a:t>
                </a:r>
                <a:endParaRPr lang="zh-CN" altLang="en-US" sz="1200"/>
              </a:p>
            </p:txBody>
          </p:sp>
        </p:grpSp>
      </p:grpSp>
      <p:sp>
        <p:nvSpPr>
          <p:cNvPr id="18" name="圆角矩形 17"/>
          <p:cNvSpPr/>
          <p:nvPr/>
        </p:nvSpPr>
        <p:spPr>
          <a:xfrm>
            <a:off x="4511675" y="4437063"/>
            <a:ext cx="1439863" cy="360362"/>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200" dirty="0">
                <a:latin typeface="微软雅黑" panose="020B0503020204020204" pitchFamily="34" charset="-122"/>
                <a:ea typeface="微软雅黑" panose="020B0503020204020204" pitchFamily="34" charset="-122"/>
              </a:rPr>
              <a:t>操作热插拔设备</a:t>
            </a:r>
          </a:p>
        </p:txBody>
      </p:sp>
      <p:sp>
        <p:nvSpPr>
          <p:cNvPr id="19" name="上箭头 18"/>
          <p:cNvSpPr/>
          <p:nvPr/>
        </p:nvSpPr>
        <p:spPr>
          <a:xfrm>
            <a:off x="3935413" y="2349500"/>
            <a:ext cx="73025" cy="431800"/>
          </a:xfrm>
          <a:prstGeom prst="upArrow">
            <a:avLst/>
          </a:prstGeom>
          <a:solidFill>
            <a:srgbClr val="FE9E21"/>
          </a:solidFill>
          <a:ln>
            <a:solidFill>
              <a:srgbClr val="FE9E2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0" name="右箭头 19"/>
          <p:cNvSpPr/>
          <p:nvPr/>
        </p:nvSpPr>
        <p:spPr>
          <a:xfrm>
            <a:off x="3863975" y="4581525"/>
            <a:ext cx="503238" cy="142875"/>
          </a:xfrm>
          <a:prstGeom prst="right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1" name="上箭头 20"/>
          <p:cNvSpPr/>
          <p:nvPr/>
        </p:nvSpPr>
        <p:spPr>
          <a:xfrm>
            <a:off x="7464425" y="5084763"/>
            <a:ext cx="71438" cy="576262"/>
          </a:xfrm>
          <a:prstGeom prst="upArrow">
            <a:avLst/>
          </a:prstGeom>
          <a:solidFill>
            <a:srgbClr val="FE9E21"/>
          </a:solidFill>
          <a:ln>
            <a:solidFill>
              <a:srgbClr val="FE9E2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2" name="上箭头 21"/>
          <p:cNvSpPr/>
          <p:nvPr/>
        </p:nvSpPr>
        <p:spPr>
          <a:xfrm flipV="1">
            <a:off x="6743700" y="5084763"/>
            <a:ext cx="73025" cy="576262"/>
          </a:xfrm>
          <a:prstGeom prst="upArrow">
            <a:avLst/>
          </a:prstGeom>
          <a:solidFill>
            <a:srgbClr val="FE9E21"/>
          </a:solidFill>
          <a:ln>
            <a:solidFill>
              <a:srgbClr val="FE9E2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3" name="TextBox 22"/>
          <p:cNvSpPr txBox="1">
            <a:spLocks noChangeArrowheads="1"/>
          </p:cNvSpPr>
          <p:nvPr/>
        </p:nvSpPr>
        <p:spPr bwMode="auto">
          <a:xfrm>
            <a:off x="7464425" y="5229225"/>
            <a:ext cx="1008063"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注册回调</a:t>
            </a:r>
          </a:p>
        </p:txBody>
      </p:sp>
      <p:grpSp>
        <p:nvGrpSpPr>
          <p:cNvPr id="24" name="组合 23"/>
          <p:cNvGrpSpPr/>
          <p:nvPr/>
        </p:nvGrpSpPr>
        <p:grpSpPr bwMode="auto">
          <a:xfrm>
            <a:off x="6240463" y="2852738"/>
            <a:ext cx="1871662" cy="2089150"/>
            <a:chOff x="5796136" y="2852936"/>
            <a:chExt cx="1872208" cy="2088232"/>
          </a:xfrm>
        </p:grpSpPr>
        <p:grpSp>
          <p:nvGrpSpPr>
            <p:cNvPr id="44052" name="组合 66"/>
            <p:cNvGrpSpPr/>
            <p:nvPr/>
          </p:nvGrpSpPr>
          <p:grpSpPr bwMode="auto">
            <a:xfrm>
              <a:off x="5796136" y="2852936"/>
              <a:ext cx="1872208" cy="2088232"/>
              <a:chOff x="6372200" y="2564904"/>
              <a:chExt cx="1872208" cy="2088232"/>
            </a:xfrm>
          </p:grpSpPr>
          <p:sp>
            <p:nvSpPr>
              <p:cNvPr id="27" name="矩形 26"/>
              <p:cNvSpPr/>
              <p:nvPr/>
            </p:nvSpPr>
            <p:spPr>
              <a:xfrm>
                <a:off x="6372200" y="2564904"/>
                <a:ext cx="1872208" cy="208823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8" name="圆角矩形 27"/>
              <p:cNvSpPr/>
              <p:nvPr/>
            </p:nvSpPr>
            <p:spPr>
              <a:xfrm>
                <a:off x="6588163" y="3285312"/>
                <a:ext cx="1475217" cy="431610"/>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err="1"/>
                  <a:t>Jobqueue</a:t>
                </a:r>
                <a:endParaRPr lang="zh-CN" altLang="en-US" dirty="0"/>
              </a:p>
            </p:txBody>
          </p:sp>
          <p:sp>
            <p:nvSpPr>
              <p:cNvPr id="29" name="圆角矩形 28"/>
              <p:cNvSpPr/>
              <p:nvPr/>
            </p:nvSpPr>
            <p:spPr>
              <a:xfrm>
                <a:off x="6588163" y="3932728"/>
                <a:ext cx="1475217" cy="431610"/>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t>Poll</a:t>
                </a:r>
                <a:endParaRPr lang="zh-CN" altLang="en-US" dirty="0"/>
              </a:p>
            </p:txBody>
          </p:sp>
        </p:grpSp>
        <p:sp>
          <p:nvSpPr>
            <p:cNvPr id="26" name="TextBox 25"/>
            <p:cNvSpPr txBox="1"/>
            <p:nvPr/>
          </p:nvSpPr>
          <p:spPr>
            <a:xfrm>
              <a:off x="5940640" y="2924342"/>
              <a:ext cx="1583200" cy="368138"/>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a:spAutoFit/>
            </a:bodyPr>
            <a:lstStyle/>
            <a:p>
              <a:pPr algn="ctr">
                <a:defRPr/>
              </a:pPr>
              <a:r>
                <a:rPr lang="en-US" altLang="zh-CN" dirty="0" err="1">
                  <a:solidFill>
                    <a:schemeClr val="bg1"/>
                  </a:solidFill>
                  <a:latin typeface="微软雅黑" panose="020B0503020204020204" pitchFamily="34" charset="-122"/>
                  <a:ea typeface="微软雅黑" panose="020B0503020204020204" pitchFamily="34" charset="-122"/>
                </a:rPr>
                <a:t>hotplug</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线程</a:t>
              </a:r>
            </a:p>
          </p:txBody>
        </p:sp>
      </p:grpSp>
      <p:sp>
        <p:nvSpPr>
          <p:cNvPr id="30" name="矩形 29"/>
          <p:cNvSpPr/>
          <p:nvPr/>
        </p:nvSpPr>
        <p:spPr>
          <a:xfrm>
            <a:off x="12377738" y="3357563"/>
            <a:ext cx="1512887" cy="935037"/>
          </a:xfrm>
          <a:prstGeom prst="rect">
            <a:avLst/>
          </a:prstGeom>
          <a:noFill/>
          <a:ln w="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启动热插拔设备处理线程和 </a:t>
            </a:r>
            <a:r>
              <a:rPr lang="en-US" altLang="zh-CN" sz="1600" dirty="0" err="1">
                <a:solidFill>
                  <a:schemeClr val="tx1"/>
                </a:solidFill>
                <a:latin typeface="微软雅黑" panose="020B0503020204020204" pitchFamily="34" charset="-122"/>
                <a:ea typeface="微软雅黑" panose="020B0503020204020204" pitchFamily="34" charset="-122"/>
              </a:rPr>
              <a:t>hotplug</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线程。</a:t>
            </a:r>
          </a:p>
        </p:txBody>
      </p:sp>
      <p:sp>
        <p:nvSpPr>
          <p:cNvPr id="31" name="矩形 30"/>
          <p:cNvSpPr/>
          <p:nvPr/>
        </p:nvSpPr>
        <p:spPr>
          <a:xfrm>
            <a:off x="12377738" y="3429000"/>
            <a:ext cx="1890712" cy="1714500"/>
          </a:xfrm>
          <a:prstGeom prst="rect">
            <a:avLst/>
          </a:prstGeom>
          <a:noFill/>
          <a:ln w="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驱动层通过发送热插拔事件，让</a:t>
            </a:r>
            <a:r>
              <a:rPr lang="en-US" altLang="zh-CN" sz="1600" dirty="0" err="1">
                <a:solidFill>
                  <a:schemeClr val="tx1"/>
                </a:solidFill>
                <a:latin typeface="微软雅黑" panose="020B0503020204020204" pitchFamily="34" charset="-122"/>
                <a:ea typeface="微软雅黑" panose="020B0503020204020204" pitchFamily="34" charset="-122"/>
              </a:rPr>
              <a:t>hotplug</a:t>
            </a:r>
            <a:r>
              <a:rPr lang="zh-CN" altLang="en-US" sz="1600" dirty="0">
                <a:solidFill>
                  <a:schemeClr val="tx1"/>
                </a:solidFill>
                <a:latin typeface="微软雅黑" panose="020B0503020204020204" pitchFamily="34" charset="-122"/>
                <a:ea typeface="微软雅黑" panose="020B0503020204020204" pitchFamily="34" charset="-122"/>
              </a:rPr>
              <a:t>线程执行驱动注册的热插拔事件处理方法，来处理设备的插拔状态。</a:t>
            </a:r>
          </a:p>
        </p:txBody>
      </p:sp>
      <p:sp>
        <p:nvSpPr>
          <p:cNvPr id="32" name="矩形 31"/>
          <p:cNvSpPr/>
          <p:nvPr/>
        </p:nvSpPr>
        <p:spPr>
          <a:xfrm>
            <a:off x="12377738" y="3214688"/>
            <a:ext cx="2160587" cy="1509712"/>
          </a:xfrm>
          <a:prstGeom prst="rect">
            <a:avLst/>
          </a:prstGeom>
          <a:noFill/>
          <a:ln w="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驱动层处理完成热插拔状态后，发送热插拔消息给热插拔处理块，从而唤醒热插拔读消息</a:t>
            </a:r>
            <a:r>
              <a:rPr lang="zh-CN" altLang="en-US" sz="1600" dirty="0">
                <a:solidFill>
                  <a:schemeClr val="tx1"/>
                </a:solidFill>
              </a:rPr>
              <a:t>。</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33" name="矩形 32"/>
          <p:cNvSpPr/>
          <p:nvPr/>
        </p:nvSpPr>
        <p:spPr>
          <a:xfrm>
            <a:off x="12377738" y="3284538"/>
            <a:ext cx="2160587" cy="1152525"/>
          </a:xfrm>
          <a:prstGeom prst="rect">
            <a:avLst/>
          </a:prstGeom>
          <a:noFill/>
          <a:ln w="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应用层读取</a:t>
            </a:r>
            <a:r>
              <a:rPr lang="en-US" altLang="zh-CN" sz="1600" dirty="0">
                <a:solidFill>
                  <a:schemeClr val="tx1"/>
                </a:solidFill>
                <a:latin typeface="微软雅黑" panose="020B0503020204020204" pitchFamily="34" charset="-122"/>
                <a:ea typeface="微软雅黑" panose="020B0503020204020204" pitchFamily="34" charset="-122"/>
              </a:rPr>
              <a:t>/dev/</a:t>
            </a:r>
            <a:r>
              <a:rPr lang="en-US" altLang="zh-CN" sz="1600" dirty="0" err="1">
                <a:solidFill>
                  <a:schemeClr val="tx1"/>
                </a:solidFill>
                <a:latin typeface="微软雅黑" panose="020B0503020204020204" pitchFamily="34" charset="-122"/>
                <a:ea typeface="微软雅黑" panose="020B0503020204020204" pitchFamily="34" charset="-122"/>
              </a:rPr>
              <a:t>hotplug</a:t>
            </a:r>
            <a:r>
              <a:rPr lang="zh-CN" altLang="en-US" sz="1600" dirty="0">
                <a:solidFill>
                  <a:schemeClr val="tx1"/>
                </a:solidFill>
                <a:latin typeface="微软雅黑" panose="020B0503020204020204" pitchFamily="34" charset="-122"/>
                <a:ea typeface="微软雅黑" panose="020B0503020204020204" pitchFamily="34" charset="-122"/>
              </a:rPr>
              <a:t>设备获得驱动发送的热插拔消息。</a:t>
            </a:r>
          </a:p>
        </p:txBody>
      </p:sp>
      <p:sp>
        <p:nvSpPr>
          <p:cNvPr id="34" name="矩形 33"/>
          <p:cNvSpPr/>
          <p:nvPr/>
        </p:nvSpPr>
        <p:spPr>
          <a:xfrm>
            <a:off x="980123" y="1265238"/>
            <a:ext cx="2089150" cy="36353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热插拔处理图</a:t>
            </a: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rgbClr val="165380"/>
                </a:solidFill>
                <a:latin typeface="思源黑体 CN Bold" panose="020B0800000000000000" charset="-122"/>
                <a:ea typeface="思源黑体 CN Bold" panose="020B0800000000000000" charset="-122"/>
                <a:cs typeface="+mn-ea"/>
                <a:sym typeface="+mn-lt"/>
              </a:rPr>
              <a:t> </a:t>
            </a:r>
            <a:r>
              <a:rPr lang="zh-CN" altLang="en-US" sz="3200" dirty="0">
                <a:solidFill>
                  <a:srgbClr val="165380"/>
                </a:solidFill>
                <a:latin typeface="思源黑体 CN Bold" panose="020B0800000000000000" charset="-122"/>
                <a:ea typeface="思源黑体 CN Bold" panose="020B0800000000000000" charset="-122"/>
                <a:cs typeface="+mn-ea"/>
                <a:sym typeface="+mn-lt"/>
              </a:rPr>
              <a:t>热插拔系统</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35" presetClass="path" presetSubtype="0" accel="50000" decel="50000" fill="hold" grpId="0" nodeType="withEffect">
                                  <p:stCondLst>
                                    <p:cond delay="0"/>
                                  </p:stCondLst>
                                  <p:childTnLst>
                                    <p:animMotion origin="layout" path="M 0 0  L -0.25 0  E" pathEditMode="relative" ptsTypes="">
                                      <p:cBhvr>
                                        <p:cTn id="18" dur="500" fill="hold"/>
                                        <p:tgtEl>
                                          <p:spTgt spid="30"/>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9"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dissolve">
                                      <p:cBhvr>
                                        <p:cTn id="27" dur="500"/>
                                        <p:tgtEl>
                                          <p:spTgt spid="23"/>
                                        </p:tgtEl>
                                      </p:cBhvr>
                                    </p:animEffect>
                                  </p:childTnLst>
                                </p:cTn>
                              </p:par>
                              <p:par>
                                <p:cTn id="28" presetID="8" presetClass="entr" presetSubtype="16"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diamond(in)">
                                      <p:cBhvr>
                                        <p:cTn id="30" dur="500"/>
                                        <p:tgtEl>
                                          <p:spTgt spid="22"/>
                                        </p:tgtEl>
                                      </p:cBhvr>
                                    </p:animEffect>
                                  </p:childTnLst>
                                </p:cTn>
                              </p:par>
                              <p:par>
                                <p:cTn id="31" presetID="22" presetClass="exit" presetSubtype="4" fill="hold" grpId="1" nodeType="withEffect">
                                  <p:stCondLst>
                                    <p:cond delay="0"/>
                                  </p:stCondLst>
                                  <p:childTnLst>
                                    <p:animEffect transition="out" filter="wipe(down)">
                                      <p:cBhvr>
                                        <p:cTn id="32" dur="500"/>
                                        <p:tgtEl>
                                          <p:spTgt spid="30"/>
                                        </p:tgtEl>
                                      </p:cBhvr>
                                    </p:animEffect>
                                    <p:set>
                                      <p:cBhvr>
                                        <p:cTn id="33" dur="1" fill="hold">
                                          <p:stCondLst>
                                            <p:cond delay="499"/>
                                          </p:stCondLst>
                                        </p:cTn>
                                        <p:tgtEl>
                                          <p:spTgt spid="30"/>
                                        </p:tgtEl>
                                        <p:attrNameLst>
                                          <p:attrName>style.visibility</p:attrName>
                                        </p:attrNameLst>
                                      </p:cBhvr>
                                      <p:to>
                                        <p:strVal val="hidden"/>
                                      </p:to>
                                    </p:set>
                                  </p:childTnLst>
                                </p:cTn>
                              </p:par>
                              <p:par>
                                <p:cTn id="34" presetID="35" presetClass="path" presetSubtype="0" accel="50000" decel="50000" fill="hold" grpId="0" nodeType="withEffect">
                                  <p:stCondLst>
                                    <p:cond delay="0"/>
                                  </p:stCondLst>
                                  <p:childTnLst>
                                    <p:animMotion origin="layout" path="M 0 0  L -0.25 0  E" pathEditMode="relative" ptsTypes="">
                                      <p:cBhvr>
                                        <p:cTn id="35" dur="500" fill="hold"/>
                                        <p:tgtEl>
                                          <p:spTgt spid="31"/>
                                        </p:tgtEl>
                                        <p:attrNameLst>
                                          <p:attrName>ppt_x</p:attrName>
                                          <p:attrName>ppt_y</p:attrName>
                                        </p:attrNameLst>
                                      </p:cBhvr>
                                    </p:animMotion>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additive="base">
                                        <p:cTn id="40" dur="500" fill="hold"/>
                                        <p:tgtEl>
                                          <p:spTgt spid="5"/>
                                        </p:tgtEl>
                                        <p:attrNameLst>
                                          <p:attrName>ppt_x</p:attrName>
                                        </p:attrNameLst>
                                      </p:cBhvr>
                                      <p:tavLst>
                                        <p:tav tm="0">
                                          <p:val>
                                            <p:strVal val="#ppt_x"/>
                                          </p:val>
                                        </p:tav>
                                        <p:tav tm="100000">
                                          <p:val>
                                            <p:strVal val="#ppt_x"/>
                                          </p:val>
                                        </p:tav>
                                      </p:tavLst>
                                    </p:anim>
                                    <p:anim calcmode="lin" valueType="num">
                                      <p:cBhvr additive="base">
                                        <p:cTn id="41" dur="500" fill="hold"/>
                                        <p:tgtEl>
                                          <p:spTgt spid="5"/>
                                        </p:tgtEl>
                                        <p:attrNameLst>
                                          <p:attrName>ppt_y</p:attrName>
                                        </p:attrNameLst>
                                      </p:cBhvr>
                                      <p:tavLst>
                                        <p:tav tm="0">
                                          <p:val>
                                            <p:strVal val="1+#ppt_h/2"/>
                                          </p:val>
                                        </p:tav>
                                        <p:tav tm="100000">
                                          <p:val>
                                            <p:strVal val="#ppt_y"/>
                                          </p:val>
                                        </p:tav>
                                      </p:tavLst>
                                    </p:anim>
                                  </p:childTnLst>
                                </p:cTn>
                              </p:par>
                              <p:par>
                                <p:cTn id="42" presetID="22" presetClass="exit" presetSubtype="4" fill="hold" grpId="1" nodeType="withEffect">
                                  <p:stCondLst>
                                    <p:cond delay="0"/>
                                  </p:stCondLst>
                                  <p:childTnLst>
                                    <p:animEffect transition="out" filter="wipe(down)">
                                      <p:cBhvr>
                                        <p:cTn id="43" dur="500"/>
                                        <p:tgtEl>
                                          <p:spTgt spid="31"/>
                                        </p:tgtEl>
                                      </p:cBhvr>
                                    </p:animEffect>
                                    <p:set>
                                      <p:cBhvr>
                                        <p:cTn id="44" dur="1" fill="hold">
                                          <p:stCondLst>
                                            <p:cond delay="499"/>
                                          </p:stCondLst>
                                        </p:cTn>
                                        <p:tgtEl>
                                          <p:spTgt spid="31"/>
                                        </p:tgtEl>
                                        <p:attrNameLst>
                                          <p:attrName>style.visibility</p:attrName>
                                        </p:attrNameLst>
                                      </p:cBhvr>
                                      <p:to>
                                        <p:strVal val="hidden"/>
                                      </p:to>
                                    </p:set>
                                  </p:childTnLst>
                                </p:cTn>
                              </p:par>
                              <p:par>
                                <p:cTn id="45" presetID="9" presetClass="entr" presetSubtype="0" fill="hold" grpId="0" nodeType="with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dissolve">
                                      <p:cBhvr>
                                        <p:cTn id="47" dur="500"/>
                                        <p:tgtEl>
                                          <p:spTgt spid="6"/>
                                        </p:tgtEl>
                                      </p:cBhvr>
                                    </p:animEffect>
                                  </p:childTnLst>
                                </p:cTn>
                              </p:par>
                              <p:par>
                                <p:cTn id="48" presetID="35" presetClass="path" presetSubtype="0" accel="50000" decel="50000" fill="hold" grpId="0" nodeType="withEffect">
                                  <p:stCondLst>
                                    <p:cond delay="0"/>
                                  </p:stCondLst>
                                  <p:childTnLst>
                                    <p:animMotion origin="layout" path="M 2.77778E-7 2.96296E-6 L -0.29132 2.96296E-6 " pathEditMode="relative" rAng="0" ptsTypes="AA">
                                      <p:cBhvr>
                                        <p:cTn id="49" dur="500" fill="hold"/>
                                        <p:tgtEl>
                                          <p:spTgt spid="32"/>
                                        </p:tgtEl>
                                        <p:attrNameLst>
                                          <p:attrName>ppt_x</p:attrName>
                                          <p:attrName>ppt_y</p:attrName>
                                        </p:attrNameLst>
                                      </p:cBhvr>
                                      <p:rCtr x="-146" y="0"/>
                                    </p:animMotion>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additive="base">
                                        <p:cTn id="54" dur="500" fill="hold"/>
                                        <p:tgtEl>
                                          <p:spTgt spid="20"/>
                                        </p:tgtEl>
                                        <p:attrNameLst>
                                          <p:attrName>ppt_x</p:attrName>
                                        </p:attrNameLst>
                                      </p:cBhvr>
                                      <p:tavLst>
                                        <p:tav tm="0">
                                          <p:val>
                                            <p:strVal val="0-#ppt_w/2"/>
                                          </p:val>
                                        </p:tav>
                                        <p:tav tm="100000">
                                          <p:val>
                                            <p:strVal val="#ppt_x"/>
                                          </p:val>
                                        </p:tav>
                                      </p:tavLst>
                                    </p:anim>
                                    <p:anim calcmode="lin" valueType="num">
                                      <p:cBhvr additive="base">
                                        <p:cTn id="55" dur="500" fill="hold"/>
                                        <p:tgtEl>
                                          <p:spTgt spid="20"/>
                                        </p:tgtEl>
                                        <p:attrNameLst>
                                          <p:attrName>ppt_y</p:attrName>
                                        </p:attrNameLst>
                                      </p:cBhvr>
                                      <p:tavLst>
                                        <p:tav tm="0">
                                          <p:val>
                                            <p:strVal val="#ppt_y"/>
                                          </p:val>
                                        </p:tav>
                                        <p:tav tm="100000">
                                          <p:val>
                                            <p:strVal val="#ppt_y"/>
                                          </p:val>
                                        </p:tav>
                                      </p:tavLst>
                                    </p:anim>
                                  </p:childTnLst>
                                </p:cTn>
                              </p:par>
                              <p:par>
                                <p:cTn id="56" presetID="22" presetClass="exit" presetSubtype="4" fill="hold" grpId="1" nodeType="withEffect">
                                  <p:stCondLst>
                                    <p:cond delay="0"/>
                                  </p:stCondLst>
                                  <p:childTnLst>
                                    <p:animEffect transition="out" filter="wipe(down)">
                                      <p:cBhvr>
                                        <p:cTn id="57" dur="500"/>
                                        <p:tgtEl>
                                          <p:spTgt spid="32"/>
                                        </p:tgtEl>
                                      </p:cBhvr>
                                    </p:animEffect>
                                    <p:set>
                                      <p:cBhvr>
                                        <p:cTn id="58" dur="1" fill="hold">
                                          <p:stCondLst>
                                            <p:cond delay="499"/>
                                          </p:stCondLst>
                                        </p:cTn>
                                        <p:tgtEl>
                                          <p:spTgt spid="32"/>
                                        </p:tgtEl>
                                        <p:attrNameLst>
                                          <p:attrName>style.visibility</p:attrName>
                                        </p:attrNameLst>
                                      </p:cBhvr>
                                      <p:to>
                                        <p:strVal val="hidden"/>
                                      </p:to>
                                    </p:set>
                                  </p:childTnLst>
                                </p:cTn>
                              </p:par>
                              <p:par>
                                <p:cTn id="59" presetID="8" presetClass="entr" presetSubtype="16"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diamond(in)">
                                      <p:cBhvr>
                                        <p:cTn id="61" dur="500"/>
                                        <p:tgtEl>
                                          <p:spTgt spid="18"/>
                                        </p:tgtEl>
                                      </p:cBhvr>
                                    </p:animEffect>
                                  </p:childTnLst>
                                </p:cTn>
                              </p:par>
                              <p:par>
                                <p:cTn id="62" presetID="23" presetClass="emph" presetSubtype="0" fill="hold" grpId="1" nodeType="withEffect">
                                  <p:stCondLst>
                                    <p:cond delay="0"/>
                                  </p:stCondLst>
                                  <p:childTnLst>
                                    <p:animClr clrSpc="hsl" dir="cw">
                                      <p:cBhvr override="childStyle">
                                        <p:cTn id="63" dur="500" fill="hold"/>
                                        <p:tgtEl>
                                          <p:spTgt spid="18"/>
                                        </p:tgtEl>
                                        <p:attrNameLst>
                                          <p:attrName>style.color</p:attrName>
                                        </p:attrNameLst>
                                      </p:cBhvr>
                                      <p:by>
                                        <p:hsl h="10842353" s="0" l="0"/>
                                      </p:by>
                                    </p:animClr>
                                    <p:animClr clrSpc="hsl" dir="cw">
                                      <p:cBhvr>
                                        <p:cTn id="64" dur="500" fill="hold"/>
                                        <p:tgtEl>
                                          <p:spTgt spid="18"/>
                                        </p:tgtEl>
                                        <p:attrNameLst>
                                          <p:attrName>fillcolor</p:attrName>
                                        </p:attrNameLst>
                                      </p:cBhvr>
                                      <p:by>
                                        <p:hsl h="10842353" s="0" l="0"/>
                                      </p:by>
                                    </p:animClr>
                                    <p:animClr clrSpc="hsl" dir="cw">
                                      <p:cBhvr>
                                        <p:cTn id="65" dur="500" fill="hold"/>
                                        <p:tgtEl>
                                          <p:spTgt spid="18"/>
                                        </p:tgtEl>
                                        <p:attrNameLst>
                                          <p:attrName>stroke.color</p:attrName>
                                        </p:attrNameLst>
                                      </p:cBhvr>
                                      <p:by>
                                        <p:hsl h="10842353" s="0" l="0"/>
                                      </p:by>
                                    </p:animClr>
                                    <p:set>
                                      <p:cBhvr>
                                        <p:cTn id="66" dur="500" fill="hold"/>
                                        <p:tgtEl>
                                          <p:spTgt spid="18"/>
                                        </p:tgtEl>
                                        <p:attrNameLst>
                                          <p:attrName>fill.type</p:attrName>
                                        </p:attrNameLst>
                                      </p:cBhvr>
                                      <p:to>
                                        <p:strVal val="solid"/>
                                      </p:to>
                                    </p:set>
                                  </p:childTnLst>
                                </p:cTn>
                              </p:par>
                              <p:par>
                                <p:cTn id="67" presetID="35" presetClass="path" presetSubtype="0" accel="50000" decel="50000" fill="hold" grpId="0" nodeType="withEffect">
                                  <p:stCondLst>
                                    <p:cond delay="0"/>
                                  </p:stCondLst>
                                  <p:childTnLst>
                                    <p:animMotion origin="layout" path="M 2.77778E-7 -1.85185E-6 L -0.28333 -1.85185E-6 " pathEditMode="relative" rAng="0" ptsTypes="AA">
                                      <p:cBhvr>
                                        <p:cTn id="68" dur="500" fill="hold"/>
                                        <p:tgtEl>
                                          <p:spTgt spid="33"/>
                                        </p:tgtEl>
                                        <p:attrNameLst>
                                          <p:attrName>ppt_x</p:attrName>
                                          <p:attrName>ppt_y</p:attrName>
                                        </p:attrNameLst>
                                      </p:cBhvr>
                                      <p:rCtr x="-142" y="0"/>
                                    </p:animMotion>
                                  </p:childTnLst>
                                </p:cTn>
                              </p:par>
                            </p:childTnLst>
                          </p:cTn>
                        </p:par>
                      </p:childTnLst>
                    </p:cTn>
                  </p:par>
                  <p:par>
                    <p:cTn id="69" fill="hold">
                      <p:stCondLst>
                        <p:cond delay="indefinite"/>
                      </p:stCondLst>
                      <p:childTnLst>
                        <p:par>
                          <p:cTn id="70" fill="hold">
                            <p:stCondLst>
                              <p:cond delay="0"/>
                            </p:stCondLst>
                            <p:childTnLst>
                              <p:par>
                                <p:cTn id="71" presetID="9" presetClass="entr" presetSubtype="0" fill="hold" grpId="0" nodeType="clickEffect">
                                  <p:stCondLst>
                                    <p:cond delay="0"/>
                                  </p:stCondLst>
                                  <p:childTnLst>
                                    <p:set>
                                      <p:cBhvr>
                                        <p:cTn id="72" dur="1" fill="hold">
                                          <p:stCondLst>
                                            <p:cond delay="0"/>
                                          </p:stCondLst>
                                        </p:cTn>
                                        <p:tgtEl>
                                          <p:spTgt spid="19"/>
                                        </p:tgtEl>
                                        <p:attrNameLst>
                                          <p:attrName>style.visibility</p:attrName>
                                        </p:attrNameLst>
                                      </p:cBhvr>
                                      <p:to>
                                        <p:strVal val="visible"/>
                                      </p:to>
                                    </p:set>
                                    <p:animEffect transition="in" filter="dissolve">
                                      <p:cBhvr>
                                        <p:cTn id="73" dur="500"/>
                                        <p:tgtEl>
                                          <p:spTgt spid="19"/>
                                        </p:tgtEl>
                                      </p:cBhvr>
                                    </p:animEffect>
                                  </p:childTnLst>
                                </p:cTn>
                              </p:par>
                              <p:par>
                                <p:cTn id="74" presetID="8" presetClass="entr" presetSubtype="16" fill="hold" grpId="0" nodeType="withEffect">
                                  <p:stCondLst>
                                    <p:cond delay="0"/>
                                  </p:stCondLst>
                                  <p:childTnLst>
                                    <p:set>
                                      <p:cBhvr>
                                        <p:cTn id="75" dur="1" fill="hold">
                                          <p:stCondLst>
                                            <p:cond delay="0"/>
                                          </p:stCondLst>
                                        </p:cTn>
                                        <p:tgtEl>
                                          <p:spTgt spid="4"/>
                                        </p:tgtEl>
                                        <p:attrNameLst>
                                          <p:attrName>style.visibility</p:attrName>
                                        </p:attrNameLst>
                                      </p:cBhvr>
                                      <p:to>
                                        <p:strVal val="visible"/>
                                      </p:to>
                                    </p:set>
                                    <p:animEffect transition="in" filter="diamond(in)">
                                      <p:cBhvr>
                                        <p:cTn id="76" dur="500"/>
                                        <p:tgtEl>
                                          <p:spTgt spid="4"/>
                                        </p:tgtEl>
                                      </p:cBhvr>
                                    </p:animEffect>
                                  </p:childTnLst>
                                </p:cTn>
                              </p:par>
                              <p:par>
                                <p:cTn id="77" presetID="8" presetClass="exit" presetSubtype="16" fill="hold" grpId="1" nodeType="withEffect">
                                  <p:stCondLst>
                                    <p:cond delay="0"/>
                                  </p:stCondLst>
                                  <p:childTnLst>
                                    <p:animEffect transition="out" filter="diamond(in)">
                                      <p:cBhvr>
                                        <p:cTn id="78" dur="500"/>
                                        <p:tgtEl>
                                          <p:spTgt spid="33"/>
                                        </p:tgtEl>
                                      </p:cBhvr>
                                    </p:animEffect>
                                    <p:set>
                                      <p:cBhvr>
                                        <p:cTn id="79"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6" grpId="0"/>
      <p:bldP spid="18" grpId="0" bldLvl="0" animBg="1"/>
      <p:bldP spid="18" grpId="1" bldLvl="0" animBg="1"/>
      <p:bldP spid="19" grpId="0" bldLvl="0" animBg="1"/>
      <p:bldP spid="20" grpId="0" bldLvl="0" animBg="1"/>
      <p:bldP spid="21" grpId="0" bldLvl="0" animBg="1"/>
      <p:bldP spid="22" grpId="0" bldLvl="0" animBg="1"/>
      <p:bldP spid="23" grpId="0"/>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网络</a:t>
            </a:r>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p>
        </p:txBody>
      </p:sp>
      <p:sp>
        <p:nvSpPr>
          <p:cNvPr id="61" name="矩形 60"/>
          <p:cNvSpPr/>
          <p:nvPr/>
        </p:nvSpPr>
        <p:spPr>
          <a:xfrm>
            <a:off x="961073" y="1297305"/>
            <a:ext cx="1714500"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网络架构</a:t>
            </a:r>
          </a:p>
        </p:txBody>
      </p:sp>
      <p:sp>
        <p:nvSpPr>
          <p:cNvPr id="80" name="矩形 79"/>
          <p:cNvSpPr/>
          <p:nvPr/>
        </p:nvSpPr>
        <p:spPr>
          <a:xfrm>
            <a:off x="3247073" y="1868805"/>
            <a:ext cx="785812" cy="21431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PING</a:t>
            </a:r>
            <a:endParaRPr lang="zh-CN" altLang="en-US" sz="1400" dirty="0">
              <a:solidFill>
                <a:schemeClr val="tx1"/>
              </a:solidFill>
            </a:endParaRPr>
          </a:p>
        </p:txBody>
      </p:sp>
      <p:cxnSp>
        <p:nvCxnSpPr>
          <p:cNvPr id="81" name="直接箭头连接符 80"/>
          <p:cNvCxnSpPr/>
          <p:nvPr/>
        </p:nvCxnSpPr>
        <p:spPr>
          <a:xfrm>
            <a:off x="3650298" y="2079943"/>
            <a:ext cx="1408112" cy="4206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4" name="矩形 83"/>
          <p:cNvSpPr/>
          <p:nvPr/>
        </p:nvSpPr>
        <p:spPr>
          <a:xfrm>
            <a:off x="4318635" y="1868805"/>
            <a:ext cx="928688" cy="21431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TELNET</a:t>
            </a:r>
            <a:endParaRPr lang="zh-CN" altLang="en-US" sz="1400" dirty="0">
              <a:solidFill>
                <a:schemeClr val="tx1"/>
              </a:solidFill>
            </a:endParaRPr>
          </a:p>
        </p:txBody>
      </p:sp>
      <p:sp>
        <p:nvSpPr>
          <p:cNvPr id="86" name="矩形 85"/>
          <p:cNvSpPr/>
          <p:nvPr/>
        </p:nvSpPr>
        <p:spPr>
          <a:xfrm>
            <a:off x="5533073" y="1868805"/>
            <a:ext cx="785812" cy="21431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FTP</a:t>
            </a:r>
            <a:endParaRPr lang="zh-CN" altLang="en-US" sz="1400" dirty="0">
              <a:solidFill>
                <a:schemeClr val="tx1"/>
              </a:solidFill>
            </a:endParaRPr>
          </a:p>
        </p:txBody>
      </p:sp>
      <p:sp>
        <p:nvSpPr>
          <p:cNvPr id="88" name="矩形 87"/>
          <p:cNvSpPr/>
          <p:nvPr/>
        </p:nvSpPr>
        <p:spPr>
          <a:xfrm>
            <a:off x="7247573" y="1868805"/>
            <a:ext cx="928687" cy="21431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SYSLOG</a:t>
            </a:r>
            <a:endParaRPr lang="zh-CN" altLang="en-US" sz="1400" dirty="0">
              <a:solidFill>
                <a:schemeClr val="tx1"/>
              </a:solidFill>
            </a:endParaRPr>
          </a:p>
        </p:txBody>
      </p:sp>
      <p:sp>
        <p:nvSpPr>
          <p:cNvPr id="89" name="矩形 88"/>
          <p:cNvSpPr/>
          <p:nvPr/>
        </p:nvSpPr>
        <p:spPr>
          <a:xfrm>
            <a:off x="4104323" y="2511743"/>
            <a:ext cx="2990850" cy="214312"/>
          </a:xfrm>
          <a:prstGeom prst="rect">
            <a:avLst/>
          </a:prstGeom>
          <a:solidFill>
            <a:schemeClr val="accent6">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BSD</a:t>
            </a:r>
            <a:r>
              <a:rPr lang="zh-CN" altLang="en-US" sz="1400" dirty="0">
                <a:solidFill>
                  <a:schemeClr val="tx1"/>
                </a:solidFill>
              </a:rPr>
              <a:t>套接字</a:t>
            </a:r>
          </a:p>
        </p:txBody>
      </p:sp>
      <p:sp>
        <p:nvSpPr>
          <p:cNvPr id="91" name="矩形 90"/>
          <p:cNvSpPr/>
          <p:nvPr/>
        </p:nvSpPr>
        <p:spPr>
          <a:xfrm>
            <a:off x="3104198" y="3297555"/>
            <a:ext cx="928687"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AF_INET</a:t>
            </a:r>
            <a:endParaRPr lang="zh-CN" altLang="en-US" sz="1400" dirty="0">
              <a:solidFill>
                <a:schemeClr val="bg1"/>
              </a:solidFill>
            </a:endParaRPr>
          </a:p>
        </p:txBody>
      </p:sp>
      <p:sp>
        <p:nvSpPr>
          <p:cNvPr id="92" name="矩形 91"/>
          <p:cNvSpPr/>
          <p:nvPr/>
        </p:nvSpPr>
        <p:spPr>
          <a:xfrm>
            <a:off x="4318635" y="3297555"/>
            <a:ext cx="999490" cy="214630"/>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AF_INET6</a:t>
            </a:r>
            <a:endParaRPr lang="zh-CN" altLang="en-US" sz="1400" dirty="0">
              <a:solidFill>
                <a:schemeClr val="bg1"/>
              </a:solidFill>
            </a:endParaRPr>
          </a:p>
        </p:txBody>
      </p:sp>
      <p:sp>
        <p:nvSpPr>
          <p:cNvPr id="93" name="矩形 92"/>
          <p:cNvSpPr/>
          <p:nvPr/>
        </p:nvSpPr>
        <p:spPr>
          <a:xfrm>
            <a:off x="7176135" y="3297555"/>
            <a:ext cx="928688"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AF_UNIX</a:t>
            </a:r>
            <a:endParaRPr lang="zh-CN" altLang="en-US" sz="1400" dirty="0">
              <a:solidFill>
                <a:schemeClr val="bg1"/>
              </a:solidFill>
            </a:endParaRPr>
          </a:p>
        </p:txBody>
      </p:sp>
      <p:sp>
        <p:nvSpPr>
          <p:cNvPr id="94" name="矩形 93"/>
          <p:cNvSpPr/>
          <p:nvPr/>
        </p:nvSpPr>
        <p:spPr>
          <a:xfrm>
            <a:off x="5819140" y="3297555"/>
            <a:ext cx="1143000" cy="214630"/>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AF_PACKET</a:t>
            </a:r>
            <a:endParaRPr lang="zh-CN" altLang="en-US" sz="1400" dirty="0">
              <a:solidFill>
                <a:schemeClr val="bg1"/>
              </a:solidFill>
            </a:endParaRPr>
          </a:p>
        </p:txBody>
      </p:sp>
      <p:sp>
        <p:nvSpPr>
          <p:cNvPr id="95" name="矩形 94"/>
          <p:cNvSpPr/>
          <p:nvPr/>
        </p:nvSpPr>
        <p:spPr>
          <a:xfrm>
            <a:off x="2889885" y="4083368"/>
            <a:ext cx="785813" cy="214312"/>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UDP</a:t>
            </a:r>
            <a:endParaRPr lang="zh-CN" altLang="en-US" sz="1400" dirty="0">
              <a:solidFill>
                <a:schemeClr val="bg1"/>
              </a:solidFill>
            </a:endParaRPr>
          </a:p>
        </p:txBody>
      </p:sp>
      <p:sp>
        <p:nvSpPr>
          <p:cNvPr id="97" name="矩形 96"/>
          <p:cNvSpPr/>
          <p:nvPr/>
        </p:nvSpPr>
        <p:spPr>
          <a:xfrm>
            <a:off x="5033010" y="4083368"/>
            <a:ext cx="785813" cy="214312"/>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TCP</a:t>
            </a:r>
            <a:endParaRPr lang="zh-CN" altLang="en-US" sz="1400" dirty="0">
              <a:solidFill>
                <a:schemeClr val="bg1"/>
              </a:solidFill>
            </a:endParaRPr>
          </a:p>
        </p:txBody>
      </p:sp>
      <p:sp>
        <p:nvSpPr>
          <p:cNvPr id="98" name="矩形 97"/>
          <p:cNvSpPr/>
          <p:nvPr/>
        </p:nvSpPr>
        <p:spPr>
          <a:xfrm>
            <a:off x="3532823" y="4583430"/>
            <a:ext cx="785812"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IPv4</a:t>
            </a:r>
            <a:endParaRPr lang="zh-CN" altLang="en-US" sz="1400" dirty="0">
              <a:solidFill>
                <a:schemeClr val="bg1"/>
              </a:solidFill>
            </a:endParaRPr>
          </a:p>
        </p:txBody>
      </p:sp>
      <p:sp>
        <p:nvSpPr>
          <p:cNvPr id="99" name="矩形 98"/>
          <p:cNvSpPr/>
          <p:nvPr/>
        </p:nvSpPr>
        <p:spPr>
          <a:xfrm>
            <a:off x="4675823" y="4583430"/>
            <a:ext cx="785812"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IPv6</a:t>
            </a:r>
            <a:endParaRPr lang="zh-CN" altLang="en-US" sz="1400" dirty="0">
              <a:solidFill>
                <a:schemeClr val="bg1"/>
              </a:solidFill>
            </a:endParaRPr>
          </a:p>
        </p:txBody>
      </p:sp>
      <p:sp>
        <p:nvSpPr>
          <p:cNvPr id="101" name="矩形 100"/>
          <p:cNvSpPr/>
          <p:nvPr/>
        </p:nvSpPr>
        <p:spPr>
          <a:xfrm>
            <a:off x="3604260" y="5154930"/>
            <a:ext cx="2857500" cy="214313"/>
          </a:xfrm>
          <a:prstGeom prst="rect">
            <a:avLst/>
          </a:prstGeom>
          <a:solidFill>
            <a:schemeClr val="tx1">
              <a:lumMod val="50000"/>
              <a:lumOff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rPr>
              <a:t>标准网络接口</a:t>
            </a:r>
          </a:p>
        </p:txBody>
      </p:sp>
      <p:sp>
        <p:nvSpPr>
          <p:cNvPr id="102" name="矩形 101"/>
          <p:cNvSpPr/>
          <p:nvPr/>
        </p:nvSpPr>
        <p:spPr>
          <a:xfrm>
            <a:off x="4461510" y="5797868"/>
            <a:ext cx="785813" cy="214312"/>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PPP</a:t>
            </a:r>
            <a:endParaRPr lang="zh-CN" altLang="en-US" sz="1400" dirty="0">
              <a:solidFill>
                <a:schemeClr val="bg1"/>
              </a:solidFill>
            </a:endParaRPr>
          </a:p>
        </p:txBody>
      </p:sp>
      <p:sp>
        <p:nvSpPr>
          <p:cNvPr id="103" name="矩形 102"/>
          <p:cNvSpPr/>
          <p:nvPr/>
        </p:nvSpPr>
        <p:spPr>
          <a:xfrm>
            <a:off x="5318760" y="5797868"/>
            <a:ext cx="785813" cy="214312"/>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SLIP</a:t>
            </a:r>
            <a:endParaRPr lang="zh-CN" altLang="en-US" sz="1400" dirty="0">
              <a:solidFill>
                <a:schemeClr val="bg1"/>
              </a:solidFill>
            </a:endParaRPr>
          </a:p>
        </p:txBody>
      </p:sp>
      <p:sp>
        <p:nvSpPr>
          <p:cNvPr id="105" name="矩形 104"/>
          <p:cNvSpPr/>
          <p:nvPr/>
        </p:nvSpPr>
        <p:spPr>
          <a:xfrm>
            <a:off x="6176010" y="5797868"/>
            <a:ext cx="928688" cy="214312"/>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err="1">
                <a:solidFill>
                  <a:schemeClr val="bg1"/>
                </a:solidFill>
              </a:rPr>
              <a:t>ethernet</a:t>
            </a:r>
            <a:endParaRPr lang="zh-CN" altLang="en-US" sz="1400" dirty="0">
              <a:solidFill>
                <a:schemeClr val="bg1"/>
              </a:solidFill>
            </a:endParaRPr>
          </a:p>
        </p:txBody>
      </p:sp>
      <p:sp>
        <p:nvSpPr>
          <p:cNvPr id="106" name="矩形 105"/>
          <p:cNvSpPr/>
          <p:nvPr/>
        </p:nvSpPr>
        <p:spPr>
          <a:xfrm>
            <a:off x="2604135" y="5798185"/>
            <a:ext cx="929005" cy="213995"/>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wireless</a:t>
            </a:r>
            <a:endParaRPr lang="zh-CN" altLang="en-US" sz="1400" dirty="0">
              <a:solidFill>
                <a:schemeClr val="bg1"/>
              </a:solidFill>
            </a:endParaRPr>
          </a:p>
        </p:txBody>
      </p:sp>
      <p:sp>
        <p:nvSpPr>
          <p:cNvPr id="108" name="矩形 107"/>
          <p:cNvSpPr/>
          <p:nvPr/>
        </p:nvSpPr>
        <p:spPr>
          <a:xfrm>
            <a:off x="6533198" y="6340793"/>
            <a:ext cx="785812" cy="214312"/>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ARP</a:t>
            </a:r>
            <a:endParaRPr lang="zh-CN" altLang="en-US" sz="1400" dirty="0">
              <a:solidFill>
                <a:schemeClr val="bg1"/>
              </a:solidFill>
            </a:endParaRPr>
          </a:p>
        </p:txBody>
      </p:sp>
      <p:cxnSp>
        <p:nvCxnSpPr>
          <p:cNvPr id="109" name="直接箭头连接符 108"/>
          <p:cNvCxnSpPr/>
          <p:nvPr/>
        </p:nvCxnSpPr>
        <p:spPr>
          <a:xfrm>
            <a:off x="4798060" y="2087880"/>
            <a:ext cx="482600" cy="4254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p:nvPr/>
        </p:nvCxnSpPr>
        <p:spPr>
          <a:xfrm rot="10800000" flipV="1">
            <a:off x="5420360" y="2094230"/>
            <a:ext cx="508000" cy="4318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p:nvPr/>
        </p:nvCxnSpPr>
        <p:spPr>
          <a:xfrm rot="10800000" flipV="1">
            <a:off x="6006148" y="2081530"/>
            <a:ext cx="1527175" cy="4254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接箭头连接符 112"/>
          <p:cNvCxnSpPr/>
          <p:nvPr/>
        </p:nvCxnSpPr>
        <p:spPr>
          <a:xfrm rot="10800000" flipV="1">
            <a:off x="3623310" y="2735580"/>
            <a:ext cx="1473200" cy="565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接箭头连接符 113"/>
          <p:cNvCxnSpPr/>
          <p:nvPr/>
        </p:nvCxnSpPr>
        <p:spPr>
          <a:xfrm rot="5400000">
            <a:off x="4744085" y="2770505"/>
            <a:ext cx="565150" cy="4826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接箭头连接符 115"/>
          <p:cNvCxnSpPr/>
          <p:nvPr/>
        </p:nvCxnSpPr>
        <p:spPr>
          <a:xfrm>
            <a:off x="5755323" y="2722880"/>
            <a:ext cx="677862" cy="5842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接箭头连接符 117"/>
          <p:cNvCxnSpPr/>
          <p:nvPr/>
        </p:nvCxnSpPr>
        <p:spPr>
          <a:xfrm>
            <a:off x="6214110" y="2729230"/>
            <a:ext cx="1316038" cy="5619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rot="5400000">
            <a:off x="3102611" y="3613467"/>
            <a:ext cx="576262" cy="3730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接箭头连接符 119"/>
          <p:cNvCxnSpPr/>
          <p:nvPr/>
        </p:nvCxnSpPr>
        <p:spPr>
          <a:xfrm>
            <a:off x="3613785" y="3521393"/>
            <a:ext cx="1698625" cy="56038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接箭头连接符 120"/>
          <p:cNvCxnSpPr/>
          <p:nvPr/>
        </p:nvCxnSpPr>
        <p:spPr>
          <a:xfrm rot="10800000" flipV="1">
            <a:off x="3324860" y="3511868"/>
            <a:ext cx="1341438" cy="5635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接箭头连接符 122"/>
          <p:cNvCxnSpPr/>
          <p:nvPr/>
        </p:nvCxnSpPr>
        <p:spPr>
          <a:xfrm>
            <a:off x="4766310" y="3516630"/>
            <a:ext cx="641350" cy="565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接箭头连接符 123"/>
          <p:cNvCxnSpPr/>
          <p:nvPr/>
        </p:nvCxnSpPr>
        <p:spPr>
          <a:xfrm rot="16200000" flipH="1">
            <a:off x="3220085" y="3926205"/>
            <a:ext cx="1047750" cy="254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接箭头连接符 125"/>
          <p:cNvCxnSpPr/>
          <p:nvPr/>
        </p:nvCxnSpPr>
        <p:spPr>
          <a:xfrm rot="16200000" flipH="1">
            <a:off x="4286885" y="3957955"/>
            <a:ext cx="1073150" cy="1905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接箭头连接符 126"/>
          <p:cNvCxnSpPr/>
          <p:nvPr/>
        </p:nvCxnSpPr>
        <p:spPr>
          <a:xfrm>
            <a:off x="3426460" y="4291330"/>
            <a:ext cx="1479550" cy="279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接箭头连接符 127"/>
          <p:cNvCxnSpPr/>
          <p:nvPr/>
        </p:nvCxnSpPr>
        <p:spPr>
          <a:xfrm>
            <a:off x="3401060" y="4297680"/>
            <a:ext cx="400050" cy="279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接箭头连接符 128"/>
          <p:cNvCxnSpPr/>
          <p:nvPr/>
        </p:nvCxnSpPr>
        <p:spPr>
          <a:xfrm rot="10800000" flipV="1">
            <a:off x="3947160" y="4297680"/>
            <a:ext cx="1352550" cy="279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接箭头连接符 129"/>
          <p:cNvCxnSpPr/>
          <p:nvPr/>
        </p:nvCxnSpPr>
        <p:spPr>
          <a:xfrm rot="10800000" flipV="1">
            <a:off x="5013960" y="4304030"/>
            <a:ext cx="349250" cy="2730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接箭头连接符 130"/>
          <p:cNvCxnSpPr/>
          <p:nvPr/>
        </p:nvCxnSpPr>
        <p:spPr>
          <a:xfrm>
            <a:off x="4029710" y="4805680"/>
            <a:ext cx="414338" cy="360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接箭头连接符 131"/>
          <p:cNvCxnSpPr/>
          <p:nvPr/>
        </p:nvCxnSpPr>
        <p:spPr>
          <a:xfrm rot="5400000">
            <a:off x="4866322" y="4988243"/>
            <a:ext cx="373063" cy="1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接箭头连接符 132"/>
          <p:cNvCxnSpPr/>
          <p:nvPr/>
        </p:nvCxnSpPr>
        <p:spPr>
          <a:xfrm rot="5400000">
            <a:off x="4833778" y="5525612"/>
            <a:ext cx="411163" cy="1206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rot="16200000" flipH="1">
            <a:off x="5306060" y="5423218"/>
            <a:ext cx="433387" cy="3190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接箭头连接符 135"/>
          <p:cNvCxnSpPr/>
          <p:nvPr/>
        </p:nvCxnSpPr>
        <p:spPr>
          <a:xfrm>
            <a:off x="5806123" y="5375593"/>
            <a:ext cx="727075" cy="4238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接箭头连接符 136"/>
          <p:cNvCxnSpPr/>
          <p:nvPr/>
        </p:nvCxnSpPr>
        <p:spPr>
          <a:xfrm rot="10800000" flipV="1">
            <a:off x="4017010" y="5372418"/>
            <a:ext cx="730250" cy="4254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接箭头连接符 138"/>
          <p:cNvCxnSpPr/>
          <p:nvPr/>
        </p:nvCxnSpPr>
        <p:spPr>
          <a:xfrm rot="16200000" flipH="1">
            <a:off x="6706235" y="6074093"/>
            <a:ext cx="357188" cy="2333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接箭头连接符 139"/>
          <p:cNvCxnSpPr/>
          <p:nvPr/>
        </p:nvCxnSpPr>
        <p:spPr>
          <a:xfrm rot="16200000" flipV="1">
            <a:off x="6526054" y="6078062"/>
            <a:ext cx="350837" cy="234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2" name="矩形 141"/>
          <p:cNvSpPr/>
          <p:nvPr/>
        </p:nvSpPr>
        <p:spPr>
          <a:xfrm>
            <a:off x="7033260" y="4726305"/>
            <a:ext cx="928688"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rPr>
              <a:t>双向管道</a:t>
            </a:r>
          </a:p>
        </p:txBody>
      </p:sp>
      <p:sp>
        <p:nvSpPr>
          <p:cNvPr id="143" name="矩形 142"/>
          <p:cNvSpPr/>
          <p:nvPr/>
        </p:nvSpPr>
        <p:spPr>
          <a:xfrm>
            <a:off x="7676198" y="4083368"/>
            <a:ext cx="928687" cy="214312"/>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rPr>
              <a:t>证书认证</a:t>
            </a:r>
          </a:p>
        </p:txBody>
      </p:sp>
      <p:cxnSp>
        <p:nvCxnSpPr>
          <p:cNvPr id="145" name="直接箭头连接符 144"/>
          <p:cNvCxnSpPr/>
          <p:nvPr/>
        </p:nvCxnSpPr>
        <p:spPr>
          <a:xfrm rot="16200000" flipH="1">
            <a:off x="6918167" y="4111149"/>
            <a:ext cx="1214437" cy="158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接箭头连接符 145"/>
          <p:cNvCxnSpPr/>
          <p:nvPr/>
        </p:nvCxnSpPr>
        <p:spPr>
          <a:xfrm rot="16200000" flipH="1">
            <a:off x="7476173" y="3565843"/>
            <a:ext cx="576262" cy="4619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接箭头连接符 146"/>
          <p:cNvCxnSpPr/>
          <p:nvPr/>
        </p:nvCxnSpPr>
        <p:spPr>
          <a:xfrm>
            <a:off x="1532573" y="2938780"/>
            <a:ext cx="7072312" cy="1588"/>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49" name="直接箭头连接符 148"/>
          <p:cNvCxnSpPr/>
          <p:nvPr/>
        </p:nvCxnSpPr>
        <p:spPr>
          <a:xfrm>
            <a:off x="1532573" y="2297430"/>
            <a:ext cx="7072312" cy="1588"/>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50" name="直接箭头连接符 149"/>
          <p:cNvCxnSpPr/>
          <p:nvPr/>
        </p:nvCxnSpPr>
        <p:spPr>
          <a:xfrm>
            <a:off x="1532573" y="5012055"/>
            <a:ext cx="7072312" cy="1588"/>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52" name="矩形 151"/>
          <p:cNvSpPr/>
          <p:nvPr/>
        </p:nvSpPr>
        <p:spPr>
          <a:xfrm>
            <a:off x="1461135" y="1868805"/>
            <a:ext cx="928688" cy="21431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tx1"/>
                </a:solidFill>
                <a:latin typeface="微软雅黑" panose="020B0503020204020204" pitchFamily="34" charset="-122"/>
                <a:ea typeface="微软雅黑" panose="020B0503020204020204" pitchFamily="34" charset="-122"/>
              </a:rPr>
              <a:t>网络应用</a:t>
            </a:r>
          </a:p>
        </p:txBody>
      </p:sp>
      <p:sp>
        <p:nvSpPr>
          <p:cNvPr id="153" name="矩形 152"/>
          <p:cNvSpPr/>
          <p:nvPr/>
        </p:nvSpPr>
        <p:spPr>
          <a:xfrm>
            <a:off x="1461135" y="2511743"/>
            <a:ext cx="928688" cy="2143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tx1"/>
                </a:solidFill>
                <a:latin typeface="微软雅黑" panose="020B0503020204020204" pitchFamily="34" charset="-122"/>
                <a:ea typeface="微软雅黑" panose="020B0503020204020204" pitchFamily="34" charset="-122"/>
              </a:rPr>
              <a:t>接口界面</a:t>
            </a:r>
          </a:p>
        </p:txBody>
      </p:sp>
      <p:sp>
        <p:nvSpPr>
          <p:cNvPr id="154" name="矩形 153"/>
          <p:cNvSpPr/>
          <p:nvPr/>
        </p:nvSpPr>
        <p:spPr>
          <a:xfrm>
            <a:off x="1532573" y="4654868"/>
            <a:ext cx="928687" cy="21431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tx1"/>
                </a:solidFill>
                <a:latin typeface="微软雅黑" panose="020B0503020204020204" pitchFamily="34" charset="-122"/>
                <a:ea typeface="微软雅黑" panose="020B0503020204020204" pitchFamily="34" charset="-122"/>
              </a:rPr>
              <a:t>协议分层</a:t>
            </a:r>
          </a:p>
        </p:txBody>
      </p:sp>
      <p:sp>
        <p:nvSpPr>
          <p:cNvPr id="155" name="矩形 154"/>
          <p:cNvSpPr/>
          <p:nvPr/>
        </p:nvSpPr>
        <p:spPr>
          <a:xfrm>
            <a:off x="1532573" y="5297805"/>
            <a:ext cx="928687" cy="21431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tx1"/>
                </a:solidFill>
                <a:latin typeface="微软雅黑" panose="020B0503020204020204" pitchFamily="34" charset="-122"/>
                <a:ea typeface="微软雅黑" panose="020B0503020204020204" pitchFamily="34" charset="-122"/>
              </a:rPr>
              <a:t>网络设备</a:t>
            </a:r>
          </a:p>
        </p:txBody>
      </p:sp>
      <p:sp>
        <p:nvSpPr>
          <p:cNvPr id="156" name="矩形 155"/>
          <p:cNvSpPr/>
          <p:nvPr/>
        </p:nvSpPr>
        <p:spPr>
          <a:xfrm>
            <a:off x="6533198" y="1868805"/>
            <a:ext cx="500062" cy="214313"/>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tx1"/>
                </a:solidFill>
              </a:rPr>
              <a:t>. . .</a:t>
            </a:r>
            <a:endParaRPr lang="zh-CN" altLang="en-US" sz="1400" dirty="0">
              <a:solidFill>
                <a:schemeClr val="tx1"/>
              </a:solidFill>
            </a:endParaRPr>
          </a:p>
        </p:txBody>
      </p:sp>
      <p:sp>
        <p:nvSpPr>
          <p:cNvPr id="157" name="矩形 156"/>
          <p:cNvSpPr/>
          <p:nvPr/>
        </p:nvSpPr>
        <p:spPr>
          <a:xfrm>
            <a:off x="3604260" y="5797868"/>
            <a:ext cx="785813" cy="214312"/>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radio</a:t>
            </a:r>
            <a:endParaRPr lang="zh-CN" altLang="en-US" sz="1400" dirty="0">
              <a:solidFill>
                <a:schemeClr val="bg1"/>
              </a:solidFill>
            </a:endParaRPr>
          </a:p>
        </p:txBody>
      </p:sp>
      <p:cxnSp>
        <p:nvCxnSpPr>
          <p:cNvPr id="158" name="直接箭头连接符 157"/>
          <p:cNvCxnSpPr/>
          <p:nvPr/>
        </p:nvCxnSpPr>
        <p:spPr>
          <a:xfrm rot="10800000" flipV="1">
            <a:off x="3318510" y="5364480"/>
            <a:ext cx="1127125" cy="4333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直接箭头连接符 158"/>
          <p:cNvCxnSpPr/>
          <p:nvPr/>
        </p:nvCxnSpPr>
        <p:spPr>
          <a:xfrm rot="5400000">
            <a:off x="5268754" y="4036537"/>
            <a:ext cx="1646237" cy="596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6461760" y="4083368"/>
            <a:ext cx="928688" cy="214312"/>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rPr>
              <a:t>内存映射</a:t>
            </a:r>
          </a:p>
        </p:txBody>
      </p:sp>
      <p:cxnSp>
        <p:nvCxnSpPr>
          <p:cNvPr id="161" name="直接箭头连接符 160"/>
          <p:cNvCxnSpPr/>
          <p:nvPr/>
        </p:nvCxnSpPr>
        <p:spPr>
          <a:xfrm rot="16200000" flipH="1">
            <a:off x="6333966" y="3568225"/>
            <a:ext cx="574675" cy="4619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barn(inHorizontal)">
                                      <p:cBhvr>
                                        <p:cTn id="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60"/>
          <p:cNvSpPr>
            <a:spLocks noChangeArrowheads="1"/>
          </p:cNvSpPr>
          <p:nvPr/>
        </p:nvSpPr>
        <p:spPr bwMode="auto">
          <a:xfrm>
            <a:off x="933450" y="1790700"/>
            <a:ext cx="10222865" cy="92202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dirty="0">
                <a:latin typeface="微软雅黑" panose="020B0503020204020204" pitchFamily="34" charset="-122"/>
                <a:ea typeface="微软雅黑" panose="020B0503020204020204" pitchFamily="34" charset="-122"/>
              </a:rPr>
              <a:t>SylixOS </a:t>
            </a:r>
            <a:r>
              <a:rPr lang="zh-CN" altLang="en-US" dirty="0">
                <a:latin typeface="微软雅黑" panose="020B0503020204020204" pitchFamily="34" charset="-122"/>
                <a:ea typeface="微软雅黑" panose="020B0503020204020204" pitchFamily="34" charset="-122"/>
              </a:rPr>
              <a:t>支持 </a:t>
            </a:r>
            <a:r>
              <a:rPr lang="en-US" altLang="zh-CN" dirty="0">
                <a:latin typeface="微软雅黑" panose="020B0503020204020204" pitchFamily="34" charset="-122"/>
                <a:ea typeface="微软雅黑" panose="020B0503020204020204" pitchFamily="34" charset="-122"/>
              </a:rPr>
              <a:t>BSD </a:t>
            </a:r>
            <a:r>
              <a:rPr lang="zh-CN" altLang="en-US" dirty="0">
                <a:latin typeface="微软雅黑" panose="020B0503020204020204" pitchFamily="34" charset="-122"/>
                <a:ea typeface="微软雅黑" panose="020B0503020204020204" pitchFamily="34" charset="-122"/>
              </a:rPr>
              <a:t>标准的 </a:t>
            </a:r>
            <a:r>
              <a:rPr lang="en-US" altLang="zh-CN" dirty="0">
                <a:latin typeface="微软雅黑" panose="020B0503020204020204" pitchFamily="34" charset="-122"/>
                <a:ea typeface="微软雅黑" panose="020B0503020204020204" pitchFamily="34" charset="-122"/>
              </a:rPr>
              <a:t>socket </a:t>
            </a:r>
            <a:r>
              <a:rPr lang="zh-CN" altLang="en-US" dirty="0">
                <a:latin typeface="微软雅黑" panose="020B0503020204020204" pitchFamily="34" charset="-122"/>
                <a:ea typeface="微软雅黑" panose="020B0503020204020204" pitchFamily="34" charset="-122"/>
              </a:rPr>
              <a:t>通信接口，这些接口包括：</a:t>
            </a:r>
            <a:r>
              <a:rPr lang="en-US" altLang="zh-CN" dirty="0">
                <a:latin typeface="微软雅黑" panose="020B0503020204020204" pitchFamily="34" charset="-122"/>
                <a:ea typeface="微软雅黑" panose="020B0503020204020204" pitchFamily="34" charset="-122"/>
              </a:rPr>
              <a:t>socket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accept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bind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shutdown</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connect</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listen</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recv</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recvfrom</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send</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sendto</a:t>
            </a:r>
            <a:r>
              <a:rPr lang="zh-CN" altLang="en-US" dirty="0">
                <a:latin typeface="微软雅黑" panose="020B0503020204020204" pitchFamily="34" charset="-122"/>
                <a:ea typeface="微软雅黑" panose="020B0503020204020204" pitchFamily="34" charset="-122"/>
              </a:rPr>
              <a:t>等。同时由于 </a:t>
            </a:r>
            <a:r>
              <a:rPr lang="en-US" altLang="zh-CN" dirty="0">
                <a:latin typeface="微软雅黑" panose="020B0503020204020204" pitchFamily="34" charset="-122"/>
                <a:ea typeface="微软雅黑" panose="020B0503020204020204" pitchFamily="34" charset="-122"/>
              </a:rPr>
              <a:t>socket </a:t>
            </a:r>
            <a:r>
              <a:rPr lang="zh-CN" altLang="en-US" dirty="0">
                <a:latin typeface="微软雅黑" panose="020B0503020204020204" pitchFamily="34" charset="-122"/>
                <a:ea typeface="微软雅黑" panose="020B0503020204020204" pitchFamily="34" charset="-122"/>
              </a:rPr>
              <a:t>也是 </a:t>
            </a:r>
            <a:r>
              <a:rPr lang="en-US" altLang="zh-CN" dirty="0">
                <a:latin typeface="微软雅黑" panose="020B0503020204020204" pitchFamily="34" charset="-122"/>
                <a:ea typeface="微软雅黑" panose="020B0503020204020204" pitchFamily="34" charset="-122"/>
              </a:rPr>
              <a:t>I/O </a:t>
            </a:r>
            <a:r>
              <a:rPr lang="zh-CN" altLang="en-US" dirty="0">
                <a:latin typeface="微软雅黑" panose="020B0503020204020204" pitchFamily="34" charset="-122"/>
                <a:ea typeface="微软雅黑" panose="020B0503020204020204" pitchFamily="34" charset="-122"/>
              </a:rPr>
              <a:t>系统的一部分，所以它支持 </a:t>
            </a:r>
            <a:r>
              <a:rPr lang="en-US" altLang="zh-CN" dirty="0">
                <a:latin typeface="微软雅黑" panose="020B0503020204020204" pitchFamily="34" charset="-122"/>
                <a:ea typeface="微软雅黑" panose="020B0503020204020204" pitchFamily="34" charset="-122"/>
              </a:rPr>
              <a:t>read</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write</a:t>
            </a:r>
            <a:r>
              <a:rPr lang="zh-CN" altLang="en-US"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ioctl</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select</a:t>
            </a:r>
            <a:r>
              <a:rPr lang="zh-CN" altLang="en-US" dirty="0">
                <a:latin typeface="微软雅黑" panose="020B0503020204020204" pitchFamily="34" charset="-122"/>
                <a:ea typeface="微软雅黑" panose="020B0503020204020204" pitchFamily="34" charset="-122"/>
              </a:rPr>
              <a:t>等标准 </a:t>
            </a:r>
            <a:r>
              <a:rPr lang="en-US" altLang="zh-CN" dirty="0">
                <a:latin typeface="微软雅黑" panose="020B0503020204020204" pitchFamily="34" charset="-122"/>
                <a:ea typeface="微软雅黑" panose="020B0503020204020204" pitchFamily="34" charset="-122"/>
              </a:rPr>
              <a:t>I/O </a:t>
            </a:r>
            <a:r>
              <a:rPr lang="zh-CN" altLang="en-US" dirty="0">
                <a:latin typeface="微软雅黑" panose="020B0503020204020204" pitchFamily="34" charset="-122"/>
                <a:ea typeface="微软雅黑" panose="020B0503020204020204" pitchFamily="34" charset="-122"/>
              </a:rPr>
              <a:t>操作 </a:t>
            </a:r>
            <a:r>
              <a:rPr lang="en-US" altLang="zh-CN" dirty="0">
                <a:latin typeface="微软雅黑" panose="020B0503020204020204" pitchFamily="34" charset="-122"/>
                <a:ea typeface="微软雅黑" panose="020B0503020204020204" pitchFamily="34" charset="-122"/>
              </a:rPr>
              <a:t>API</a:t>
            </a:r>
            <a:r>
              <a:rPr lang="zh-CN" altLang="en-US" dirty="0">
                <a:latin typeface="微软雅黑" panose="020B0503020204020204" pitchFamily="34" charset="-122"/>
                <a:ea typeface="微软雅黑" panose="020B0503020204020204" pitchFamily="34" charset="-122"/>
              </a:rPr>
              <a:t>。</a:t>
            </a:r>
          </a:p>
        </p:txBody>
      </p:sp>
      <p:sp>
        <p:nvSpPr>
          <p:cNvPr id="83" name="矩形 82"/>
          <p:cNvSpPr>
            <a:spLocks noChangeArrowheads="1"/>
          </p:cNvSpPr>
          <p:nvPr/>
        </p:nvSpPr>
        <p:spPr bwMode="auto">
          <a:xfrm>
            <a:off x="933450" y="4019550"/>
            <a:ext cx="10222865" cy="92202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a:latin typeface="微软雅黑" panose="020B0503020204020204" pitchFamily="34" charset="-122"/>
                <a:ea typeface="微软雅黑" panose="020B0503020204020204" pitchFamily="34" charset="-122"/>
              </a:rPr>
              <a:t>AF_INET </a:t>
            </a:r>
            <a:r>
              <a:rPr lang="zh-CN" altLang="en-US">
                <a:latin typeface="微软雅黑" panose="020B0503020204020204" pitchFamily="34" charset="-122"/>
                <a:ea typeface="微软雅黑" panose="020B0503020204020204" pitchFamily="34" charset="-122"/>
              </a:rPr>
              <a:t>和 </a:t>
            </a:r>
            <a:r>
              <a:rPr lang="en-US" altLang="zh-CN">
                <a:latin typeface="微软雅黑" panose="020B0503020204020204" pitchFamily="34" charset="-122"/>
                <a:ea typeface="微软雅黑" panose="020B0503020204020204" pitchFamily="34" charset="-122"/>
              </a:rPr>
              <a:t>AF_INET6 </a:t>
            </a:r>
            <a:r>
              <a:rPr lang="zh-CN" altLang="en-US">
                <a:latin typeface="微软雅黑" panose="020B0503020204020204" pitchFamily="34" charset="-122"/>
                <a:ea typeface="微软雅黑" panose="020B0503020204020204" pitchFamily="34" charset="-122"/>
              </a:rPr>
              <a:t>可以用作互联网通信，例如浏览网页，发送电子邮件，传输文件，网络可视电话等等。在 </a:t>
            </a:r>
            <a:r>
              <a:rPr lang="en-US" altLang="zh-CN">
                <a:latin typeface="微软雅黑" panose="020B0503020204020204" pitchFamily="34" charset="-122"/>
                <a:ea typeface="微软雅黑" panose="020B0503020204020204" pitchFamily="34" charset="-122"/>
              </a:rPr>
              <a:t>AF_INET </a:t>
            </a:r>
            <a:r>
              <a:rPr lang="zh-CN" altLang="en-US">
                <a:latin typeface="微软雅黑" panose="020B0503020204020204" pitchFamily="34" charset="-122"/>
                <a:ea typeface="微软雅黑" panose="020B0503020204020204" pitchFamily="34" charset="-122"/>
              </a:rPr>
              <a:t>和 </a:t>
            </a:r>
            <a:r>
              <a:rPr lang="en-US" altLang="zh-CN">
                <a:latin typeface="微软雅黑" panose="020B0503020204020204" pitchFamily="34" charset="-122"/>
                <a:ea typeface="微软雅黑" panose="020B0503020204020204" pitchFamily="34" charset="-122"/>
              </a:rPr>
              <a:t>AF_INET6 </a:t>
            </a:r>
            <a:r>
              <a:rPr lang="zh-CN" altLang="en-US">
                <a:latin typeface="微软雅黑" panose="020B0503020204020204" pitchFamily="34" charset="-122"/>
                <a:ea typeface="微软雅黑" panose="020B0503020204020204" pitchFamily="34" charset="-122"/>
              </a:rPr>
              <a:t>下支持的 </a:t>
            </a:r>
            <a:r>
              <a:rPr lang="en-US" altLang="zh-CN">
                <a:latin typeface="微软雅黑" panose="020B0503020204020204" pitchFamily="34" charset="-122"/>
                <a:ea typeface="微软雅黑" panose="020B0503020204020204" pitchFamily="34" charset="-122"/>
              </a:rPr>
              <a:t>socket </a:t>
            </a:r>
            <a:r>
              <a:rPr lang="zh-CN" altLang="en-US">
                <a:latin typeface="微软雅黑" panose="020B0503020204020204" pitchFamily="34" charset="-122"/>
                <a:ea typeface="微软雅黑" panose="020B0503020204020204" pitchFamily="34" charset="-122"/>
              </a:rPr>
              <a:t>类型有</a:t>
            </a:r>
            <a:r>
              <a:rPr lang="en-US" altLang="zh-CN">
                <a:latin typeface="微软雅黑" panose="020B0503020204020204" pitchFamily="34" charset="-122"/>
                <a:ea typeface="微软雅黑" panose="020B0503020204020204" pitchFamily="34" charset="-122"/>
              </a:rPr>
              <a:t>SOCK_STREAM</a:t>
            </a:r>
            <a:r>
              <a:rPr lang="zh-CN" altLang="en-US">
                <a:latin typeface="微软雅黑" panose="020B0503020204020204" pitchFamily="34" charset="-122"/>
                <a:ea typeface="微软雅黑" panose="020B0503020204020204" pitchFamily="34" charset="-122"/>
              </a:rPr>
              <a:t>、</a:t>
            </a:r>
            <a:r>
              <a:rPr lang="en-US" altLang="zh-CN">
                <a:latin typeface="微软雅黑" panose="020B0503020204020204" pitchFamily="34" charset="-122"/>
                <a:ea typeface="微软雅黑" panose="020B0503020204020204" pitchFamily="34" charset="-122"/>
              </a:rPr>
              <a:t>SOCK_DGRAM</a:t>
            </a:r>
            <a:r>
              <a:rPr lang="zh-CN" altLang="en-US">
                <a:latin typeface="微软雅黑" panose="020B0503020204020204" pitchFamily="34" charset="-122"/>
                <a:ea typeface="微软雅黑" panose="020B0503020204020204" pitchFamily="34" charset="-122"/>
              </a:rPr>
              <a:t>和 </a:t>
            </a:r>
            <a:r>
              <a:rPr lang="en-US" altLang="zh-CN">
                <a:latin typeface="微软雅黑" panose="020B0503020204020204" pitchFamily="34" charset="-122"/>
                <a:ea typeface="微软雅黑" panose="020B0503020204020204" pitchFamily="34" charset="-122"/>
              </a:rPr>
              <a:t>SOCK_RAW</a:t>
            </a:r>
            <a:r>
              <a:rPr lang="zh-CN" altLang="en-US">
                <a:latin typeface="微软雅黑" panose="020B0503020204020204" pitchFamily="34" charset="-122"/>
                <a:ea typeface="微软雅黑" panose="020B0503020204020204" pitchFamily="34" charset="-122"/>
              </a:rPr>
              <a:t>，他们分别称作：流式套接字，用户数据报套接字和原始套接字。</a:t>
            </a:r>
          </a:p>
        </p:txBody>
      </p:sp>
      <p:sp>
        <p:nvSpPr>
          <p:cNvPr id="9" name="矩形 8"/>
          <p:cNvSpPr/>
          <p:nvPr/>
        </p:nvSpPr>
        <p:spPr>
          <a:xfrm>
            <a:off x="933133" y="1290320"/>
            <a:ext cx="2414587"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功能特性</a:t>
            </a:r>
          </a:p>
        </p:txBody>
      </p:sp>
      <p:sp>
        <p:nvSpPr>
          <p:cNvPr id="10" name="矩形 9"/>
          <p:cNvSpPr/>
          <p:nvPr/>
        </p:nvSpPr>
        <p:spPr>
          <a:xfrm>
            <a:off x="933133" y="3547745"/>
            <a:ext cx="2414587"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AF_INET/AF_INET6</a:t>
            </a:r>
            <a:endParaRPr lang="zh-CN" altLang="en-US" dirty="0">
              <a:solidFill>
                <a:schemeClr val="bg1"/>
              </a:solidFill>
              <a:latin typeface="黑体" panose="02010609060101010101" pitchFamily="49" charset="-122"/>
              <a:ea typeface="黑体" panose="02010609060101010101" pitchFamily="49" charset="-122"/>
            </a:endParaRPr>
          </a:p>
        </p:txBody>
      </p:sp>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网络</a:t>
            </a:r>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8.33333E-7 2.22222E-6 L -0.18906 2.22222E-6 " pathEditMode="relative" ptsTypes="AA">
                                      <p:cBhvr>
                                        <p:cTn id="6" dur="600" spd="-100000" fill="hold"/>
                                        <p:tgtEl>
                                          <p:spTgt spid="9"/>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2.5E-6 -2.75272E-6 L -0.52761 -2.75272E-6 " pathEditMode="relative" rAng="0" ptsTypes="AA">
                                      <p:cBhvr>
                                        <p:cTn id="8" dur="700" spd="-100000" fill="hold"/>
                                        <p:tgtEl>
                                          <p:spTgt spid="61"/>
                                        </p:tgtEl>
                                        <p:attrNameLst>
                                          <p:attrName>ppt_x</p:attrName>
                                          <p:attrName>ppt_y</p:attrName>
                                        </p:attrNameLst>
                                      </p:cBhvr>
                                      <p:rCtr x="-264" y="0"/>
                                    </p:animMotion>
                                  </p:childTnLst>
                                </p:cTn>
                              </p:par>
                              <p:par>
                                <p:cTn id="9" presetID="9" presetClass="emph" presetSubtype="0" grpId="0" nodeType="withEffect">
                                  <p:stCondLst>
                                    <p:cond delay="0"/>
                                  </p:stCondLst>
                                  <p:childTnLst>
                                    <p:set>
                                      <p:cBhvr rctx="PPT">
                                        <p:cTn id="10" dur="indefinite"/>
                                        <p:tgtEl>
                                          <p:spTgt spid="83"/>
                                        </p:tgtEl>
                                        <p:attrNameLst>
                                          <p:attrName>style.opacity</p:attrName>
                                        </p:attrNameLst>
                                      </p:cBhvr>
                                      <p:to>
                                        <p:strVal val="0"/>
                                      </p:to>
                                    </p:set>
                                    <p:animEffect filter="image" prLst="opacity: 0">
                                      <p:cBhvr rctx="IE">
                                        <p:cTn id="11" dur="indefinite"/>
                                        <p:tgtEl>
                                          <p:spTgt spid="83"/>
                                        </p:tgtEl>
                                      </p:cBhvr>
                                    </p:animEffect>
                                  </p:childTnLst>
                                </p:cTn>
                              </p:par>
                              <p:par>
                                <p:cTn id="12" presetID="9" presetClass="emph" presetSubtype="0" grpId="0" nodeType="withEffect">
                                  <p:stCondLst>
                                    <p:cond delay="0"/>
                                  </p:stCondLst>
                                  <p:childTnLst>
                                    <p:set>
                                      <p:cBhvr rctx="PPT">
                                        <p:cTn id="13" dur="indefinite"/>
                                        <p:tgtEl>
                                          <p:spTgt spid="10"/>
                                        </p:tgtEl>
                                        <p:attrNameLst>
                                          <p:attrName>style.opacity</p:attrName>
                                        </p:attrNameLst>
                                      </p:cBhvr>
                                      <p:to>
                                        <p:strVal val="0"/>
                                      </p:to>
                                    </p:set>
                                    <p:animEffect filter="image" prLst="opacity: 0">
                                      <p:cBhvr rctx="IE">
                                        <p:cTn id="14" dur="indefinite"/>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grpId="1" nodeType="clickEffect">
                                  <p:stCondLst>
                                    <p:cond delay="100"/>
                                  </p:stCondLst>
                                  <p:childTnLst>
                                    <p:set>
                                      <p:cBhvr rctx="PPT">
                                        <p:cTn id="18" dur="indefinite"/>
                                        <p:tgtEl>
                                          <p:spTgt spid="83"/>
                                        </p:tgtEl>
                                        <p:attrNameLst>
                                          <p:attrName>style.opacity</p:attrName>
                                        </p:attrNameLst>
                                      </p:cBhvr>
                                      <p:to>
                                        <p:strVal val="1"/>
                                      </p:to>
                                    </p:set>
                                    <p:animEffect filter="image" prLst="opacity: 1">
                                      <p:cBhvr rctx="IE">
                                        <p:cTn id="19" dur="indefinite"/>
                                        <p:tgtEl>
                                          <p:spTgt spid="83"/>
                                        </p:tgtEl>
                                      </p:cBhvr>
                                    </p:animEffect>
                                  </p:childTnLst>
                                </p:cTn>
                              </p:par>
                              <p:par>
                                <p:cTn id="20" presetID="9" presetClass="emph" presetSubtype="0" grpId="1" nodeType="withEffect">
                                  <p:stCondLst>
                                    <p:cond delay="100"/>
                                  </p:stCondLst>
                                  <p:childTnLst>
                                    <p:set>
                                      <p:cBhvr rctx="PPT">
                                        <p:cTn id="21" dur="indefinite"/>
                                        <p:tgtEl>
                                          <p:spTgt spid="10"/>
                                        </p:tgtEl>
                                        <p:attrNameLst>
                                          <p:attrName>style.opacity</p:attrName>
                                        </p:attrNameLst>
                                      </p:cBhvr>
                                      <p:to>
                                        <p:strVal val="1"/>
                                      </p:to>
                                    </p:set>
                                    <p:animEffect filter="image" prLst="opacity: 1">
                                      <p:cBhvr rctx="IE">
                                        <p:cTn id="22" dur="indefinite"/>
                                        <p:tgtEl>
                                          <p:spTgt spid="10"/>
                                        </p:tgtEl>
                                      </p:cBhvr>
                                    </p:animEffect>
                                  </p:childTnLst>
                                </p:cTn>
                              </p:par>
                              <p:par>
                                <p:cTn id="23" presetID="0" presetClass="path" presetSubtype="0" accel="50000" decel="50000" fill="hold" grpId="2" nodeType="withEffect">
                                  <p:stCondLst>
                                    <p:cond delay="0"/>
                                  </p:stCondLst>
                                  <p:childTnLst>
                                    <p:animMotion origin="layout" path="M 0 0 L -0.22049 0 " pathEditMode="relative" ptsTypes="AA">
                                      <p:cBhvr>
                                        <p:cTn id="24" dur="600" spd="-100000" fill="hold"/>
                                        <p:tgtEl>
                                          <p:spTgt spid="10"/>
                                        </p:tgtEl>
                                        <p:attrNameLst>
                                          <p:attrName>ppt_x</p:attrName>
                                          <p:attrName>ppt_y</p:attrName>
                                        </p:attrNameLst>
                                      </p:cBhvr>
                                    </p:animMotion>
                                  </p:childTnLst>
                                </p:cTn>
                              </p:par>
                              <p:par>
                                <p:cTn id="25" presetID="0" presetClass="path" presetSubtype="0" accel="50000" decel="50000" fill="hold" grpId="2" nodeType="withEffect">
                                  <p:stCondLst>
                                    <p:cond delay="0"/>
                                  </p:stCondLst>
                                  <p:childTnLst>
                                    <p:animMotion origin="layout" path="M 2.5E-6 2.42424E-6 L -0.54341 2.42424E-6 " pathEditMode="relative" rAng="0" ptsTypes="AA">
                                      <p:cBhvr>
                                        <p:cTn id="26" dur="700" spd="-100000" fill="hold"/>
                                        <p:tgtEl>
                                          <p:spTgt spid="83"/>
                                        </p:tgtEl>
                                        <p:attrNameLst>
                                          <p:attrName>ppt_x</p:attrName>
                                          <p:attrName>ppt_y</p:attrName>
                                        </p:attrNameLst>
                                      </p:cBhvr>
                                      <p:rCtr x="-27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ldLvl="0" animBg="1"/>
      <p:bldP spid="83" grpId="0" bldLvl="0" animBg="1"/>
      <p:bldP spid="83" grpId="1" bldLvl="0" animBg="1"/>
      <p:bldP spid="83" grpId="2" bldLvl="0" animBg="1"/>
      <p:bldP spid="9" grpId="0" bldLvl="0" animBg="1"/>
      <p:bldP spid="10" grpId="0" bldLvl="0" animBg="1"/>
      <p:bldP spid="10" grpId="1" bldLvl="0" animBg="1"/>
      <p:bldP spid="10" grpId="2"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网络</a:t>
            </a:r>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p>
        </p:txBody>
      </p:sp>
      <p:sp>
        <p:nvSpPr>
          <p:cNvPr id="48130" name="矩形 2"/>
          <p:cNvSpPr>
            <a:spLocks noChangeArrowheads="1"/>
          </p:cNvSpPr>
          <p:nvPr/>
        </p:nvSpPr>
        <p:spPr bwMode="auto">
          <a:xfrm>
            <a:off x="942340" y="3899535"/>
            <a:ext cx="10327640" cy="36830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a:latin typeface="微软雅黑" panose="020B0503020204020204" pitchFamily="34" charset="-122"/>
                <a:ea typeface="微软雅黑" panose="020B0503020204020204" pitchFamily="34" charset="-122"/>
              </a:rPr>
              <a:t>AF_PACKET </a:t>
            </a:r>
            <a:r>
              <a:rPr lang="zh-CN" altLang="en-US">
                <a:latin typeface="微软雅黑" panose="020B0503020204020204" pitchFamily="34" charset="-122"/>
                <a:ea typeface="微软雅黑" panose="020B0503020204020204" pitchFamily="34" charset="-122"/>
              </a:rPr>
              <a:t>可直接从网口获取数据和映射用户数据。</a:t>
            </a:r>
          </a:p>
        </p:txBody>
      </p:sp>
      <p:sp>
        <p:nvSpPr>
          <p:cNvPr id="4" name="矩形 3"/>
          <p:cNvSpPr/>
          <p:nvPr/>
        </p:nvSpPr>
        <p:spPr>
          <a:xfrm>
            <a:off x="942023" y="3424873"/>
            <a:ext cx="1622425"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err="1">
                <a:solidFill>
                  <a:schemeClr val="bg1"/>
                </a:solidFill>
                <a:latin typeface="黑体" panose="02010609060101010101" pitchFamily="49" charset="-122"/>
                <a:ea typeface="黑体" panose="02010609060101010101" pitchFamily="49" charset="-122"/>
              </a:rPr>
              <a:t>AF_PACKET</a:t>
            </a:r>
            <a:endParaRPr lang="zh-CN" altLang="en-US" dirty="0">
              <a:solidFill>
                <a:schemeClr val="bg1"/>
              </a:solidFill>
              <a:latin typeface="黑体" panose="02010609060101010101" pitchFamily="49" charset="-122"/>
              <a:ea typeface="黑体" panose="02010609060101010101" pitchFamily="49" charset="-122"/>
            </a:endParaRPr>
          </a:p>
        </p:txBody>
      </p:sp>
      <p:sp>
        <p:nvSpPr>
          <p:cNvPr id="48132" name="矩形 4"/>
          <p:cNvSpPr>
            <a:spLocks noChangeArrowheads="1"/>
          </p:cNvSpPr>
          <p:nvPr/>
        </p:nvSpPr>
        <p:spPr bwMode="auto">
          <a:xfrm>
            <a:off x="942340" y="1796415"/>
            <a:ext cx="10327640" cy="92202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a:latin typeface="微软雅黑" panose="020B0503020204020204" pitchFamily="34" charset="-122"/>
                <a:ea typeface="微软雅黑" panose="020B0503020204020204" pitchFamily="34" charset="-122"/>
              </a:rPr>
              <a:t>AF_UNIX </a:t>
            </a:r>
            <a:r>
              <a:rPr lang="zh-CN" altLang="en-US">
                <a:latin typeface="微软雅黑" panose="020B0503020204020204" pitchFamily="34" charset="-122"/>
                <a:ea typeface="微软雅黑" panose="020B0503020204020204" pitchFamily="34" charset="-122"/>
              </a:rPr>
              <a:t>可以用作本机进程间双向管道通信，例如在 </a:t>
            </a:r>
            <a:r>
              <a:rPr lang="en-US" altLang="zh-CN">
                <a:latin typeface="微软雅黑" panose="020B0503020204020204" pitchFamily="34" charset="-122"/>
                <a:ea typeface="微软雅黑" panose="020B0503020204020204" pitchFamily="34" charset="-122"/>
              </a:rPr>
              <a:t>POSIX </a:t>
            </a:r>
            <a:r>
              <a:rPr lang="zh-CN" altLang="en-US">
                <a:latin typeface="微软雅黑" panose="020B0503020204020204" pitchFamily="34" charset="-122"/>
                <a:ea typeface="微软雅黑" panose="020B0503020204020204" pitchFamily="34" charset="-122"/>
              </a:rPr>
              <a:t>系统中大多数支持多进程的图形系统，进程间都是使用 </a:t>
            </a:r>
            <a:r>
              <a:rPr lang="en-US" altLang="zh-CN">
                <a:latin typeface="微软雅黑" panose="020B0503020204020204" pitchFamily="34" charset="-122"/>
                <a:ea typeface="微软雅黑" panose="020B0503020204020204" pitchFamily="34" charset="-122"/>
              </a:rPr>
              <a:t>AF_UNIX </a:t>
            </a:r>
            <a:r>
              <a:rPr lang="zh-CN" altLang="en-US">
                <a:latin typeface="微软雅黑" panose="020B0503020204020204" pitchFamily="34" charset="-122"/>
                <a:ea typeface="微软雅黑" panose="020B0503020204020204" pitchFamily="34" charset="-122"/>
              </a:rPr>
              <a:t>进行双向管道通信。著名的</a:t>
            </a:r>
            <a:r>
              <a:rPr lang="en-US" altLang="zh-CN">
                <a:latin typeface="微软雅黑" panose="020B0503020204020204" pitchFamily="34" charset="-122"/>
                <a:ea typeface="微软雅黑" panose="020B0503020204020204" pitchFamily="34" charset="-122"/>
              </a:rPr>
              <a:t>X windows(X11</a:t>
            </a:r>
            <a:r>
              <a:rPr lang="zh-CN" altLang="en-US">
                <a:latin typeface="微软雅黑" panose="020B0503020204020204" pitchFamily="34" charset="-122"/>
                <a:ea typeface="微软雅黑" panose="020B0503020204020204" pitchFamily="34" charset="-122"/>
              </a:rPr>
              <a:t>或 </a:t>
            </a:r>
            <a:r>
              <a:rPr lang="en-US" altLang="zh-CN">
                <a:latin typeface="微软雅黑" panose="020B0503020204020204" pitchFamily="34" charset="-122"/>
                <a:ea typeface="微软雅黑" panose="020B0503020204020204" pitchFamily="34" charset="-122"/>
              </a:rPr>
              <a:t>X)</a:t>
            </a:r>
            <a:r>
              <a:rPr lang="zh-CN" altLang="en-US">
                <a:latin typeface="微软雅黑" panose="020B0503020204020204" pitchFamily="34" charset="-122"/>
                <a:ea typeface="微软雅黑" panose="020B0503020204020204" pitchFamily="34" charset="-122"/>
              </a:rPr>
              <a:t>系统使用此协议，在嵌入式系统里面 </a:t>
            </a:r>
            <a:r>
              <a:rPr lang="en-US" altLang="zh-CN">
                <a:latin typeface="微软雅黑" panose="020B0503020204020204" pitchFamily="34" charset="-122"/>
                <a:ea typeface="微软雅黑" panose="020B0503020204020204" pitchFamily="34" charset="-122"/>
              </a:rPr>
              <a:t>Qt </a:t>
            </a:r>
            <a:r>
              <a:rPr lang="zh-CN" altLang="en-US">
                <a:latin typeface="微软雅黑" panose="020B0503020204020204" pitchFamily="34" charset="-122"/>
                <a:ea typeface="微软雅黑" panose="020B0503020204020204" pitchFamily="34" charset="-122"/>
              </a:rPr>
              <a:t>的 </a:t>
            </a:r>
            <a:r>
              <a:rPr lang="en-US" altLang="zh-CN">
                <a:latin typeface="微软雅黑" panose="020B0503020204020204" pitchFamily="34" charset="-122"/>
                <a:ea typeface="微软雅黑" panose="020B0503020204020204" pitchFamily="34" charset="-122"/>
              </a:rPr>
              <a:t>QWS </a:t>
            </a:r>
            <a:r>
              <a:rPr lang="zh-CN" altLang="en-US">
                <a:latin typeface="微软雅黑" panose="020B0503020204020204" pitchFamily="34" charset="-122"/>
                <a:ea typeface="微软雅黑" panose="020B0503020204020204" pitchFamily="34" charset="-122"/>
              </a:rPr>
              <a:t>也是借助 此协议实现多进程间通信的。</a:t>
            </a:r>
          </a:p>
        </p:txBody>
      </p:sp>
      <p:sp>
        <p:nvSpPr>
          <p:cNvPr id="6" name="矩形 5"/>
          <p:cNvSpPr/>
          <p:nvPr/>
        </p:nvSpPr>
        <p:spPr>
          <a:xfrm>
            <a:off x="942023" y="1321435"/>
            <a:ext cx="1622425"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AF_UNIX</a:t>
            </a:r>
            <a:endParaRPr lang="zh-CN" altLang="en-US"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网络</a:t>
            </a:r>
            <a:r>
              <a:rPr lang="en-US" altLang="zh-CN" sz="3200" dirty="0">
                <a:solidFill>
                  <a:srgbClr val="165380"/>
                </a:solidFill>
                <a:latin typeface="思源黑体 CN Bold" panose="020B0800000000000000" charset="-122"/>
                <a:ea typeface="思源黑体 CN Bold" panose="020B0800000000000000" charset="-122"/>
                <a:cs typeface="+mn-ea"/>
                <a:sym typeface="+mn-lt"/>
              </a:rPr>
              <a:t>I/O</a:t>
            </a:r>
          </a:p>
        </p:txBody>
      </p:sp>
      <p:sp>
        <p:nvSpPr>
          <p:cNvPr id="42" name="矩形 41"/>
          <p:cNvSpPr/>
          <p:nvPr/>
        </p:nvSpPr>
        <p:spPr>
          <a:xfrm>
            <a:off x="952500" y="1326833"/>
            <a:ext cx="171450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无线网络</a:t>
            </a:r>
          </a:p>
        </p:txBody>
      </p:sp>
      <p:sp>
        <p:nvSpPr>
          <p:cNvPr id="55" name="矩形 54"/>
          <p:cNvSpPr>
            <a:spLocks noChangeArrowheads="1"/>
          </p:cNvSpPr>
          <p:nvPr/>
        </p:nvSpPr>
        <p:spPr bwMode="auto">
          <a:xfrm>
            <a:off x="6862763" y="1327150"/>
            <a:ext cx="3643312" cy="953135"/>
          </a:xfrm>
          <a:prstGeom prst="rect">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latin typeface="微软雅黑" panose="020B0503020204020204" pitchFamily="34" charset="-122"/>
                <a:ea typeface="微软雅黑" panose="020B0503020204020204" pitchFamily="34" charset="-122"/>
              </a:rPr>
              <a:t>有线与无线网络系统在此并无任何区别，都对上提供标准的网络接口，应用程序可以无缝的工作在有线与无线网络之上，他们之间没有任何差别。</a:t>
            </a:r>
          </a:p>
        </p:txBody>
      </p:sp>
      <p:sp>
        <p:nvSpPr>
          <p:cNvPr id="56" name="DRuter"/>
          <p:cNvSpPr>
            <a:spLocks noChangeArrowheads="1"/>
          </p:cNvSpPr>
          <p:nvPr/>
        </p:nvSpPr>
        <p:spPr bwMode="auto">
          <a:xfrm>
            <a:off x="6819900" y="2738438"/>
            <a:ext cx="3643313" cy="1814829"/>
          </a:xfrm>
          <a:prstGeom prst="wedgeRectCallout">
            <a:avLst>
              <a:gd name="adj1" fmla="val -58190"/>
              <a:gd name="adj2" fmla="val -35144"/>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solidFill>
                  <a:srgbClr val="FF0000"/>
                </a:solidFill>
                <a:latin typeface="微软雅黑" panose="020B0503020204020204" pitchFamily="34" charset="-122"/>
                <a:ea typeface="微软雅黑" panose="020B0503020204020204" pitchFamily="34" charset="-122"/>
              </a:rPr>
              <a:t>动态路由协议：</a:t>
            </a:r>
          </a:p>
          <a:p>
            <a:r>
              <a:rPr lang="zh-CN" altLang="en-US" sz="1400">
                <a:latin typeface="微软雅黑" panose="020B0503020204020204" pitchFamily="34" charset="-122"/>
                <a:ea typeface="微软雅黑" panose="020B0503020204020204" pitchFamily="34" charset="-122"/>
              </a:rPr>
              <a:t>此层实现了无线网络的自动组网功能，目前支持的协议有 </a:t>
            </a:r>
            <a:r>
              <a:rPr lang="en-US" altLang="zh-CN" sz="1400">
                <a:latin typeface="微软雅黑" panose="020B0503020204020204" pitchFamily="34" charset="-122"/>
                <a:ea typeface="微软雅黑" panose="020B0503020204020204" pitchFamily="34" charset="-122"/>
              </a:rPr>
              <a:t>MAODV</a:t>
            </a:r>
            <a:r>
              <a:rPr lang="zh-CN" altLang="en-US" sz="1400">
                <a:latin typeface="微软雅黑" panose="020B0503020204020204" pitchFamily="34" charset="-122"/>
                <a:ea typeface="微软雅黑" panose="020B0503020204020204" pitchFamily="34" charset="-122"/>
              </a:rPr>
              <a:t>，此协议适用于中等规模且节点变化较为快速的网络。</a:t>
            </a:r>
            <a:r>
              <a:rPr lang="en-US" altLang="zh-CN" sz="1400">
                <a:latin typeface="微软雅黑" panose="020B0503020204020204" pitchFamily="34" charset="-122"/>
                <a:ea typeface="微软雅黑" panose="020B0503020204020204" pitchFamily="34" charset="-122"/>
              </a:rPr>
              <a:t>RPL </a:t>
            </a:r>
            <a:r>
              <a:rPr lang="zh-CN" altLang="en-US" sz="1400">
                <a:latin typeface="微软雅黑" panose="020B0503020204020204" pitchFamily="34" charset="-122"/>
                <a:ea typeface="微软雅黑" panose="020B0503020204020204" pitchFamily="34" charset="-122"/>
              </a:rPr>
              <a:t>为当前计划支持的路由交换协议。</a:t>
            </a:r>
            <a:r>
              <a:rPr lang="en-US" altLang="zh-CN" sz="1400">
                <a:latin typeface="微软雅黑" panose="020B0503020204020204" pitchFamily="34" charset="-122"/>
                <a:ea typeface="微软雅黑" panose="020B0503020204020204" pitchFamily="34" charset="-122"/>
              </a:rPr>
              <a:t>RPL </a:t>
            </a:r>
            <a:r>
              <a:rPr lang="zh-CN" altLang="en-US" sz="1400">
                <a:latin typeface="微软雅黑" panose="020B0503020204020204" pitchFamily="34" charset="-122"/>
                <a:ea typeface="微软雅黑" panose="020B0503020204020204" pitchFamily="34" charset="-122"/>
              </a:rPr>
              <a:t>协议于 </a:t>
            </a:r>
            <a:r>
              <a:rPr lang="en-US" altLang="zh-CN" sz="1400">
                <a:latin typeface="微软雅黑" panose="020B0503020204020204" pitchFamily="34" charset="-122"/>
                <a:ea typeface="微软雅黑" panose="020B0503020204020204" pitchFamily="34" charset="-122"/>
              </a:rPr>
              <a:t>2012 </a:t>
            </a:r>
            <a:r>
              <a:rPr lang="zh-CN" altLang="en-US" sz="1400">
                <a:latin typeface="微软雅黑" panose="020B0503020204020204" pitchFamily="34" charset="-122"/>
                <a:ea typeface="微软雅黑" panose="020B0503020204020204" pitchFamily="34" charset="-122"/>
              </a:rPr>
              <a:t>年取得 </a:t>
            </a:r>
            <a:r>
              <a:rPr lang="en-US" altLang="zh-CN" sz="1400">
                <a:latin typeface="微软雅黑" panose="020B0503020204020204" pitchFamily="34" charset="-122"/>
                <a:ea typeface="微软雅黑" panose="020B0503020204020204" pitchFamily="34" charset="-122"/>
              </a:rPr>
              <a:t>RFC </a:t>
            </a:r>
            <a:r>
              <a:rPr lang="zh-CN" altLang="en-US" sz="1400">
                <a:latin typeface="微软雅黑" panose="020B0503020204020204" pitchFamily="34" charset="-122"/>
                <a:ea typeface="微软雅黑" panose="020B0503020204020204" pitchFamily="34" charset="-122"/>
              </a:rPr>
              <a:t>标准编号（</a:t>
            </a:r>
            <a:r>
              <a:rPr lang="en-US" altLang="zh-CN" sz="1400">
                <a:latin typeface="微软雅黑" panose="020B0503020204020204" pitchFamily="34" charset="-122"/>
                <a:ea typeface="微软雅黑" panose="020B0503020204020204" pitchFamily="34" charset="-122"/>
              </a:rPr>
              <a:t>RFC 6550</a:t>
            </a:r>
            <a:r>
              <a:rPr lang="zh-CN" altLang="en-US" sz="1400">
                <a:latin typeface="微软雅黑" panose="020B0503020204020204" pitchFamily="34" charset="-122"/>
                <a:ea typeface="微软雅黑" panose="020B0503020204020204" pitchFamily="34" charset="-122"/>
              </a:rPr>
              <a:t>），成为标准的路由交换协议，它主要用在 </a:t>
            </a:r>
            <a:r>
              <a:rPr lang="en-US" altLang="zh-CN" sz="1400">
                <a:latin typeface="微软雅黑" panose="020B0503020204020204" pitchFamily="34" charset="-122"/>
                <a:ea typeface="微软雅黑" panose="020B0503020204020204" pitchFamily="34" charset="-122"/>
              </a:rPr>
              <a:t>IPv6 </a:t>
            </a:r>
            <a:r>
              <a:rPr lang="zh-CN" altLang="en-US" sz="1400">
                <a:latin typeface="微软雅黑" panose="020B0503020204020204" pitchFamily="34" charset="-122"/>
                <a:ea typeface="微软雅黑" panose="020B0503020204020204" pitchFamily="34" charset="-122"/>
              </a:rPr>
              <a:t>低功耗无线通信系统之中。</a:t>
            </a:r>
          </a:p>
        </p:txBody>
      </p:sp>
      <p:sp>
        <p:nvSpPr>
          <p:cNvPr id="60" name="无线网络接口"/>
          <p:cNvSpPr>
            <a:spLocks noChangeArrowheads="1"/>
          </p:cNvSpPr>
          <p:nvPr/>
        </p:nvSpPr>
        <p:spPr bwMode="auto">
          <a:xfrm>
            <a:off x="6826250" y="3368675"/>
            <a:ext cx="3643313" cy="2030095"/>
          </a:xfrm>
          <a:prstGeom prst="wedgeRectCallout">
            <a:avLst>
              <a:gd name="adj1" fmla="val -58157"/>
              <a:gd name="adj2" fmla="val -31579"/>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dirty="0">
                <a:solidFill>
                  <a:srgbClr val="FF0000"/>
                </a:solidFill>
                <a:latin typeface="微软雅黑" panose="020B0503020204020204" pitchFamily="34" charset="-122"/>
                <a:ea typeface="微软雅黑" panose="020B0503020204020204" pitchFamily="34" charset="-122"/>
              </a:rPr>
              <a:t>无线网络接口：</a:t>
            </a:r>
          </a:p>
          <a:p>
            <a:r>
              <a:rPr lang="en-US" altLang="zh-CN" sz="1400" dirty="0">
                <a:latin typeface="微软雅黑" panose="020B0503020204020204" pitchFamily="34" charset="-122"/>
                <a:ea typeface="微软雅黑" panose="020B0503020204020204" pitchFamily="34" charset="-122"/>
              </a:rPr>
              <a:t>SylixOS </a:t>
            </a:r>
            <a:r>
              <a:rPr lang="zh-CN" altLang="en-US" sz="1400" dirty="0">
                <a:latin typeface="微软雅黑" panose="020B0503020204020204" pitchFamily="34" charset="-122"/>
                <a:ea typeface="微软雅黑" panose="020B0503020204020204" pitchFamily="34" charset="-122"/>
              </a:rPr>
              <a:t>系统提供标准的 </a:t>
            </a:r>
            <a:r>
              <a:rPr lang="en-US" altLang="zh-CN" sz="1400" dirty="0">
                <a:latin typeface="微软雅黑" panose="020B0503020204020204" pitchFamily="34" charset="-122"/>
                <a:ea typeface="微软雅黑" panose="020B0503020204020204" pitchFamily="34" charset="-122"/>
              </a:rPr>
              <a:t>IEEE802.15.4 </a:t>
            </a:r>
            <a:r>
              <a:rPr lang="zh-CN" altLang="en-US" sz="1400" dirty="0">
                <a:latin typeface="微软雅黑" panose="020B0503020204020204" pitchFamily="34" charset="-122"/>
                <a:ea typeface="微软雅黑" panose="020B0503020204020204" pitchFamily="34" charset="-122"/>
              </a:rPr>
              <a:t>无线网络接口分组交换功能，由于无线网络为了减少碰撞，一般都使用较短的数据包，但 </a:t>
            </a:r>
            <a:r>
              <a:rPr lang="en-US" altLang="zh-CN" sz="1400" dirty="0">
                <a:latin typeface="微软雅黑" panose="020B0503020204020204" pitchFamily="34" charset="-122"/>
                <a:ea typeface="微软雅黑" panose="020B0503020204020204" pitchFamily="34" charset="-122"/>
              </a:rPr>
              <a:t>IPv6 </a:t>
            </a:r>
            <a:r>
              <a:rPr lang="zh-CN" altLang="en-US" sz="1400" dirty="0">
                <a:latin typeface="微软雅黑" panose="020B0503020204020204" pitchFamily="34" charset="-122"/>
                <a:ea typeface="微软雅黑" panose="020B0503020204020204" pitchFamily="34" charset="-122"/>
              </a:rPr>
              <a:t>规定网络接口的 </a:t>
            </a:r>
            <a:r>
              <a:rPr lang="en-US" altLang="zh-CN" sz="1400" dirty="0">
                <a:latin typeface="微软雅黑" panose="020B0503020204020204" pitchFamily="34" charset="-122"/>
                <a:ea typeface="微软雅黑" panose="020B0503020204020204" pitchFamily="34" charset="-122"/>
              </a:rPr>
              <a:t>MTU </a:t>
            </a:r>
            <a:r>
              <a:rPr lang="zh-CN" altLang="en-US" sz="1400" dirty="0">
                <a:latin typeface="微软雅黑" panose="020B0503020204020204" pitchFamily="34" charset="-122"/>
                <a:ea typeface="微软雅黑" panose="020B0503020204020204" pitchFamily="34" charset="-122"/>
              </a:rPr>
              <a:t>不得低于 </a:t>
            </a:r>
            <a:r>
              <a:rPr lang="en-US" altLang="zh-CN" sz="1400" dirty="0">
                <a:latin typeface="微软雅黑" panose="020B0503020204020204" pitchFamily="34" charset="-122"/>
                <a:ea typeface="微软雅黑" panose="020B0503020204020204" pitchFamily="34" charset="-122"/>
              </a:rPr>
              <a:t>1280 </a:t>
            </a:r>
            <a:r>
              <a:rPr lang="zh-CN" altLang="en-US" sz="1400" dirty="0">
                <a:latin typeface="微软雅黑" panose="020B0503020204020204" pitchFamily="34" charset="-122"/>
                <a:ea typeface="微软雅黑" panose="020B0503020204020204" pitchFamily="34" charset="-122"/>
              </a:rPr>
              <a:t>字节，所以这里也负责了基于 </a:t>
            </a:r>
            <a:r>
              <a:rPr lang="en-US" altLang="zh-CN" sz="1400" dirty="0">
                <a:latin typeface="微软雅黑" panose="020B0503020204020204" pitchFamily="34" charset="-122"/>
                <a:ea typeface="微软雅黑" panose="020B0503020204020204" pitchFamily="34" charset="-122"/>
              </a:rPr>
              <a:t>MAC </a:t>
            </a:r>
            <a:r>
              <a:rPr lang="zh-CN" altLang="en-US" sz="1400" dirty="0">
                <a:latin typeface="微软雅黑" panose="020B0503020204020204" pitchFamily="34" charset="-122"/>
                <a:ea typeface="微软雅黑" panose="020B0503020204020204" pitchFamily="34" charset="-122"/>
              </a:rPr>
              <a:t>层的数据包分拆与合并功能。对于不符合</a:t>
            </a:r>
            <a:r>
              <a:rPr lang="en-US" altLang="zh-CN" sz="1400" dirty="0">
                <a:latin typeface="微软雅黑" panose="020B0503020204020204" pitchFamily="34" charset="-122"/>
                <a:ea typeface="微软雅黑" panose="020B0503020204020204" pitchFamily="34" charset="-122"/>
              </a:rPr>
              <a:t>IEEE802.15.4 </a:t>
            </a:r>
            <a:r>
              <a:rPr lang="zh-CN" altLang="en-US" sz="1400" dirty="0">
                <a:latin typeface="微软雅黑" panose="020B0503020204020204" pitchFamily="34" charset="-122"/>
                <a:ea typeface="微软雅黑" panose="020B0503020204020204" pitchFamily="34" charset="-122"/>
              </a:rPr>
              <a:t>标准的射频接口可以在射频驱动中虚拟成此类接口。</a:t>
            </a:r>
          </a:p>
        </p:txBody>
      </p:sp>
      <p:sp>
        <p:nvSpPr>
          <p:cNvPr id="61" name="MAC"/>
          <p:cNvSpPr>
            <a:spLocks noChangeArrowheads="1"/>
          </p:cNvSpPr>
          <p:nvPr/>
        </p:nvSpPr>
        <p:spPr bwMode="auto">
          <a:xfrm>
            <a:off x="6826250" y="3613150"/>
            <a:ext cx="3643313" cy="1168399"/>
          </a:xfrm>
          <a:prstGeom prst="wedgeRectCallout">
            <a:avLst>
              <a:gd name="adj1" fmla="val -57907"/>
              <a:gd name="adj2" fmla="val 14630"/>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en-US" altLang="zh-CN" sz="1400" dirty="0">
                <a:solidFill>
                  <a:srgbClr val="FF0000"/>
                </a:solidFill>
                <a:latin typeface="微软雅黑" panose="020B0503020204020204" pitchFamily="34" charset="-122"/>
                <a:ea typeface="微软雅黑" panose="020B0503020204020204" pitchFamily="34" charset="-122"/>
              </a:rPr>
              <a:t>MAC</a:t>
            </a:r>
            <a:r>
              <a:rPr lang="zh-CN" altLang="en-US" sz="1400" dirty="0">
                <a:solidFill>
                  <a:srgbClr val="FF0000"/>
                </a:solidFill>
                <a:latin typeface="微软雅黑" panose="020B0503020204020204" pitchFamily="34" charset="-122"/>
                <a:ea typeface="微软雅黑" panose="020B0503020204020204" pitchFamily="34" charset="-122"/>
              </a:rPr>
              <a:t>适配层：</a:t>
            </a:r>
          </a:p>
          <a:p>
            <a:r>
              <a:rPr lang="zh-CN" altLang="en-US" sz="1400" dirty="0">
                <a:latin typeface="微软雅黑" panose="020B0503020204020204" pitchFamily="34" charset="-122"/>
                <a:ea typeface="微软雅黑" panose="020B0503020204020204" pitchFamily="34" charset="-122"/>
              </a:rPr>
              <a:t>根据选择的无线网络类型，</a:t>
            </a:r>
            <a:r>
              <a:rPr lang="en-US" altLang="zh-CN" sz="1400" dirty="0">
                <a:latin typeface="微软雅黑" panose="020B0503020204020204" pitchFamily="34" charset="-122"/>
                <a:ea typeface="微软雅黑" panose="020B0503020204020204" pitchFamily="34" charset="-122"/>
              </a:rPr>
              <a:t>SylixOS </a:t>
            </a:r>
            <a:r>
              <a:rPr lang="zh-CN" altLang="en-US" sz="1400" dirty="0">
                <a:latin typeface="微软雅黑" panose="020B0503020204020204" pitchFamily="34" charset="-122"/>
                <a:ea typeface="微软雅黑" panose="020B0503020204020204" pitchFamily="34" charset="-122"/>
              </a:rPr>
              <a:t>提供了多种</a:t>
            </a:r>
            <a:r>
              <a:rPr lang="en-US" altLang="zh-CN" sz="1400" dirty="0">
                <a:latin typeface="微软雅黑" panose="020B0503020204020204" pitchFamily="34" charset="-122"/>
                <a:ea typeface="微软雅黑" panose="020B0503020204020204" pitchFamily="34" charset="-122"/>
              </a:rPr>
              <a:t>MAC </a:t>
            </a:r>
            <a:r>
              <a:rPr lang="zh-CN" altLang="en-US" sz="1400" dirty="0">
                <a:latin typeface="微软雅黑" panose="020B0503020204020204" pitchFamily="34" charset="-122"/>
                <a:ea typeface="微软雅黑" panose="020B0503020204020204" pitchFamily="34" charset="-122"/>
              </a:rPr>
              <a:t>访问的模型：他们是 </a:t>
            </a:r>
            <a:r>
              <a:rPr lang="en-US" altLang="zh-CN" sz="1400" dirty="0">
                <a:latin typeface="微软雅黑" panose="020B0503020204020204" pitchFamily="34" charset="-122"/>
                <a:ea typeface="微软雅黑" panose="020B0503020204020204" pitchFamily="34" charset="-122"/>
              </a:rPr>
              <a:t>CSMA/CA</a:t>
            </a:r>
            <a:r>
              <a:rPr lang="zh-CN" altLang="en-US" sz="1400" dirty="0">
                <a:latin typeface="微软雅黑" panose="020B0503020204020204" pitchFamily="34" charset="-122"/>
                <a:ea typeface="微软雅黑" panose="020B0503020204020204" pitchFamily="34" charset="-122"/>
              </a:rPr>
              <a:t>（载波侦听多路访问</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冲突规避）、</a:t>
            </a:r>
            <a:r>
              <a:rPr lang="en-US" altLang="zh-CN" sz="1400" dirty="0">
                <a:latin typeface="微软雅黑" panose="020B0503020204020204" pitchFamily="34" charset="-122"/>
                <a:ea typeface="微软雅黑" panose="020B0503020204020204" pitchFamily="34" charset="-122"/>
              </a:rPr>
              <a:t>TDMA</a:t>
            </a:r>
            <a:r>
              <a:rPr lang="zh-CN" altLang="en-US" sz="1400" dirty="0">
                <a:latin typeface="微软雅黑" panose="020B0503020204020204" pitchFamily="34" charset="-122"/>
                <a:ea typeface="微软雅黑" panose="020B0503020204020204" pitchFamily="34" charset="-122"/>
              </a:rPr>
              <a:t>（时分多路复用）等等。 </a:t>
            </a:r>
          </a:p>
        </p:txBody>
      </p:sp>
      <p:sp>
        <p:nvSpPr>
          <p:cNvPr id="62" name="射频周期"/>
          <p:cNvSpPr>
            <a:spLocks noChangeArrowheads="1"/>
          </p:cNvSpPr>
          <p:nvPr/>
        </p:nvSpPr>
        <p:spPr bwMode="auto">
          <a:xfrm>
            <a:off x="6819900" y="4154488"/>
            <a:ext cx="3643313" cy="1168399"/>
          </a:xfrm>
          <a:prstGeom prst="wedgeRectCallout">
            <a:avLst>
              <a:gd name="adj1" fmla="val -58120"/>
              <a:gd name="adj2" fmla="val 12083"/>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solidFill>
                  <a:srgbClr val="FF0000"/>
                </a:solidFill>
                <a:latin typeface="微软雅黑" panose="020B0503020204020204" pitchFamily="34" charset="-122"/>
                <a:ea typeface="微软雅黑" panose="020B0503020204020204" pitchFamily="34" charset="-122"/>
              </a:rPr>
              <a:t>射频周期管理：</a:t>
            </a:r>
          </a:p>
          <a:p>
            <a:r>
              <a:rPr lang="zh-CN" altLang="en-US" sz="1400">
                <a:latin typeface="微软雅黑" panose="020B0503020204020204" pitchFamily="34" charset="-122"/>
                <a:ea typeface="微软雅黑" panose="020B0503020204020204" pitchFamily="34" charset="-122"/>
              </a:rPr>
              <a:t>根据网络的应用模型，这里提供了多种设备工作周期的管理模型，例如用于低功耗的 </a:t>
            </a:r>
            <a:r>
              <a:rPr lang="en-US" altLang="zh-CN" sz="1400">
                <a:latin typeface="微软雅黑" panose="020B0503020204020204" pitchFamily="34" charset="-122"/>
                <a:ea typeface="微软雅黑" panose="020B0503020204020204" pitchFamily="34" charset="-122"/>
              </a:rPr>
              <a:t>X-MAC </a:t>
            </a:r>
            <a:r>
              <a:rPr lang="zh-CN" altLang="en-US" sz="1400">
                <a:latin typeface="微软雅黑" panose="020B0503020204020204" pitchFamily="34" charset="-122"/>
                <a:ea typeface="微软雅黑" panose="020B0503020204020204" pitchFamily="34" charset="-122"/>
              </a:rPr>
              <a:t>模型，用于高吞吐率和实时性的 </a:t>
            </a:r>
            <a:r>
              <a:rPr lang="en-US" altLang="zh-CN" sz="1400">
                <a:latin typeface="微软雅黑" panose="020B0503020204020204" pitchFamily="34" charset="-122"/>
                <a:ea typeface="微软雅黑" panose="020B0503020204020204" pitchFamily="34" charset="-122"/>
              </a:rPr>
              <a:t>NULL </a:t>
            </a:r>
            <a:r>
              <a:rPr lang="zh-CN" altLang="en-US" sz="1400">
                <a:latin typeface="微软雅黑" panose="020B0503020204020204" pitchFamily="34" charset="-122"/>
                <a:ea typeface="微软雅黑" panose="020B0503020204020204" pitchFamily="34" charset="-122"/>
              </a:rPr>
              <a:t>模型等等。</a:t>
            </a:r>
          </a:p>
        </p:txBody>
      </p:sp>
      <p:sp>
        <p:nvSpPr>
          <p:cNvPr id="65" name="射频驱动"/>
          <p:cNvSpPr>
            <a:spLocks noChangeArrowheads="1"/>
          </p:cNvSpPr>
          <p:nvPr/>
        </p:nvSpPr>
        <p:spPr bwMode="auto">
          <a:xfrm>
            <a:off x="6850063" y="5184775"/>
            <a:ext cx="3643312" cy="1168399"/>
          </a:xfrm>
          <a:prstGeom prst="wedgeRectCallout">
            <a:avLst>
              <a:gd name="adj1" fmla="val -58569"/>
              <a:gd name="adj2" fmla="val 28648"/>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dirty="0">
                <a:solidFill>
                  <a:srgbClr val="FF0000"/>
                </a:solidFill>
                <a:latin typeface="微软雅黑" panose="020B0503020204020204" pitchFamily="34" charset="-122"/>
                <a:ea typeface="微软雅黑" panose="020B0503020204020204" pitchFamily="34" charset="-122"/>
              </a:rPr>
              <a:t>射频驱动：</a:t>
            </a:r>
          </a:p>
          <a:p>
            <a:r>
              <a:rPr lang="en-US" altLang="zh-CN" sz="1400" dirty="0">
                <a:latin typeface="微软雅黑" panose="020B0503020204020204" pitchFamily="34" charset="-122"/>
                <a:ea typeface="微软雅黑" panose="020B0503020204020204" pitchFamily="34" charset="-122"/>
              </a:rPr>
              <a:t>SylixOS </a:t>
            </a:r>
            <a:r>
              <a:rPr lang="zh-CN" altLang="en-US" sz="1400" dirty="0">
                <a:latin typeface="微软雅黑" panose="020B0503020204020204" pitchFamily="34" charset="-122"/>
                <a:ea typeface="微软雅黑" panose="020B0503020204020204" pitchFamily="34" charset="-122"/>
              </a:rPr>
              <a:t>系统提供了一套标准的射频接口操作规范（</a:t>
            </a:r>
            <a:r>
              <a:rPr lang="en-US" altLang="zh-CN" sz="1400" dirty="0" err="1">
                <a:latin typeface="微软雅黑" panose="020B0503020204020204" pitchFamily="34" charset="-122"/>
                <a:ea typeface="微软雅黑" panose="020B0503020204020204" pitchFamily="34" charset="-122"/>
              </a:rPr>
              <a:t>radio_driver</a:t>
            </a:r>
            <a:r>
              <a:rPr lang="zh-CN" altLang="en-US" sz="1400" dirty="0">
                <a:latin typeface="微软雅黑" panose="020B0503020204020204" pitchFamily="34" charset="-122"/>
                <a:ea typeface="微软雅黑" panose="020B0503020204020204" pitchFamily="34" charset="-122"/>
              </a:rPr>
              <a:t>），各种模式的无线射频接口驱动程序只要符合此规范，都可以支持 </a:t>
            </a:r>
            <a:r>
              <a:rPr lang="en-US" altLang="zh-CN" sz="1400" dirty="0">
                <a:latin typeface="微软雅黑" panose="020B0503020204020204" pitchFamily="34" charset="-122"/>
                <a:ea typeface="微软雅黑" panose="020B0503020204020204" pitchFamily="34" charset="-122"/>
              </a:rPr>
              <a:t>Mesh </a:t>
            </a:r>
            <a:r>
              <a:rPr lang="zh-CN" altLang="en-US" sz="1400" dirty="0">
                <a:latin typeface="微软雅黑" panose="020B0503020204020204" pitchFamily="34" charset="-122"/>
                <a:ea typeface="微软雅黑" panose="020B0503020204020204" pitchFamily="34" charset="-122"/>
              </a:rPr>
              <a:t>网络。</a:t>
            </a:r>
          </a:p>
        </p:txBody>
      </p:sp>
      <p:grpSp>
        <p:nvGrpSpPr>
          <p:cNvPr id="49161" name="组合 66"/>
          <p:cNvGrpSpPr/>
          <p:nvPr/>
        </p:nvGrpSpPr>
        <p:grpSpPr bwMode="auto">
          <a:xfrm>
            <a:off x="1968818" y="1327150"/>
            <a:ext cx="4554220" cy="857250"/>
            <a:chOff x="1964037" y="4857760"/>
            <a:chExt cx="4554252" cy="857256"/>
          </a:xfrm>
        </p:grpSpPr>
        <p:sp>
          <p:nvSpPr>
            <p:cNvPr id="69" name="矩形 68"/>
            <p:cNvSpPr/>
            <p:nvPr/>
          </p:nvSpPr>
          <p:spPr>
            <a:xfrm>
              <a:off x="3000364" y="4857760"/>
              <a:ext cx="2857520" cy="214315"/>
            </a:xfrm>
            <a:prstGeom prst="rect">
              <a:avLst/>
            </a:prstGeom>
            <a:solidFill>
              <a:schemeClr val="tx1">
                <a:lumMod val="50000"/>
                <a:lumOff val="5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solidFill>
                    <a:schemeClr val="bg1"/>
                  </a:solidFill>
                </a:rPr>
                <a:t>标准网络接口</a:t>
              </a:r>
            </a:p>
          </p:txBody>
        </p:sp>
        <p:sp>
          <p:nvSpPr>
            <p:cNvPr id="70" name="矩形 69"/>
            <p:cNvSpPr/>
            <p:nvPr/>
          </p:nvSpPr>
          <p:spPr>
            <a:xfrm>
              <a:off x="3857620" y="5500703"/>
              <a:ext cx="785817" cy="214313"/>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PPP</a:t>
              </a:r>
              <a:endParaRPr lang="zh-CN" altLang="en-US" sz="1400" dirty="0">
                <a:solidFill>
                  <a:schemeClr val="bg1"/>
                </a:solidFill>
              </a:endParaRPr>
            </a:p>
          </p:txBody>
        </p:sp>
        <p:sp>
          <p:nvSpPr>
            <p:cNvPr id="71" name="矩形 70"/>
            <p:cNvSpPr/>
            <p:nvPr/>
          </p:nvSpPr>
          <p:spPr>
            <a:xfrm>
              <a:off x="4714876" y="5500703"/>
              <a:ext cx="785817" cy="214313"/>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SLIP</a:t>
              </a:r>
              <a:endParaRPr lang="zh-CN" altLang="en-US" sz="1400" dirty="0">
                <a:solidFill>
                  <a:schemeClr val="bg1"/>
                </a:solidFill>
              </a:endParaRPr>
            </a:p>
          </p:txBody>
        </p:sp>
        <p:sp>
          <p:nvSpPr>
            <p:cNvPr id="80" name="矩形 79"/>
            <p:cNvSpPr/>
            <p:nvPr/>
          </p:nvSpPr>
          <p:spPr>
            <a:xfrm>
              <a:off x="5572132" y="5501020"/>
              <a:ext cx="946157" cy="213996"/>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err="1">
                  <a:solidFill>
                    <a:schemeClr val="bg1"/>
                  </a:solidFill>
                </a:rPr>
                <a:t>ethernet</a:t>
              </a:r>
              <a:endParaRPr lang="zh-CN" altLang="en-US" sz="1400" dirty="0">
                <a:solidFill>
                  <a:schemeClr val="bg1"/>
                </a:solidFill>
              </a:endParaRPr>
            </a:p>
          </p:txBody>
        </p:sp>
        <p:sp>
          <p:nvSpPr>
            <p:cNvPr id="84" name="矩形 83"/>
            <p:cNvSpPr/>
            <p:nvPr/>
          </p:nvSpPr>
          <p:spPr>
            <a:xfrm>
              <a:off x="1964037" y="5501020"/>
              <a:ext cx="964572" cy="213996"/>
            </a:xfrm>
            <a:prstGeom prst="rect">
              <a:avLst/>
            </a:prstGeom>
            <a:solidFill>
              <a:srgbClr val="03839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wireless</a:t>
              </a:r>
              <a:endParaRPr lang="zh-CN" altLang="en-US" sz="1400" dirty="0">
                <a:solidFill>
                  <a:schemeClr val="bg1"/>
                </a:solidFill>
              </a:endParaRPr>
            </a:p>
          </p:txBody>
        </p:sp>
        <p:cxnSp>
          <p:nvCxnSpPr>
            <p:cNvPr id="85" name="直接箭头连接符 84"/>
            <p:cNvCxnSpPr/>
            <p:nvPr/>
          </p:nvCxnSpPr>
          <p:spPr>
            <a:xfrm rot="5400000">
              <a:off x="4229891" y="5228445"/>
              <a:ext cx="411166" cy="1206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p:cNvCxnSpPr/>
            <p:nvPr/>
          </p:nvCxnSpPr>
          <p:spPr>
            <a:xfrm rot="16200000" flipH="1">
              <a:off x="4702176" y="5126050"/>
              <a:ext cx="433390" cy="3190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a:off x="5202241" y="5078425"/>
              <a:ext cx="727080" cy="4238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直接箭头连接符 89"/>
            <p:cNvCxnSpPr/>
            <p:nvPr/>
          </p:nvCxnSpPr>
          <p:spPr>
            <a:xfrm rot="10800000" flipV="1">
              <a:off x="3413117" y="5075250"/>
              <a:ext cx="730255" cy="4254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1" name="矩形 90"/>
            <p:cNvSpPr/>
            <p:nvPr/>
          </p:nvSpPr>
          <p:spPr>
            <a:xfrm>
              <a:off x="3000364" y="5500703"/>
              <a:ext cx="785817" cy="214313"/>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chemeClr val="bg1"/>
                  </a:solidFill>
                </a:rPr>
                <a:t>radio</a:t>
              </a:r>
              <a:endParaRPr lang="zh-CN" altLang="en-US" sz="1400" dirty="0">
                <a:solidFill>
                  <a:schemeClr val="bg1"/>
                </a:solidFill>
              </a:endParaRPr>
            </a:p>
          </p:txBody>
        </p:sp>
        <p:cxnSp>
          <p:nvCxnSpPr>
            <p:cNvPr id="92" name="直接箭头连接符 91"/>
            <p:cNvCxnSpPr/>
            <p:nvPr/>
          </p:nvCxnSpPr>
          <p:spPr>
            <a:xfrm rot="10800000" flipV="1">
              <a:off x="2714612" y="5067311"/>
              <a:ext cx="1127133" cy="4333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93" name="矩形 92"/>
          <p:cNvSpPr/>
          <p:nvPr/>
        </p:nvSpPr>
        <p:spPr>
          <a:xfrm>
            <a:off x="1862138" y="2398713"/>
            <a:ext cx="785812" cy="214312"/>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err="1">
                <a:solidFill>
                  <a:schemeClr val="tx1"/>
                </a:solidFill>
              </a:rPr>
              <a:t>wifi</a:t>
            </a:r>
            <a:endParaRPr lang="zh-CN" altLang="en-US" sz="1400" dirty="0">
              <a:solidFill>
                <a:schemeClr val="tx1"/>
              </a:solidFill>
            </a:endParaRPr>
          </a:p>
        </p:txBody>
      </p:sp>
      <p:cxnSp>
        <p:nvCxnSpPr>
          <p:cNvPr id="94" name="直接箭头连接符 93"/>
          <p:cNvCxnSpPr/>
          <p:nvPr/>
        </p:nvCxnSpPr>
        <p:spPr>
          <a:xfrm rot="10800000" flipV="1">
            <a:off x="2219325" y="2189163"/>
            <a:ext cx="273050" cy="215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95" name="组合 94"/>
          <p:cNvGrpSpPr/>
          <p:nvPr/>
        </p:nvGrpSpPr>
        <p:grpSpPr bwMode="auto">
          <a:xfrm>
            <a:off x="1433512" y="2184400"/>
            <a:ext cx="5089526" cy="4143375"/>
            <a:chOff x="-17829" y="2286003"/>
            <a:chExt cx="5089896" cy="4143393"/>
          </a:xfrm>
        </p:grpSpPr>
        <p:cxnSp>
          <p:nvCxnSpPr>
            <p:cNvPr id="96" name="直接箭头连接符 95"/>
            <p:cNvCxnSpPr/>
            <p:nvPr/>
          </p:nvCxnSpPr>
          <p:spPr>
            <a:xfrm>
              <a:off x="1904774" y="2286003"/>
              <a:ext cx="625520" cy="5492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矩形 96"/>
            <p:cNvSpPr/>
            <p:nvPr/>
          </p:nvSpPr>
          <p:spPr>
            <a:xfrm>
              <a:off x="1571375" y="2928944"/>
              <a:ext cx="1143083" cy="285751"/>
            </a:xfrm>
            <a:prstGeom prst="rect">
              <a:avLst/>
            </a:prstGeom>
            <a:solidFill>
              <a:schemeClr val="accent6">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MAODV</a:t>
              </a:r>
              <a:endParaRPr lang="zh-CN" altLang="en-US" sz="1600" dirty="0">
                <a:solidFill>
                  <a:schemeClr val="tx1"/>
                </a:solidFill>
              </a:endParaRPr>
            </a:p>
          </p:txBody>
        </p:sp>
        <p:sp>
          <p:nvSpPr>
            <p:cNvPr id="98" name="矩形 97"/>
            <p:cNvSpPr/>
            <p:nvPr/>
          </p:nvSpPr>
          <p:spPr>
            <a:xfrm>
              <a:off x="2482666" y="3438533"/>
              <a:ext cx="1697161" cy="276226"/>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err="1">
                  <a:solidFill>
                    <a:schemeClr val="bg1"/>
                  </a:solidFill>
                </a:rPr>
                <a:t>LoWPAN</a:t>
              </a:r>
              <a:endParaRPr lang="zh-CN" altLang="en-US" sz="1600" dirty="0">
                <a:solidFill>
                  <a:schemeClr val="bg1"/>
                </a:solidFill>
              </a:endParaRPr>
            </a:p>
          </p:txBody>
        </p:sp>
        <p:sp>
          <p:nvSpPr>
            <p:cNvPr id="99" name="矩形 98"/>
            <p:cNvSpPr/>
            <p:nvPr/>
          </p:nvSpPr>
          <p:spPr>
            <a:xfrm>
              <a:off x="1571375" y="4286262"/>
              <a:ext cx="1143083" cy="285751"/>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CSMA</a:t>
              </a:r>
              <a:endParaRPr lang="zh-CN" altLang="en-US" sz="1600" dirty="0">
                <a:solidFill>
                  <a:schemeClr val="bg1"/>
                </a:solidFill>
              </a:endParaRPr>
            </a:p>
          </p:txBody>
        </p:sp>
        <p:sp>
          <p:nvSpPr>
            <p:cNvPr id="100" name="矩形 99"/>
            <p:cNvSpPr/>
            <p:nvPr/>
          </p:nvSpPr>
          <p:spPr>
            <a:xfrm>
              <a:off x="2571572" y="6000769"/>
              <a:ext cx="1608255" cy="276226"/>
            </a:xfrm>
            <a:prstGeom prst="rect">
              <a:avLst/>
            </a:prstGeom>
            <a:solidFill>
              <a:srgbClr val="C0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Radio Driver</a:t>
              </a:r>
              <a:endParaRPr lang="zh-CN" altLang="en-US" sz="1600" dirty="0">
                <a:solidFill>
                  <a:schemeClr val="bg1"/>
                </a:solidFill>
              </a:endParaRPr>
            </a:p>
          </p:txBody>
        </p:sp>
        <p:sp>
          <p:nvSpPr>
            <p:cNvPr id="101" name="矩形 100"/>
            <p:cNvSpPr/>
            <p:nvPr/>
          </p:nvSpPr>
          <p:spPr>
            <a:xfrm>
              <a:off x="1499932" y="2857505"/>
              <a:ext cx="3572135" cy="3571891"/>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solidFill>
                  <a:schemeClr val="tx1"/>
                </a:solidFill>
              </a:endParaRPr>
            </a:p>
          </p:txBody>
        </p:sp>
        <p:cxnSp>
          <p:nvCxnSpPr>
            <p:cNvPr id="102" name="直接箭头连接符 101"/>
            <p:cNvCxnSpPr/>
            <p:nvPr/>
          </p:nvCxnSpPr>
          <p:spPr>
            <a:xfrm>
              <a:off x="1499932" y="3357571"/>
              <a:ext cx="3572135" cy="1587"/>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04" name="矩形 103"/>
            <p:cNvSpPr/>
            <p:nvPr/>
          </p:nvSpPr>
          <p:spPr>
            <a:xfrm>
              <a:off x="-17829" y="3000381"/>
              <a:ext cx="1963881" cy="28575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rgbClr val="FF0000"/>
                  </a:solidFill>
                  <a:latin typeface="微软雅黑" panose="020B0503020204020204" pitchFamily="34" charset="-122"/>
                  <a:ea typeface="微软雅黑" panose="020B0503020204020204" pitchFamily="34" charset="-122"/>
                </a:rPr>
                <a:t>    ROUTER</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06" name="矩形 105"/>
            <p:cNvSpPr/>
            <p:nvPr/>
          </p:nvSpPr>
          <p:spPr>
            <a:xfrm>
              <a:off x="2857343" y="2928944"/>
              <a:ext cx="1071641" cy="285751"/>
            </a:xfrm>
            <a:prstGeom prst="rect">
              <a:avLst/>
            </a:prstGeom>
            <a:solidFill>
              <a:schemeClr val="accent6">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RPL</a:t>
              </a:r>
              <a:endParaRPr lang="zh-CN" altLang="en-US" sz="1600" dirty="0">
                <a:solidFill>
                  <a:schemeClr val="tx1"/>
                </a:solidFill>
              </a:endParaRPr>
            </a:p>
          </p:txBody>
        </p:sp>
        <p:sp>
          <p:nvSpPr>
            <p:cNvPr id="107" name="矩形 106"/>
            <p:cNvSpPr/>
            <p:nvPr/>
          </p:nvSpPr>
          <p:spPr>
            <a:xfrm>
              <a:off x="2482666" y="3786198"/>
              <a:ext cx="1697161" cy="276226"/>
            </a:xfrm>
            <a:prstGeom prst="rect">
              <a:avLst/>
            </a:prstGeom>
            <a:solidFill>
              <a:schemeClr val="accent6">
                <a:lumMod val="75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Mac </a:t>
              </a:r>
              <a:r>
                <a:rPr lang="en-US" altLang="zh-CN" sz="1600" dirty="0" err="1">
                  <a:solidFill>
                    <a:schemeClr val="bg1"/>
                  </a:solidFill>
                </a:rPr>
                <a:t>frag</a:t>
              </a:r>
              <a:r>
                <a:rPr lang="en-US" altLang="zh-CN" sz="1600" dirty="0">
                  <a:solidFill>
                    <a:schemeClr val="bg1"/>
                  </a:solidFill>
                </a:rPr>
                <a:t>/</a:t>
              </a:r>
              <a:r>
                <a:rPr lang="en-US" altLang="zh-CN" sz="1600" dirty="0" err="1">
                  <a:solidFill>
                    <a:schemeClr val="bg1"/>
                  </a:solidFill>
                </a:rPr>
                <a:t>ress</a:t>
              </a:r>
              <a:endParaRPr lang="zh-CN" altLang="en-US" sz="1600" dirty="0">
                <a:solidFill>
                  <a:schemeClr val="bg1"/>
                </a:solidFill>
              </a:endParaRPr>
            </a:p>
          </p:txBody>
        </p:sp>
        <p:sp>
          <p:nvSpPr>
            <p:cNvPr id="108" name="矩形 107"/>
            <p:cNvSpPr/>
            <p:nvPr/>
          </p:nvSpPr>
          <p:spPr>
            <a:xfrm>
              <a:off x="4089333" y="2928944"/>
              <a:ext cx="893828" cy="285751"/>
            </a:xfrm>
            <a:prstGeom prst="rect">
              <a:avLst/>
            </a:prstGeom>
            <a:solidFill>
              <a:schemeClr val="accent6">
                <a:lumMod val="60000"/>
                <a:lumOff val="4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 . .</a:t>
              </a:r>
              <a:endParaRPr lang="zh-CN" altLang="en-US" sz="1600" dirty="0">
                <a:solidFill>
                  <a:schemeClr val="tx1"/>
                </a:solidFill>
              </a:endParaRPr>
            </a:p>
          </p:txBody>
        </p:sp>
        <p:sp>
          <p:nvSpPr>
            <p:cNvPr id="109" name="矩形 108"/>
            <p:cNvSpPr/>
            <p:nvPr/>
          </p:nvSpPr>
          <p:spPr>
            <a:xfrm>
              <a:off x="90130" y="3643322"/>
              <a:ext cx="1768604" cy="142876"/>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err="1">
                  <a:solidFill>
                    <a:srgbClr val="FF0505"/>
                  </a:solidFill>
                  <a:latin typeface="微软雅黑" panose="020B0503020204020204" pitchFamily="34" charset="-122"/>
                  <a:ea typeface="微软雅黑" panose="020B0503020204020204" pitchFamily="34" charset="-122"/>
                </a:rPr>
                <a:t>LoWPAN</a:t>
              </a:r>
              <a:r>
                <a:rPr lang="en-US" altLang="zh-CN" sz="1400" dirty="0">
                  <a:solidFill>
                    <a:schemeClr val="bg1"/>
                  </a:solidFill>
                </a:rPr>
                <a:t> </a:t>
              </a:r>
              <a:r>
                <a:rPr lang="en-US" altLang="zh-CN" sz="1400" dirty="0">
                  <a:solidFill>
                    <a:srgbClr val="FF0000"/>
                  </a:solidFill>
                  <a:latin typeface="微软雅黑" panose="020B0503020204020204" pitchFamily="34" charset="-122"/>
                  <a:ea typeface="微软雅黑" panose="020B0503020204020204" pitchFamily="34" charset="-122"/>
                </a:rPr>
                <a:t>IF</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10" name="矩形 109"/>
            <p:cNvSpPr/>
            <p:nvPr/>
          </p:nvSpPr>
          <p:spPr>
            <a:xfrm>
              <a:off x="2857343" y="4286262"/>
              <a:ext cx="1143083" cy="285751"/>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TDMA</a:t>
              </a:r>
              <a:endParaRPr lang="zh-CN" altLang="en-US" sz="1600" dirty="0">
                <a:solidFill>
                  <a:schemeClr val="bg1"/>
                </a:solidFill>
              </a:endParaRPr>
            </a:p>
          </p:txBody>
        </p:sp>
        <p:sp>
          <p:nvSpPr>
            <p:cNvPr id="111" name="矩形 110"/>
            <p:cNvSpPr/>
            <p:nvPr/>
          </p:nvSpPr>
          <p:spPr>
            <a:xfrm>
              <a:off x="4108384" y="4286262"/>
              <a:ext cx="892240" cy="285751"/>
            </a:xfrm>
            <a:prstGeom prst="rect">
              <a:avLst/>
            </a:prstGeom>
            <a:solidFill>
              <a:srgbClr val="00B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NULL</a:t>
              </a:r>
              <a:endParaRPr lang="zh-CN" altLang="en-US" sz="1600" dirty="0">
                <a:solidFill>
                  <a:schemeClr val="bg1"/>
                </a:solidFill>
              </a:endParaRPr>
            </a:p>
          </p:txBody>
        </p:sp>
        <p:sp>
          <p:nvSpPr>
            <p:cNvPr id="112" name="矩形 111"/>
            <p:cNvSpPr/>
            <p:nvPr/>
          </p:nvSpPr>
          <p:spPr>
            <a:xfrm>
              <a:off x="517198" y="4286262"/>
              <a:ext cx="1411391" cy="28575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rgbClr val="FF0000"/>
                  </a:solidFill>
                  <a:latin typeface="微软雅黑" panose="020B0503020204020204" pitchFamily="34" charset="-122"/>
                  <a:ea typeface="微软雅黑" panose="020B0503020204020204" pitchFamily="34" charset="-122"/>
                </a:rPr>
                <a:t>MAC</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13" name="矩形 112"/>
            <p:cNvSpPr/>
            <p:nvPr/>
          </p:nvSpPr>
          <p:spPr>
            <a:xfrm>
              <a:off x="1784432" y="4857764"/>
              <a:ext cx="1359634" cy="285751"/>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X-MAC</a:t>
              </a:r>
              <a:r>
                <a:rPr lang="en-US" altLang="zh-CN" sz="1600" dirty="0">
                  <a:solidFill>
                    <a:schemeClr val="tx1"/>
                  </a:solidFill>
                </a:rPr>
                <a:t> </a:t>
              </a:r>
              <a:r>
                <a:rPr lang="en-US" altLang="zh-CN" sz="1600" dirty="0">
                  <a:solidFill>
                    <a:schemeClr val="bg1"/>
                  </a:solidFill>
                </a:rPr>
                <a:t>RDC</a:t>
              </a:r>
              <a:endParaRPr lang="zh-CN" altLang="en-US" sz="1600" dirty="0">
                <a:solidFill>
                  <a:schemeClr val="bg1"/>
                </a:solidFill>
              </a:endParaRPr>
            </a:p>
          </p:txBody>
        </p:sp>
        <p:sp>
          <p:nvSpPr>
            <p:cNvPr id="115" name="矩形 114"/>
            <p:cNvSpPr/>
            <p:nvPr/>
          </p:nvSpPr>
          <p:spPr>
            <a:xfrm>
              <a:off x="690248" y="4929202"/>
              <a:ext cx="1106567" cy="21431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rgbClr val="FF0000"/>
                  </a:solidFill>
                  <a:latin typeface="微软雅黑" panose="020B0503020204020204" pitchFamily="34" charset="-122"/>
                  <a:ea typeface="微软雅黑" panose="020B0503020204020204" pitchFamily="34" charset="-122"/>
                </a:rPr>
                <a:t>RDC</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16" name="矩形 115"/>
            <p:cNvSpPr/>
            <p:nvPr/>
          </p:nvSpPr>
          <p:spPr>
            <a:xfrm>
              <a:off x="88542" y="6072207"/>
              <a:ext cx="1695573" cy="214313"/>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rgbClr val="FF0000"/>
                  </a:solidFill>
                  <a:latin typeface="微软雅黑" panose="020B0503020204020204" pitchFamily="34" charset="-122"/>
                  <a:ea typeface="微软雅黑" panose="020B0503020204020204" pitchFamily="34" charset="-122"/>
                </a:rPr>
                <a:t>RADIO DRV</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17" name="矩形 116"/>
            <p:cNvSpPr/>
            <p:nvPr/>
          </p:nvSpPr>
          <p:spPr>
            <a:xfrm>
              <a:off x="3554307" y="4857764"/>
              <a:ext cx="1143083" cy="285751"/>
            </a:xfrm>
            <a:prstGeom prst="rect">
              <a:avLst/>
            </a:prstGeom>
            <a:solidFill>
              <a:srgbClr val="92D05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NULL RDC</a:t>
              </a:r>
              <a:endParaRPr lang="zh-CN" altLang="en-US" sz="1600" dirty="0">
                <a:solidFill>
                  <a:schemeClr val="bg1"/>
                </a:solidFill>
              </a:endParaRPr>
            </a:p>
          </p:txBody>
        </p:sp>
        <p:cxnSp>
          <p:nvCxnSpPr>
            <p:cNvPr id="118" name="直接箭头连接符 117"/>
            <p:cNvCxnSpPr/>
            <p:nvPr/>
          </p:nvCxnSpPr>
          <p:spPr>
            <a:xfrm>
              <a:off x="1499932" y="4143386"/>
              <a:ext cx="3572135" cy="1588"/>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19" name="直接箭头连接符 118"/>
            <p:cNvCxnSpPr/>
            <p:nvPr/>
          </p:nvCxnSpPr>
          <p:spPr>
            <a:xfrm>
              <a:off x="1499932" y="4713302"/>
              <a:ext cx="3572135" cy="1587"/>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20" name="直接箭头连接符 119"/>
            <p:cNvCxnSpPr/>
            <p:nvPr/>
          </p:nvCxnSpPr>
          <p:spPr>
            <a:xfrm>
              <a:off x="1499932" y="5284804"/>
              <a:ext cx="3572135" cy="1587"/>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22" name="直接箭头连接符 121"/>
            <p:cNvCxnSpPr/>
            <p:nvPr/>
          </p:nvCxnSpPr>
          <p:spPr>
            <a:xfrm>
              <a:off x="1499932" y="5856307"/>
              <a:ext cx="3572135" cy="1587"/>
            </a:xfrm>
            <a:prstGeom prst="straightConnector1">
              <a:avLst/>
            </a:prstGeom>
            <a:ln>
              <a:solidFill>
                <a:schemeClr val="tx1"/>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24" name="矩形 123"/>
            <p:cNvSpPr/>
            <p:nvPr/>
          </p:nvSpPr>
          <p:spPr>
            <a:xfrm>
              <a:off x="498147" y="5429267"/>
              <a:ext cx="1322484" cy="214314"/>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400" dirty="0">
                  <a:solidFill>
                    <a:srgbClr val="FF0000"/>
                  </a:solidFill>
                  <a:latin typeface="微软雅黑" panose="020B0503020204020204" pitchFamily="34" charset="-122"/>
                  <a:ea typeface="微软雅黑" panose="020B0503020204020204" pitchFamily="34" charset="-122"/>
                </a:rPr>
                <a:t>CRYPT</a:t>
              </a:r>
              <a:endParaRPr lang="zh-CN" altLang="en-US" sz="1400" dirty="0">
                <a:solidFill>
                  <a:srgbClr val="FF0000"/>
                </a:solidFill>
                <a:latin typeface="微软雅黑" panose="020B0503020204020204" pitchFamily="34" charset="-122"/>
                <a:ea typeface="微软雅黑" panose="020B0503020204020204" pitchFamily="34" charset="-122"/>
              </a:endParaRPr>
            </a:p>
          </p:txBody>
        </p:sp>
        <p:sp>
          <p:nvSpPr>
            <p:cNvPr id="125" name="矩形 124"/>
            <p:cNvSpPr/>
            <p:nvPr/>
          </p:nvSpPr>
          <p:spPr>
            <a:xfrm>
              <a:off x="2000031" y="5429267"/>
              <a:ext cx="1143083" cy="285751"/>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SIMPLE</a:t>
              </a:r>
              <a:endParaRPr lang="zh-CN" altLang="en-US" sz="1600" dirty="0">
                <a:solidFill>
                  <a:schemeClr val="bg1"/>
                </a:solidFill>
              </a:endParaRPr>
            </a:p>
          </p:txBody>
        </p:sp>
        <p:sp>
          <p:nvSpPr>
            <p:cNvPr id="128" name="矩形 127"/>
            <p:cNvSpPr/>
            <p:nvPr/>
          </p:nvSpPr>
          <p:spPr>
            <a:xfrm>
              <a:off x="3285999" y="5429267"/>
              <a:ext cx="1143083" cy="285751"/>
            </a:xfrm>
            <a:prstGeom prst="rect">
              <a:avLst/>
            </a:prstGeom>
            <a:solidFill>
              <a:srgbClr val="FFC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AES_CCM</a:t>
              </a:r>
              <a:endParaRPr lang="zh-CN" altLang="en-US" sz="1600" dirty="0">
                <a:solidFill>
                  <a:schemeClr val="bg1"/>
                </a:solidFill>
              </a:endParaRPr>
            </a:p>
          </p:txBody>
        </p:sp>
      </p:grpSp>
      <p:sp>
        <p:nvSpPr>
          <p:cNvPr id="129" name="CRYPT"/>
          <p:cNvSpPr>
            <a:spLocks noChangeArrowheads="1"/>
          </p:cNvSpPr>
          <p:nvPr/>
        </p:nvSpPr>
        <p:spPr bwMode="auto">
          <a:xfrm>
            <a:off x="6862763" y="5399088"/>
            <a:ext cx="3643312" cy="737234"/>
          </a:xfrm>
          <a:prstGeom prst="wedgeRectCallout">
            <a:avLst>
              <a:gd name="adj1" fmla="val -58431"/>
              <a:gd name="adj2" fmla="val -33454"/>
            </a:avLst>
          </a:prstGeom>
          <a:noFill/>
          <a:ln w="9525">
            <a:solidFill>
              <a:srgbClr val="00B0F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solidFill>
                  <a:srgbClr val="FF0000"/>
                </a:solidFill>
                <a:latin typeface="微软雅黑" panose="020B0503020204020204" pitchFamily="34" charset="-122"/>
                <a:ea typeface="微软雅黑" panose="020B0503020204020204" pitchFamily="34" charset="-122"/>
              </a:rPr>
              <a:t>数据加密层：</a:t>
            </a:r>
          </a:p>
          <a:p>
            <a:r>
              <a:rPr lang="zh-CN" altLang="en-US" sz="1400">
                <a:latin typeface="微软雅黑" panose="020B0503020204020204" pitchFamily="34" charset="-122"/>
                <a:ea typeface="微软雅黑" panose="020B0503020204020204" pitchFamily="34" charset="-122"/>
              </a:rPr>
              <a:t>此层为无线网络数据加密提供支持；提供简单和</a:t>
            </a:r>
            <a:r>
              <a:rPr lang="en-US" altLang="zh-CN" sz="1400">
                <a:latin typeface="微软雅黑" panose="020B0503020204020204" pitchFamily="34" charset="-122"/>
                <a:ea typeface="微软雅黑" panose="020B0503020204020204" pitchFamily="34" charset="-122"/>
              </a:rPr>
              <a:t>AES_CCM</a:t>
            </a:r>
            <a:r>
              <a:rPr lang="zh-CN" altLang="en-US" sz="1400">
                <a:latin typeface="微软雅黑" panose="020B0503020204020204" pitchFamily="34" charset="-122"/>
                <a:ea typeface="微软雅黑" panose="020B0503020204020204" pitchFamily="34" charset="-122"/>
              </a:rPr>
              <a:t>两种加密算法。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5.55556E-6 2.22222E-6 L -0.18107 2.22222E-6 " pathEditMode="relative" ptsTypes="AA">
                                      <p:cBhvr>
                                        <p:cTn id="6" dur="600" spd="-100000" fill="hold"/>
                                        <p:tgtEl>
                                          <p:spTgt spid="42"/>
                                        </p:tgtEl>
                                        <p:attrNameLst>
                                          <p:attrName>ppt_x</p:attrName>
                                          <p:attrName>ppt_y</p:attrName>
                                        </p:attrNameLst>
                                      </p:cBhvr>
                                    </p:animMotion>
                                  </p:childTnLst>
                                </p:cTn>
                              </p:par>
                              <p:par>
                                <p:cTn id="7" presetID="9" presetClass="emph" presetSubtype="0" nodeType="withEffect">
                                  <p:stCondLst>
                                    <p:cond delay="0"/>
                                  </p:stCondLst>
                                  <p:childTnLst>
                                    <p:set>
                                      <p:cBhvr rctx="PPT">
                                        <p:cTn id="8" dur="indefinite"/>
                                        <p:tgtEl>
                                          <p:spTgt spid="95"/>
                                        </p:tgtEl>
                                        <p:attrNameLst>
                                          <p:attrName>style.opacity</p:attrName>
                                        </p:attrNameLst>
                                      </p:cBhvr>
                                      <p:to>
                                        <p:strVal val="0"/>
                                      </p:to>
                                    </p:set>
                                    <p:animEffect filter="image" prLst="opacity: 0">
                                      <p:cBhvr rctx="IE">
                                        <p:cTn id="9" dur="indefinite"/>
                                        <p:tgtEl>
                                          <p:spTgt spid="95"/>
                                        </p:tgtEl>
                                      </p:cBhvr>
                                    </p:animEffect>
                                  </p:childTnLst>
                                </p:cTn>
                              </p:par>
                              <p:par>
                                <p:cTn id="10" presetID="9" presetClass="emph" presetSubtype="0" grpId="0" nodeType="withEffect">
                                  <p:stCondLst>
                                    <p:cond delay="0"/>
                                  </p:stCondLst>
                                  <p:childTnLst>
                                    <p:set>
                                      <p:cBhvr rctx="PPT">
                                        <p:cTn id="11" dur="indefinite"/>
                                        <p:tgtEl>
                                          <p:spTgt spid="129"/>
                                        </p:tgtEl>
                                        <p:attrNameLst>
                                          <p:attrName>style.opacity</p:attrName>
                                        </p:attrNameLst>
                                      </p:cBhvr>
                                      <p:to>
                                        <p:strVal val="0"/>
                                      </p:to>
                                    </p:set>
                                    <p:animEffect filter="image" prLst="opacity: 0">
                                      <p:cBhvr rctx="IE">
                                        <p:cTn id="12" dur="indefinite"/>
                                        <p:tgtEl>
                                          <p:spTgt spid="129"/>
                                        </p:tgtEl>
                                      </p:cBhvr>
                                    </p:animEffect>
                                  </p:childTnLst>
                                </p:cTn>
                              </p:par>
                              <p:par>
                                <p:cTn id="13" presetID="0" presetClass="path" presetSubtype="0" accel="50000" decel="50000" fill="hold" grpId="0" nodeType="withEffect">
                                  <p:stCondLst>
                                    <p:cond delay="0"/>
                                  </p:stCondLst>
                                  <p:childTnLst>
                                    <p:animMotion origin="layout" path="M -4.44444E-6 -3.7037E-6 L 0.32101 -3.7037E-6 " pathEditMode="relative" rAng="0" ptsTypes="AA">
                                      <p:cBhvr>
                                        <p:cTn id="14" dur="800" spd="-100000" fill="hold"/>
                                        <p:tgtEl>
                                          <p:spTgt spid="55"/>
                                        </p:tgtEl>
                                        <p:attrNameLst>
                                          <p:attrName>ppt_x</p:attrName>
                                          <p:attrName>ppt_y</p:attrName>
                                        </p:attrNameLst>
                                      </p:cBhvr>
                                      <p:rCtr x="160" y="0"/>
                                    </p:animMotion>
                                  </p:childTnLst>
                                </p:cTn>
                              </p:par>
                              <p:par>
                                <p:cTn id="15" presetID="9" presetClass="emph" presetSubtype="0" grpId="0" nodeType="withEffect">
                                  <p:stCondLst>
                                    <p:cond delay="0"/>
                                  </p:stCondLst>
                                  <p:childTnLst>
                                    <p:set>
                                      <p:cBhvr rctx="PPT">
                                        <p:cTn id="16" dur="indefinite"/>
                                        <p:tgtEl>
                                          <p:spTgt spid="56"/>
                                        </p:tgtEl>
                                        <p:attrNameLst>
                                          <p:attrName>style.opacity</p:attrName>
                                        </p:attrNameLst>
                                      </p:cBhvr>
                                      <p:to>
                                        <p:strVal val="0"/>
                                      </p:to>
                                    </p:set>
                                    <p:animEffect filter="image" prLst="opacity: 0">
                                      <p:cBhvr rctx="IE">
                                        <p:cTn id="17" dur="indefinite"/>
                                        <p:tgtEl>
                                          <p:spTgt spid="56"/>
                                        </p:tgtEl>
                                      </p:cBhvr>
                                    </p:animEffect>
                                  </p:childTnLst>
                                </p:cTn>
                              </p:par>
                              <p:par>
                                <p:cTn id="18" presetID="9" presetClass="emph" presetSubtype="0" grpId="0" nodeType="withEffect">
                                  <p:stCondLst>
                                    <p:cond delay="0"/>
                                  </p:stCondLst>
                                  <p:childTnLst>
                                    <p:set>
                                      <p:cBhvr rctx="PPT">
                                        <p:cTn id="19" dur="indefinite"/>
                                        <p:tgtEl>
                                          <p:spTgt spid="60"/>
                                        </p:tgtEl>
                                        <p:attrNameLst>
                                          <p:attrName>style.opacity</p:attrName>
                                        </p:attrNameLst>
                                      </p:cBhvr>
                                      <p:to>
                                        <p:strVal val="0"/>
                                      </p:to>
                                    </p:set>
                                    <p:animEffect filter="image" prLst="opacity: 0">
                                      <p:cBhvr rctx="IE">
                                        <p:cTn id="20" dur="indefinite"/>
                                        <p:tgtEl>
                                          <p:spTgt spid="60"/>
                                        </p:tgtEl>
                                      </p:cBhvr>
                                    </p:animEffect>
                                  </p:childTnLst>
                                </p:cTn>
                              </p:par>
                              <p:par>
                                <p:cTn id="21" presetID="9" presetClass="emph" presetSubtype="0" grpId="0" nodeType="withEffect">
                                  <p:stCondLst>
                                    <p:cond delay="0"/>
                                  </p:stCondLst>
                                  <p:childTnLst>
                                    <p:set>
                                      <p:cBhvr rctx="PPT">
                                        <p:cTn id="22" dur="indefinite"/>
                                        <p:tgtEl>
                                          <p:spTgt spid="61"/>
                                        </p:tgtEl>
                                        <p:attrNameLst>
                                          <p:attrName>style.opacity</p:attrName>
                                        </p:attrNameLst>
                                      </p:cBhvr>
                                      <p:to>
                                        <p:strVal val="0"/>
                                      </p:to>
                                    </p:set>
                                    <p:animEffect filter="image" prLst="opacity: 0">
                                      <p:cBhvr rctx="IE">
                                        <p:cTn id="23" dur="indefinite"/>
                                        <p:tgtEl>
                                          <p:spTgt spid="61"/>
                                        </p:tgtEl>
                                      </p:cBhvr>
                                    </p:animEffect>
                                  </p:childTnLst>
                                </p:cTn>
                              </p:par>
                              <p:par>
                                <p:cTn id="24" presetID="9" presetClass="emph" presetSubtype="0" grpId="0" nodeType="withEffect">
                                  <p:stCondLst>
                                    <p:cond delay="0"/>
                                  </p:stCondLst>
                                  <p:childTnLst>
                                    <p:set>
                                      <p:cBhvr rctx="PPT">
                                        <p:cTn id="25" dur="indefinite"/>
                                        <p:tgtEl>
                                          <p:spTgt spid="62"/>
                                        </p:tgtEl>
                                        <p:attrNameLst>
                                          <p:attrName>style.opacity</p:attrName>
                                        </p:attrNameLst>
                                      </p:cBhvr>
                                      <p:to>
                                        <p:strVal val="0"/>
                                      </p:to>
                                    </p:set>
                                    <p:animEffect filter="image" prLst="opacity: 0">
                                      <p:cBhvr rctx="IE">
                                        <p:cTn id="26" dur="indefinite"/>
                                        <p:tgtEl>
                                          <p:spTgt spid="62"/>
                                        </p:tgtEl>
                                      </p:cBhvr>
                                    </p:animEffect>
                                  </p:childTnLst>
                                </p:cTn>
                              </p:par>
                              <p:par>
                                <p:cTn id="27" presetID="9" presetClass="emph" presetSubtype="0" grpId="0" nodeType="withEffect">
                                  <p:stCondLst>
                                    <p:cond delay="0"/>
                                  </p:stCondLst>
                                  <p:childTnLst>
                                    <p:set>
                                      <p:cBhvr rctx="PPT">
                                        <p:cTn id="28" dur="indefinite"/>
                                        <p:tgtEl>
                                          <p:spTgt spid="65"/>
                                        </p:tgtEl>
                                        <p:attrNameLst>
                                          <p:attrName>style.opacity</p:attrName>
                                        </p:attrNameLst>
                                      </p:cBhvr>
                                      <p:to>
                                        <p:strVal val="0"/>
                                      </p:to>
                                    </p:set>
                                    <p:animEffect filter="image" prLst="opacity: 0">
                                      <p:cBhvr rctx="IE">
                                        <p:cTn id="29" dur="indefinite"/>
                                        <p:tgtEl>
                                          <p:spTgt spid="65"/>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mph" presetSubtype="0" nodeType="clickEffect">
                                  <p:stCondLst>
                                    <p:cond delay="0"/>
                                  </p:stCondLst>
                                  <p:childTnLst>
                                    <p:set>
                                      <p:cBhvr rctx="PPT">
                                        <p:cTn id="33" dur="indefinite"/>
                                        <p:tgtEl>
                                          <p:spTgt spid="95"/>
                                        </p:tgtEl>
                                        <p:attrNameLst>
                                          <p:attrName>style.opacity</p:attrName>
                                        </p:attrNameLst>
                                      </p:cBhvr>
                                      <p:to>
                                        <p:strVal val="1"/>
                                      </p:to>
                                    </p:set>
                                    <p:animEffect filter="image" prLst="opacity: 1">
                                      <p:cBhvr rctx="IE">
                                        <p:cTn id="34" dur="indefinite"/>
                                        <p:tgtEl>
                                          <p:spTgt spid="95"/>
                                        </p:tgtEl>
                                      </p:cBhvr>
                                    </p:animEffect>
                                  </p:childTnLst>
                                </p:cTn>
                              </p:par>
                              <p:par>
                                <p:cTn id="35" presetID="9" presetClass="emph" presetSubtype="0" grpId="1" nodeType="withEffect">
                                  <p:stCondLst>
                                    <p:cond delay="0"/>
                                  </p:stCondLst>
                                  <p:childTnLst>
                                    <p:set>
                                      <p:cBhvr rctx="PPT">
                                        <p:cTn id="36" dur="indefinite"/>
                                        <p:tgtEl>
                                          <p:spTgt spid="56"/>
                                        </p:tgtEl>
                                        <p:attrNameLst>
                                          <p:attrName>style.opacity</p:attrName>
                                        </p:attrNameLst>
                                      </p:cBhvr>
                                      <p:to>
                                        <p:strVal val="1"/>
                                      </p:to>
                                    </p:set>
                                    <p:animEffect filter="image" prLst="opacity: 1">
                                      <p:cBhvr rctx="IE">
                                        <p:cTn id="37" dur="indefinite"/>
                                        <p:tgtEl>
                                          <p:spTgt spid="56"/>
                                        </p:tgtEl>
                                      </p:cBhvr>
                                    </p:animEffect>
                                  </p:childTnLst>
                                </p:cTn>
                              </p:par>
                              <p:par>
                                <p:cTn id="38" presetID="0" presetClass="path" presetSubtype="0" accel="50000" decel="50000" fill="hold" grpId="2" nodeType="withEffect">
                                  <p:stCondLst>
                                    <p:cond delay="0"/>
                                  </p:stCondLst>
                                  <p:childTnLst>
                                    <p:animMotion origin="layout" path="M 0 0 L 0.29132 0 " pathEditMode="relative" ptsTypes="AA">
                                      <p:cBhvr>
                                        <p:cTn id="39" dur="600" spd="-100000" fill="hold"/>
                                        <p:tgtEl>
                                          <p:spTgt spid="56"/>
                                        </p:tgtEl>
                                        <p:attrNameLst>
                                          <p:attrName>ppt_x</p:attrName>
                                          <p:attrName>ppt_y</p:attrName>
                                        </p:attrNameLst>
                                      </p:cBhvr>
                                    </p:animMotion>
                                  </p:childTnLst>
                                </p:cTn>
                              </p:par>
                            </p:childTnLst>
                          </p:cTn>
                        </p:par>
                      </p:childTnLst>
                    </p:cTn>
                  </p:par>
                  <p:par>
                    <p:cTn id="40" fill="hold">
                      <p:stCondLst>
                        <p:cond delay="indefinite"/>
                      </p:stCondLst>
                      <p:childTnLst>
                        <p:par>
                          <p:cTn id="41" fill="hold">
                            <p:stCondLst>
                              <p:cond delay="0"/>
                            </p:stCondLst>
                            <p:childTnLst>
                              <p:par>
                                <p:cTn id="42" presetID="9" presetClass="emph" presetSubtype="0" grpId="3" nodeType="clickEffect">
                                  <p:stCondLst>
                                    <p:cond delay="0"/>
                                  </p:stCondLst>
                                  <p:childTnLst>
                                    <p:set>
                                      <p:cBhvr rctx="PPT">
                                        <p:cTn id="43" dur="indefinite"/>
                                        <p:tgtEl>
                                          <p:spTgt spid="56"/>
                                        </p:tgtEl>
                                        <p:attrNameLst>
                                          <p:attrName>style.opacity</p:attrName>
                                        </p:attrNameLst>
                                      </p:cBhvr>
                                      <p:to>
                                        <p:strVal val="0"/>
                                      </p:to>
                                    </p:set>
                                    <p:animEffect filter="image" prLst="opacity: 0">
                                      <p:cBhvr rctx="IE">
                                        <p:cTn id="44" dur="indefinite"/>
                                        <p:tgtEl>
                                          <p:spTgt spid="56"/>
                                        </p:tgtEl>
                                      </p:cBhvr>
                                    </p:animEffect>
                                  </p:childTnLst>
                                </p:cTn>
                              </p:par>
                              <p:par>
                                <p:cTn id="45" presetID="9" presetClass="emph" presetSubtype="0" grpId="1" nodeType="withEffect">
                                  <p:stCondLst>
                                    <p:cond delay="100"/>
                                  </p:stCondLst>
                                  <p:childTnLst>
                                    <p:set>
                                      <p:cBhvr rctx="PPT">
                                        <p:cTn id="46" dur="indefinite"/>
                                        <p:tgtEl>
                                          <p:spTgt spid="60"/>
                                        </p:tgtEl>
                                        <p:attrNameLst>
                                          <p:attrName>style.opacity</p:attrName>
                                        </p:attrNameLst>
                                      </p:cBhvr>
                                      <p:to>
                                        <p:strVal val="1"/>
                                      </p:to>
                                    </p:set>
                                    <p:animEffect filter="image" prLst="opacity: 1">
                                      <p:cBhvr rctx="IE">
                                        <p:cTn id="47" dur="indefinite"/>
                                        <p:tgtEl>
                                          <p:spTgt spid="60"/>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mph" presetSubtype="0" grpId="2" nodeType="clickEffect">
                                  <p:stCondLst>
                                    <p:cond delay="0"/>
                                  </p:stCondLst>
                                  <p:childTnLst>
                                    <p:set>
                                      <p:cBhvr rctx="PPT">
                                        <p:cTn id="51" dur="indefinite"/>
                                        <p:tgtEl>
                                          <p:spTgt spid="60"/>
                                        </p:tgtEl>
                                        <p:attrNameLst>
                                          <p:attrName>style.opacity</p:attrName>
                                        </p:attrNameLst>
                                      </p:cBhvr>
                                      <p:to>
                                        <p:strVal val="0"/>
                                      </p:to>
                                    </p:set>
                                    <p:animEffect filter="image" prLst="opacity: 0">
                                      <p:cBhvr rctx="IE">
                                        <p:cTn id="52" dur="indefinite"/>
                                        <p:tgtEl>
                                          <p:spTgt spid="60"/>
                                        </p:tgtEl>
                                      </p:cBhvr>
                                    </p:animEffect>
                                  </p:childTnLst>
                                </p:cTn>
                              </p:par>
                              <p:par>
                                <p:cTn id="53" presetID="9" presetClass="emph" presetSubtype="0" grpId="1" nodeType="withEffect">
                                  <p:stCondLst>
                                    <p:cond delay="0"/>
                                  </p:stCondLst>
                                  <p:childTnLst>
                                    <p:set>
                                      <p:cBhvr rctx="PPT">
                                        <p:cTn id="54" dur="indefinite"/>
                                        <p:tgtEl>
                                          <p:spTgt spid="61"/>
                                        </p:tgtEl>
                                        <p:attrNameLst>
                                          <p:attrName>style.opacity</p:attrName>
                                        </p:attrNameLst>
                                      </p:cBhvr>
                                      <p:to>
                                        <p:strVal val="1"/>
                                      </p:to>
                                    </p:set>
                                    <p:animEffect filter="image" prLst="opacity: 1">
                                      <p:cBhvr rctx="IE">
                                        <p:cTn id="55" dur="indefinite"/>
                                        <p:tgtEl>
                                          <p:spTgt spid="61"/>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mph" presetSubtype="0" grpId="2" nodeType="clickEffect">
                                  <p:stCondLst>
                                    <p:cond delay="0"/>
                                  </p:stCondLst>
                                  <p:childTnLst>
                                    <p:set>
                                      <p:cBhvr rctx="PPT">
                                        <p:cTn id="59" dur="indefinite"/>
                                        <p:tgtEl>
                                          <p:spTgt spid="61"/>
                                        </p:tgtEl>
                                        <p:attrNameLst>
                                          <p:attrName>style.opacity</p:attrName>
                                        </p:attrNameLst>
                                      </p:cBhvr>
                                      <p:to>
                                        <p:strVal val="0"/>
                                      </p:to>
                                    </p:set>
                                    <p:animEffect filter="image" prLst="opacity: 0">
                                      <p:cBhvr rctx="IE">
                                        <p:cTn id="60" dur="indefinite"/>
                                        <p:tgtEl>
                                          <p:spTgt spid="61"/>
                                        </p:tgtEl>
                                      </p:cBhvr>
                                    </p:animEffect>
                                  </p:childTnLst>
                                </p:cTn>
                              </p:par>
                              <p:par>
                                <p:cTn id="61" presetID="9" presetClass="emph" presetSubtype="0" grpId="1" nodeType="withEffect">
                                  <p:stCondLst>
                                    <p:cond delay="0"/>
                                  </p:stCondLst>
                                  <p:childTnLst>
                                    <p:set>
                                      <p:cBhvr rctx="PPT">
                                        <p:cTn id="62" dur="indefinite"/>
                                        <p:tgtEl>
                                          <p:spTgt spid="62"/>
                                        </p:tgtEl>
                                        <p:attrNameLst>
                                          <p:attrName>style.opacity</p:attrName>
                                        </p:attrNameLst>
                                      </p:cBhvr>
                                      <p:to>
                                        <p:strVal val="1"/>
                                      </p:to>
                                    </p:set>
                                    <p:animEffect filter="image" prLst="opacity: 1">
                                      <p:cBhvr rctx="IE">
                                        <p:cTn id="63" dur="indefinite"/>
                                        <p:tgtEl>
                                          <p:spTgt spid="62"/>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mph" presetSubtype="0" grpId="2" nodeType="clickEffect">
                                  <p:stCondLst>
                                    <p:cond delay="0"/>
                                  </p:stCondLst>
                                  <p:childTnLst>
                                    <p:set>
                                      <p:cBhvr rctx="PPT">
                                        <p:cTn id="67" dur="indefinite"/>
                                        <p:tgtEl>
                                          <p:spTgt spid="62"/>
                                        </p:tgtEl>
                                        <p:attrNameLst>
                                          <p:attrName>style.opacity</p:attrName>
                                        </p:attrNameLst>
                                      </p:cBhvr>
                                      <p:to>
                                        <p:strVal val="0"/>
                                      </p:to>
                                    </p:set>
                                    <p:animEffect filter="image" prLst="opacity: 0">
                                      <p:cBhvr rctx="IE">
                                        <p:cTn id="68" dur="indefinite"/>
                                        <p:tgtEl>
                                          <p:spTgt spid="62"/>
                                        </p:tgtEl>
                                      </p:cBhvr>
                                    </p:animEffect>
                                  </p:childTnLst>
                                </p:cTn>
                              </p:par>
                              <p:par>
                                <p:cTn id="69" presetID="9" presetClass="emph" presetSubtype="0" grpId="1" nodeType="withEffect">
                                  <p:stCondLst>
                                    <p:cond delay="0"/>
                                  </p:stCondLst>
                                  <p:childTnLst>
                                    <p:set>
                                      <p:cBhvr rctx="PPT">
                                        <p:cTn id="70" dur="indefinite"/>
                                        <p:tgtEl>
                                          <p:spTgt spid="129"/>
                                        </p:tgtEl>
                                        <p:attrNameLst>
                                          <p:attrName>style.opacity</p:attrName>
                                        </p:attrNameLst>
                                      </p:cBhvr>
                                      <p:to>
                                        <p:strVal val="1"/>
                                      </p:to>
                                    </p:set>
                                    <p:animEffect filter="image" prLst="opacity: 1">
                                      <p:cBhvr rctx="IE">
                                        <p:cTn id="71" dur="indefinite"/>
                                        <p:tgtEl>
                                          <p:spTgt spid="129"/>
                                        </p:tgtEl>
                                      </p:cBhvr>
                                    </p:animEffect>
                                  </p:childTnLst>
                                </p:cTn>
                              </p:par>
                            </p:childTnLst>
                          </p:cTn>
                        </p:par>
                      </p:childTnLst>
                    </p:cTn>
                  </p:par>
                  <p:par>
                    <p:cTn id="72" fill="hold">
                      <p:stCondLst>
                        <p:cond delay="indefinite"/>
                      </p:stCondLst>
                      <p:childTnLst>
                        <p:par>
                          <p:cTn id="73" fill="hold">
                            <p:stCondLst>
                              <p:cond delay="0"/>
                            </p:stCondLst>
                            <p:childTnLst>
                              <p:par>
                                <p:cTn id="74" presetID="9" presetClass="emph" presetSubtype="0" grpId="2" nodeType="clickEffect">
                                  <p:stCondLst>
                                    <p:cond delay="0"/>
                                  </p:stCondLst>
                                  <p:childTnLst>
                                    <p:set>
                                      <p:cBhvr rctx="PPT">
                                        <p:cTn id="75" dur="indefinite"/>
                                        <p:tgtEl>
                                          <p:spTgt spid="129"/>
                                        </p:tgtEl>
                                        <p:attrNameLst>
                                          <p:attrName>style.opacity</p:attrName>
                                        </p:attrNameLst>
                                      </p:cBhvr>
                                      <p:to>
                                        <p:strVal val="0"/>
                                      </p:to>
                                    </p:set>
                                    <p:animEffect filter="image" prLst="opacity: 0">
                                      <p:cBhvr rctx="IE">
                                        <p:cTn id="76" dur="indefinite"/>
                                        <p:tgtEl>
                                          <p:spTgt spid="129"/>
                                        </p:tgtEl>
                                      </p:cBhvr>
                                    </p:animEffect>
                                  </p:childTnLst>
                                </p:cTn>
                              </p:par>
                              <p:par>
                                <p:cTn id="77" presetID="9" presetClass="emph" presetSubtype="0" grpId="1" nodeType="withEffect">
                                  <p:stCondLst>
                                    <p:cond delay="0"/>
                                  </p:stCondLst>
                                  <p:childTnLst>
                                    <p:set>
                                      <p:cBhvr rctx="PPT">
                                        <p:cTn id="78" dur="indefinite"/>
                                        <p:tgtEl>
                                          <p:spTgt spid="65"/>
                                        </p:tgtEl>
                                        <p:attrNameLst>
                                          <p:attrName>style.opacity</p:attrName>
                                        </p:attrNameLst>
                                      </p:cBhvr>
                                      <p:to>
                                        <p:strVal val="1"/>
                                      </p:to>
                                    </p:set>
                                    <p:animEffect filter="image" prLst="opacity: 1">
                                      <p:cBhvr rctx="IE">
                                        <p:cTn id="79" dur="indefinite"/>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P spid="55" grpId="0" bldLvl="0" animBg="1"/>
      <p:bldP spid="56" grpId="0" bldLvl="0" animBg="1"/>
      <p:bldP spid="56" grpId="1" bldLvl="0" animBg="1"/>
      <p:bldP spid="56" grpId="2" bldLvl="0" animBg="1"/>
      <p:bldP spid="56" grpId="3" bldLvl="0" animBg="1"/>
      <p:bldP spid="60" grpId="0" bldLvl="0" animBg="1"/>
      <p:bldP spid="60" grpId="1" bldLvl="0" animBg="1"/>
      <p:bldP spid="60" grpId="2" bldLvl="0" animBg="1"/>
      <p:bldP spid="61" grpId="0" bldLvl="0" animBg="1"/>
      <p:bldP spid="61" grpId="1" bldLvl="0" animBg="1"/>
      <p:bldP spid="61" grpId="2" bldLvl="0" animBg="1"/>
      <p:bldP spid="62" grpId="0" bldLvl="0" animBg="1"/>
      <p:bldP spid="62" grpId="1" bldLvl="0" animBg="1"/>
      <p:bldP spid="62" grpId="2" bldLvl="0" animBg="1"/>
      <p:bldP spid="65" grpId="0" bldLvl="0" animBg="1"/>
      <p:bldP spid="65" grpId="1" bldLvl="0" animBg="1"/>
      <p:bldP spid="129" grpId="0" bldLvl="0" animBg="1"/>
      <p:bldP spid="129" grpId="1" bldLvl="0" animBg="1"/>
      <p:bldP spid="129" grpId="2"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文件系统</a:t>
            </a:r>
          </a:p>
        </p:txBody>
      </p:sp>
      <p:sp>
        <p:nvSpPr>
          <p:cNvPr id="3" name="矩形 2"/>
          <p:cNvSpPr/>
          <p:nvPr/>
        </p:nvSpPr>
        <p:spPr>
          <a:xfrm>
            <a:off x="946785" y="1811020"/>
            <a:ext cx="10282555" cy="115760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内部提供了多种标准的文件系统，它实际上就是一组虚拟的设备驱动，它提供两组 </a:t>
            </a:r>
            <a:r>
              <a:rPr lang="en-US" altLang="zh-CN" dirty="0">
                <a:solidFill>
                  <a:schemeClr val="tx1"/>
                </a:solidFill>
                <a:latin typeface="微软雅黑" panose="020B0503020204020204" pitchFamily="34" charset="-122"/>
                <a:ea typeface="微软雅黑" panose="020B0503020204020204" pitchFamily="34" charset="-122"/>
              </a:rPr>
              <a:t>API </a:t>
            </a:r>
            <a:r>
              <a:rPr lang="zh-CN" altLang="en-US" dirty="0">
                <a:solidFill>
                  <a:schemeClr val="tx1"/>
                </a:solidFill>
                <a:latin typeface="微软雅黑" panose="020B0503020204020204" pitchFamily="34" charset="-122"/>
                <a:ea typeface="微软雅黑" panose="020B0503020204020204" pitchFamily="34" charset="-122"/>
              </a:rPr>
              <a:t>接口， 对上提供标准</a:t>
            </a:r>
            <a:r>
              <a:rPr lang="en-US" altLang="zh-CN" dirty="0">
                <a:solidFill>
                  <a:schemeClr val="tx1"/>
                </a:solidFill>
                <a:latin typeface="微软雅黑" panose="020B0503020204020204" pitchFamily="34" charset="-122"/>
                <a:ea typeface="微软雅黑" panose="020B0503020204020204" pitchFamily="34" charset="-122"/>
              </a:rPr>
              <a:t>I/O</a:t>
            </a:r>
            <a:r>
              <a:rPr lang="zh-CN" altLang="en-US" dirty="0">
                <a:solidFill>
                  <a:schemeClr val="tx1"/>
                </a:solidFill>
                <a:latin typeface="微软雅黑" panose="020B0503020204020204" pitchFamily="34" charset="-122"/>
                <a:ea typeface="微软雅黑" panose="020B0503020204020204" pitchFamily="34" charset="-122"/>
              </a:rPr>
              <a:t>接口，对下提供块设备接口。</a:t>
            </a:r>
            <a:endParaRPr lang="en-US" altLang="zh-CN" dirty="0">
              <a:solidFill>
                <a:schemeClr val="tx1"/>
              </a:solidFill>
              <a:latin typeface="微软雅黑" panose="020B0503020204020204" pitchFamily="34" charset="-122"/>
              <a:ea typeface="微软雅黑" panose="020B0503020204020204" pitchFamily="34" charset="-122"/>
            </a:endParaRPr>
          </a:p>
        </p:txBody>
      </p:sp>
      <p:sp>
        <p:nvSpPr>
          <p:cNvPr id="4" name="矩形 3"/>
          <p:cNvSpPr/>
          <p:nvPr/>
        </p:nvSpPr>
        <p:spPr>
          <a:xfrm>
            <a:off x="946785" y="3111500"/>
            <a:ext cx="10282555" cy="309753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目前内建的文件系统包括：</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rootfs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：系统内所有设备和文件其他文件系统都挂载在 </a:t>
            </a:r>
            <a:r>
              <a:rPr lang="en-US" altLang="zh-CN" dirty="0" err="1">
                <a:solidFill>
                  <a:schemeClr val="tx1"/>
                </a:solidFill>
                <a:latin typeface="微软雅黑" panose="020B0503020204020204" pitchFamily="34" charset="-122"/>
                <a:ea typeface="微软雅黑" panose="020B0503020204020204" pitchFamily="34" charset="-122"/>
              </a:rPr>
              <a:t>rootfs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上；</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procfs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：保存操作系统信息和进程信息的文件系统；</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fatfs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：包括</a:t>
            </a:r>
            <a:r>
              <a:rPr lang="en-US" altLang="zh-CN" dirty="0">
                <a:solidFill>
                  <a:schemeClr val="tx1"/>
                </a:solidFill>
                <a:latin typeface="微软雅黑" panose="020B0503020204020204" pitchFamily="34" charset="-122"/>
                <a:ea typeface="微软雅黑" panose="020B0503020204020204" pitchFamily="34" charset="-122"/>
              </a:rPr>
              <a:t>fat12,fat16,fat32,</a:t>
            </a:r>
            <a:r>
              <a:rPr lang="zh-CN" altLang="en-US" dirty="0">
                <a:solidFill>
                  <a:schemeClr val="tx1"/>
                </a:solidFill>
                <a:latin typeface="微软雅黑" panose="020B0503020204020204" pitchFamily="34" charset="-122"/>
                <a:ea typeface="微软雅黑" panose="020B0503020204020204" pitchFamily="34" charset="-122"/>
              </a:rPr>
              <a:t>适用于大多数块设备；</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yaffs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：适用于</a:t>
            </a:r>
            <a:r>
              <a:rPr lang="en-US" altLang="zh-CN" dirty="0" err="1">
                <a:solidFill>
                  <a:schemeClr val="tx1"/>
                </a:solidFill>
                <a:latin typeface="微软雅黑" panose="020B0503020204020204" pitchFamily="34" charset="-122"/>
                <a:ea typeface="微软雅黑" panose="020B0503020204020204" pitchFamily="34" charset="-122"/>
              </a:rPr>
              <a:t>nandflash</a:t>
            </a:r>
            <a:r>
              <a:rPr lang="zh-CN" altLang="en-US" dirty="0">
                <a:solidFill>
                  <a:schemeClr val="tx1"/>
                </a:solidFill>
                <a:latin typeface="微软雅黑" panose="020B0503020204020204" pitchFamily="34" charset="-122"/>
                <a:ea typeface="微软雅黑" panose="020B0503020204020204" pitchFamily="34" charset="-122"/>
              </a:rPr>
              <a:t> 存储器的文件系统；</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nfs</a:t>
            </a:r>
            <a:r>
              <a:rPr lang="zh-CN" altLang="en-US" dirty="0">
                <a:solidFill>
                  <a:schemeClr val="tx1"/>
                </a:solidFill>
                <a:latin typeface="微软雅黑" panose="020B0503020204020204" pitchFamily="34" charset="-122"/>
                <a:ea typeface="微软雅黑" panose="020B0503020204020204" pitchFamily="34" charset="-122"/>
              </a:rPr>
              <a:t>       ：即网络文件系统，让设备如同访问本地文件那样访问一个网络内其他设备的文件；</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romfs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：只读文件系统，用于存储某些关键性的数据文件，以确保系统安全稳定；</a:t>
            </a:r>
            <a:endParaRPr lang="en-US" altLang="zh-CN" dirty="0">
              <a:solidFill>
                <a:schemeClr val="tx1"/>
              </a:solidFill>
              <a:latin typeface="微软雅黑" panose="020B0503020204020204" pitchFamily="34" charset="-122"/>
              <a:ea typeface="微软雅黑" panose="020B0503020204020204" pitchFamily="34" charset="-122"/>
            </a:endParaRPr>
          </a:p>
          <a:p>
            <a:pPr marL="342900" indent="-342900">
              <a:buFontTx/>
              <a:buAutoNum type="arabicPeriod"/>
              <a:defRPr/>
            </a:pPr>
            <a:r>
              <a:rPr lang="en-US" altLang="zh-CN" dirty="0" err="1">
                <a:solidFill>
                  <a:schemeClr val="tx1"/>
                </a:solidFill>
                <a:latin typeface="微软雅黑" panose="020B0503020204020204" pitchFamily="34" charset="-122"/>
                <a:ea typeface="微软雅黑" panose="020B0503020204020204" pitchFamily="34" charset="-122"/>
              </a:rPr>
              <a:t>ramfs</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：内存文件系统，不同于</a:t>
            </a:r>
            <a:r>
              <a:rPr lang="en-US" altLang="zh-CN" dirty="0" err="1">
                <a:solidFill>
                  <a:schemeClr val="tx1"/>
                </a:solidFill>
                <a:latin typeface="微软雅黑" panose="020B0503020204020204" pitchFamily="34" charset="-122"/>
                <a:ea typeface="微软雅黑" panose="020B0503020204020204" pitchFamily="34" charset="-122"/>
              </a:rPr>
              <a:t>ramdisk</a:t>
            </a:r>
            <a:r>
              <a:rPr lang="zh-CN" altLang="en-US" dirty="0">
                <a:solidFill>
                  <a:schemeClr val="tx1"/>
                </a:solidFill>
                <a:latin typeface="微软雅黑" panose="020B0503020204020204" pitchFamily="34" charset="-122"/>
                <a:ea typeface="微软雅黑" panose="020B0503020204020204" pitchFamily="34" charset="-122"/>
              </a:rPr>
              <a:t>技术，</a:t>
            </a:r>
            <a:r>
              <a:rPr lang="en-US" altLang="zh-CN" dirty="0" err="1">
                <a:solidFill>
                  <a:schemeClr val="tx1"/>
                </a:solidFill>
                <a:latin typeface="微软雅黑" panose="020B0503020204020204" pitchFamily="34" charset="-122"/>
                <a:ea typeface="微软雅黑" panose="020B0503020204020204" pitchFamily="34" charset="-122"/>
              </a:rPr>
              <a:t>ramfs</a:t>
            </a:r>
            <a:r>
              <a:rPr lang="zh-CN" altLang="en-US" dirty="0">
                <a:solidFill>
                  <a:schemeClr val="tx1"/>
                </a:solidFill>
                <a:latin typeface="微软雅黑" panose="020B0503020204020204" pitchFamily="34" charset="-122"/>
                <a:ea typeface="微软雅黑" panose="020B0503020204020204" pitchFamily="34" charset="-122"/>
              </a:rPr>
              <a:t>采用优越的算法，能有效提高文件读写效率。</a:t>
            </a:r>
            <a:endParaRPr lang="en-US" altLang="zh-CN" dirty="0">
              <a:solidFill>
                <a:schemeClr val="tx1"/>
              </a:solidFill>
              <a:latin typeface="微软雅黑" panose="020B0503020204020204" pitchFamily="34" charset="-122"/>
              <a:ea typeface="微软雅黑" panose="020B0503020204020204" pitchFamily="34" charset="-122"/>
            </a:endParaRPr>
          </a:p>
        </p:txBody>
      </p:sp>
      <p:sp>
        <p:nvSpPr>
          <p:cNvPr id="5" name="矩形 4"/>
          <p:cNvSpPr/>
          <p:nvPr/>
        </p:nvSpPr>
        <p:spPr>
          <a:xfrm>
            <a:off x="946785" y="1307783"/>
            <a:ext cx="3168650" cy="36353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文件系统简介</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文件系统</a:t>
            </a:r>
          </a:p>
        </p:txBody>
      </p:sp>
      <p:grpSp>
        <p:nvGrpSpPr>
          <p:cNvPr id="52226" name="组合 2"/>
          <p:cNvGrpSpPr/>
          <p:nvPr/>
        </p:nvGrpSpPr>
        <p:grpSpPr bwMode="auto">
          <a:xfrm>
            <a:off x="2789873" y="2060575"/>
            <a:ext cx="5422900" cy="3744913"/>
            <a:chOff x="1649388" y="2132856"/>
            <a:chExt cx="5422942" cy="3744416"/>
          </a:xfrm>
        </p:grpSpPr>
        <p:grpSp>
          <p:nvGrpSpPr>
            <p:cNvPr id="52229" name="组合 42"/>
            <p:cNvGrpSpPr/>
            <p:nvPr/>
          </p:nvGrpSpPr>
          <p:grpSpPr bwMode="auto">
            <a:xfrm>
              <a:off x="1649388" y="2643752"/>
              <a:ext cx="5422942" cy="3233520"/>
              <a:chOff x="1649388" y="2643752"/>
              <a:chExt cx="5422942" cy="3233520"/>
            </a:xfrm>
          </p:grpSpPr>
          <p:grpSp>
            <p:nvGrpSpPr>
              <p:cNvPr id="52231" name="组合 37"/>
              <p:cNvGrpSpPr/>
              <p:nvPr/>
            </p:nvGrpSpPr>
            <p:grpSpPr bwMode="auto">
              <a:xfrm>
                <a:off x="1649388" y="2836041"/>
                <a:ext cx="5370884" cy="3041231"/>
                <a:chOff x="2009428" y="1683913"/>
                <a:chExt cx="5370884" cy="3041231"/>
              </a:xfrm>
            </p:grpSpPr>
            <p:sp>
              <p:nvSpPr>
                <p:cNvPr id="52233" name="TextBox 7"/>
                <p:cNvSpPr txBox="1">
                  <a:spLocks noChangeArrowheads="1"/>
                </p:cNvSpPr>
                <p:nvPr/>
              </p:nvSpPr>
              <p:spPr bwMode="auto">
                <a:xfrm>
                  <a:off x="3059832" y="1683913"/>
                  <a:ext cx="2808312" cy="306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内核驱动程序表</a:t>
                  </a:r>
                </a:p>
              </p:txBody>
            </p:sp>
            <p:grpSp>
              <p:nvGrpSpPr>
                <p:cNvPr id="52234" name="组合 36"/>
                <p:cNvGrpSpPr/>
                <p:nvPr/>
              </p:nvGrpSpPr>
              <p:grpSpPr bwMode="auto">
                <a:xfrm>
                  <a:off x="2009428" y="2060848"/>
                  <a:ext cx="5370884" cy="2664296"/>
                  <a:chOff x="2009428" y="2060848"/>
                  <a:chExt cx="5370884" cy="2664296"/>
                </a:xfrm>
              </p:grpSpPr>
              <p:grpSp>
                <p:nvGrpSpPr>
                  <p:cNvPr id="52235" name="组合 35"/>
                  <p:cNvGrpSpPr/>
                  <p:nvPr/>
                </p:nvGrpSpPr>
                <p:grpSpPr bwMode="auto">
                  <a:xfrm>
                    <a:off x="2009428" y="2060848"/>
                    <a:ext cx="4578796" cy="1646659"/>
                    <a:chOff x="2009428" y="2060848"/>
                    <a:chExt cx="4578796" cy="1646659"/>
                  </a:xfrm>
                </p:grpSpPr>
                <p:sp>
                  <p:nvSpPr>
                    <p:cNvPr id="15" name="圆角矩形 14"/>
                    <p:cNvSpPr/>
                    <p:nvPr/>
                  </p:nvSpPr>
                  <p:spPr>
                    <a:xfrm>
                      <a:off x="2555532" y="2060084"/>
                      <a:ext cx="576267"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0</a:t>
                      </a:r>
                      <a:endParaRPr lang="zh-CN" altLang="en-US" dirty="0"/>
                    </a:p>
                  </p:txBody>
                </p:sp>
                <p:sp>
                  <p:nvSpPr>
                    <p:cNvPr id="16" name="圆角矩形 7"/>
                    <p:cNvSpPr/>
                    <p:nvPr/>
                  </p:nvSpPr>
                  <p:spPr>
                    <a:xfrm>
                      <a:off x="3131799" y="2060084"/>
                      <a:ext cx="576268"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1</a:t>
                      </a:r>
                      <a:endParaRPr lang="zh-CN" altLang="en-US" dirty="0"/>
                    </a:p>
                  </p:txBody>
                </p:sp>
                <p:sp>
                  <p:nvSpPr>
                    <p:cNvPr id="17" name="圆角矩形 8"/>
                    <p:cNvSpPr/>
                    <p:nvPr/>
                  </p:nvSpPr>
                  <p:spPr>
                    <a:xfrm>
                      <a:off x="3708066" y="2060084"/>
                      <a:ext cx="576267"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2</a:t>
                      </a:r>
                      <a:endParaRPr lang="zh-CN" altLang="en-US" dirty="0"/>
                    </a:p>
                  </p:txBody>
                </p:sp>
                <p:sp>
                  <p:nvSpPr>
                    <p:cNvPr id="18" name="圆角矩形 17"/>
                    <p:cNvSpPr/>
                    <p:nvPr/>
                  </p:nvSpPr>
                  <p:spPr>
                    <a:xfrm>
                      <a:off x="5435280" y="2060084"/>
                      <a:ext cx="576267"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a:t>
                      </a:r>
                      <a:endParaRPr lang="zh-CN" altLang="en-US" dirty="0"/>
                    </a:p>
                  </p:txBody>
                </p:sp>
                <p:sp>
                  <p:nvSpPr>
                    <p:cNvPr id="19" name="圆角矩形 18"/>
                    <p:cNvSpPr/>
                    <p:nvPr/>
                  </p:nvSpPr>
                  <p:spPr>
                    <a:xfrm>
                      <a:off x="6011546" y="2060084"/>
                      <a:ext cx="576268"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n</a:t>
                      </a:r>
                      <a:endParaRPr lang="zh-CN" altLang="en-US" dirty="0"/>
                    </a:p>
                  </p:txBody>
                </p:sp>
                <p:sp>
                  <p:nvSpPr>
                    <p:cNvPr id="20" name="圆角矩形 19"/>
                    <p:cNvSpPr/>
                    <p:nvPr/>
                  </p:nvSpPr>
                  <p:spPr>
                    <a:xfrm>
                      <a:off x="2009428" y="3337853"/>
                      <a:ext cx="1079508" cy="360314"/>
                    </a:xfrm>
                    <a:prstGeom prst="roundRect">
                      <a:avLst/>
                    </a:prstGeom>
                    <a:ln w="15875"/>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zh-CN" altLang="en-US" sz="1200" dirty="0">
                          <a:latin typeface="微软雅黑" panose="020B0503020204020204" pitchFamily="34" charset="-122"/>
                          <a:ea typeface="微软雅黑" panose="020B0503020204020204" pitchFamily="34" charset="-122"/>
                        </a:rPr>
                        <a:t>物理设备</a:t>
                      </a:r>
                      <a:r>
                        <a:rPr lang="en-US" altLang="zh-CN" sz="1200" dirty="0">
                          <a:latin typeface="微软雅黑" panose="020B0503020204020204" pitchFamily="34" charset="-122"/>
                          <a:ea typeface="微软雅黑" panose="020B0503020204020204" pitchFamily="34" charset="-122"/>
                        </a:rPr>
                        <a:t>0</a:t>
                      </a:r>
                      <a:endParaRPr lang="zh-CN" altLang="en-US" sz="1200" dirty="0">
                        <a:latin typeface="微软雅黑" panose="020B0503020204020204" pitchFamily="34" charset="-122"/>
                        <a:ea typeface="微软雅黑" panose="020B0503020204020204" pitchFamily="34" charset="-122"/>
                      </a:endParaRPr>
                    </a:p>
                  </p:txBody>
                </p:sp>
                <p:sp>
                  <p:nvSpPr>
                    <p:cNvPr id="21" name="圆角矩形 20"/>
                    <p:cNvSpPr/>
                    <p:nvPr/>
                  </p:nvSpPr>
                  <p:spPr>
                    <a:xfrm>
                      <a:off x="3684253" y="3347377"/>
                      <a:ext cx="1079508" cy="360314"/>
                    </a:xfrm>
                    <a:prstGeom prst="roundRect">
                      <a:avLst/>
                    </a:prstGeom>
                    <a:ln w="15875"/>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zh-CN" altLang="en-US" sz="1200" dirty="0">
                          <a:latin typeface="微软雅黑" panose="020B0503020204020204" pitchFamily="34" charset="-122"/>
                          <a:ea typeface="微软雅黑" panose="020B0503020204020204" pitchFamily="34" charset="-122"/>
                        </a:rPr>
                        <a:t>物理设备</a:t>
                      </a:r>
                      <a:r>
                        <a:rPr lang="en-US" altLang="zh-CN" sz="1200" dirty="0">
                          <a:latin typeface="微软雅黑" panose="020B0503020204020204" pitchFamily="34" charset="-122"/>
                          <a:ea typeface="微软雅黑" panose="020B0503020204020204" pitchFamily="34" charset="-122"/>
                        </a:rPr>
                        <a:t>1</a:t>
                      </a:r>
                      <a:endParaRPr lang="zh-CN" altLang="en-US" sz="1200" dirty="0">
                        <a:latin typeface="微软雅黑" panose="020B0503020204020204" pitchFamily="34" charset="-122"/>
                        <a:ea typeface="微软雅黑" panose="020B0503020204020204" pitchFamily="34" charset="-122"/>
                      </a:endParaRPr>
                    </a:p>
                  </p:txBody>
                </p:sp>
                <p:sp>
                  <p:nvSpPr>
                    <p:cNvPr id="22" name="圆角矩形 21"/>
                    <p:cNvSpPr/>
                    <p:nvPr/>
                  </p:nvSpPr>
                  <p:spPr>
                    <a:xfrm>
                      <a:off x="4284333" y="2060084"/>
                      <a:ext cx="574680"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dirty="0"/>
                        <a:t>…</a:t>
                      </a:r>
                      <a:endParaRPr lang="zh-CN" altLang="en-US" dirty="0"/>
                    </a:p>
                  </p:txBody>
                </p:sp>
                <p:sp>
                  <p:nvSpPr>
                    <p:cNvPr id="23" name="圆角矩形 22"/>
                    <p:cNvSpPr/>
                    <p:nvPr/>
                  </p:nvSpPr>
                  <p:spPr>
                    <a:xfrm>
                      <a:off x="4859012" y="2060084"/>
                      <a:ext cx="576268" cy="431743"/>
                    </a:xfrm>
                    <a:prstGeom prst="roundRect">
                      <a:avLst/>
                    </a:prstGeom>
                    <a:solidFill>
                      <a:srgbClr val="92D050"/>
                    </a:solidFill>
                    <a:ln w="15875"/>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altLang="zh-CN" sz="1200" b="1" dirty="0">
                          <a:solidFill>
                            <a:srgbClr val="FF0000"/>
                          </a:solidFill>
                        </a:rPr>
                        <a:t>Fat(x)</a:t>
                      </a:r>
                      <a:endParaRPr lang="zh-CN" altLang="en-US" sz="1200" b="1" dirty="0">
                        <a:solidFill>
                          <a:srgbClr val="FF0000"/>
                        </a:solidFill>
                      </a:endParaRPr>
                    </a:p>
                  </p:txBody>
                </p:sp>
                <p:cxnSp>
                  <p:nvCxnSpPr>
                    <p:cNvPr id="24" name="直接箭头连接符 23"/>
                    <p:cNvCxnSpPr>
                      <a:stCxn id="15" idx="2"/>
                    </p:cNvCxnSpPr>
                    <p:nvPr/>
                  </p:nvCxnSpPr>
                  <p:spPr>
                    <a:xfrm rot="5400000">
                      <a:off x="2265870" y="2759264"/>
                      <a:ext cx="846026" cy="31115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nvCxnSpPr>
                  <p:spPr>
                    <a:xfrm rot="16200000" flipH="1">
                      <a:off x="3419992" y="2532247"/>
                      <a:ext cx="833328" cy="79693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圆角矩形 25"/>
                    <p:cNvSpPr/>
                    <p:nvPr/>
                  </p:nvSpPr>
                  <p:spPr>
                    <a:xfrm>
                      <a:off x="5368604" y="3328329"/>
                      <a:ext cx="1081095" cy="360314"/>
                    </a:xfrm>
                    <a:prstGeom prst="roundRect">
                      <a:avLst/>
                    </a:prstGeom>
                    <a:ln w="15875"/>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en-US" altLang="zh-CN" sz="1200" dirty="0">
                          <a:latin typeface="微软雅黑" panose="020B0503020204020204" pitchFamily="34" charset="-122"/>
                          <a:ea typeface="微软雅黑" panose="020B0503020204020204" pitchFamily="34" charset="-122"/>
                        </a:rPr>
                        <a:t>Fat</a:t>
                      </a:r>
                      <a:r>
                        <a:rPr lang="zh-CN" altLang="en-US" sz="1200" dirty="0">
                          <a:latin typeface="微软雅黑" panose="020B0503020204020204" pitchFamily="34" charset="-122"/>
                          <a:ea typeface="微软雅黑" panose="020B0503020204020204" pitchFamily="34" charset="-122"/>
                        </a:rPr>
                        <a:t>文件系统</a:t>
                      </a:r>
                    </a:p>
                  </p:txBody>
                </p:sp>
                <p:cxnSp>
                  <p:nvCxnSpPr>
                    <p:cNvPr id="27" name="直接箭头连接符 26"/>
                    <p:cNvCxnSpPr/>
                    <p:nvPr/>
                  </p:nvCxnSpPr>
                  <p:spPr>
                    <a:xfrm rot="16200000" flipH="1">
                      <a:off x="5121803" y="2549712"/>
                      <a:ext cx="823804" cy="73343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1" name="圆角矩形 10"/>
                  <p:cNvSpPr/>
                  <p:nvPr/>
                </p:nvSpPr>
                <p:spPr>
                  <a:xfrm>
                    <a:off x="4860600" y="4364829"/>
                    <a:ext cx="1079508" cy="360315"/>
                  </a:xfrm>
                  <a:prstGeom prst="roundRect">
                    <a:avLst/>
                  </a:prstGeom>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latin typeface="微软雅黑" panose="020B0503020204020204" pitchFamily="34" charset="-122"/>
                        <a:ea typeface="微软雅黑" panose="020B0503020204020204" pitchFamily="34" charset="-122"/>
                      </a:rPr>
                      <a:t>块设备</a:t>
                    </a:r>
                    <a:r>
                      <a:rPr lang="en-US" altLang="zh-CN" sz="1400" dirty="0">
                        <a:latin typeface="微软雅黑" panose="020B0503020204020204" pitchFamily="34" charset="-122"/>
                        <a:ea typeface="微软雅黑" panose="020B0503020204020204" pitchFamily="34" charset="-122"/>
                      </a:rPr>
                      <a:t>0</a:t>
                    </a:r>
                    <a:endParaRPr lang="zh-CN" altLang="en-US" sz="1400" dirty="0">
                      <a:latin typeface="微软雅黑" panose="020B0503020204020204" pitchFamily="34" charset="-122"/>
                      <a:ea typeface="微软雅黑" panose="020B0503020204020204" pitchFamily="34" charset="-122"/>
                    </a:endParaRPr>
                  </a:p>
                </p:txBody>
              </p:sp>
              <p:sp>
                <p:nvSpPr>
                  <p:cNvPr id="12" name="圆角矩形 11"/>
                  <p:cNvSpPr/>
                  <p:nvPr/>
                </p:nvSpPr>
                <p:spPr>
                  <a:xfrm>
                    <a:off x="6300474" y="4364829"/>
                    <a:ext cx="1079508" cy="360315"/>
                  </a:xfrm>
                  <a:prstGeom prst="roundRect">
                    <a:avLst/>
                  </a:prstGeom>
                  <a:ln w="1587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1400" dirty="0">
                        <a:latin typeface="微软雅黑" panose="020B0503020204020204" pitchFamily="34" charset="-122"/>
                        <a:ea typeface="微软雅黑" panose="020B0503020204020204" pitchFamily="34" charset="-122"/>
                      </a:rPr>
                      <a:t>块设备</a:t>
                    </a:r>
                    <a:r>
                      <a:rPr lang="en-US" altLang="zh-CN" sz="1400" dirty="0">
                        <a:latin typeface="微软雅黑" panose="020B0503020204020204" pitchFamily="34" charset="-122"/>
                        <a:ea typeface="微软雅黑" panose="020B0503020204020204" pitchFamily="34" charset="-122"/>
                      </a:rPr>
                      <a:t>1</a:t>
                    </a:r>
                    <a:endParaRPr lang="zh-CN" altLang="en-US" sz="1400" dirty="0">
                      <a:latin typeface="微软雅黑" panose="020B0503020204020204" pitchFamily="34" charset="-122"/>
                      <a:ea typeface="微软雅黑" panose="020B0503020204020204" pitchFamily="34" charset="-122"/>
                    </a:endParaRPr>
                  </a:p>
                </p:txBody>
              </p:sp>
              <p:cxnSp>
                <p:nvCxnSpPr>
                  <p:cNvPr id="13" name="直接箭头连接符 12"/>
                  <p:cNvCxnSpPr>
                    <a:endCxn id="11" idx="0"/>
                  </p:cNvCxnSpPr>
                  <p:nvPr/>
                </p:nvCxnSpPr>
                <p:spPr>
                  <a:xfrm flipH="1">
                    <a:off x="5400355" y="3698167"/>
                    <a:ext cx="377828" cy="6666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endCxn id="12" idx="0"/>
                  </p:cNvCxnSpPr>
                  <p:nvPr/>
                </p:nvCxnSpPr>
                <p:spPr>
                  <a:xfrm>
                    <a:off x="6097272" y="3698167"/>
                    <a:ext cx="742956" cy="6666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7" name="直接连接符 6"/>
              <p:cNvCxnSpPr/>
              <p:nvPr/>
            </p:nvCxnSpPr>
            <p:spPr>
              <a:xfrm>
                <a:off x="1714476" y="2643963"/>
                <a:ext cx="5357854" cy="1588"/>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2230" name="TextBox 4"/>
            <p:cNvSpPr txBox="1">
              <a:spLocks noChangeArrowheads="1"/>
            </p:cNvSpPr>
            <p:nvPr/>
          </p:nvSpPr>
          <p:spPr bwMode="auto">
            <a:xfrm>
              <a:off x="2627784" y="2132856"/>
              <a:ext cx="3096344" cy="368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a:latin typeface="微软雅黑" panose="020B0503020204020204" pitchFamily="34" charset="-122"/>
                  <a:ea typeface="微软雅黑" panose="020B0503020204020204" pitchFamily="34" charset="-122"/>
                </a:rPr>
                <a:t>I/O </a:t>
              </a:r>
              <a:r>
                <a:rPr lang="zh-CN" altLang="en-US">
                  <a:latin typeface="微软雅黑" panose="020B0503020204020204" pitchFamily="34" charset="-122"/>
                  <a:ea typeface="微软雅黑" panose="020B0503020204020204" pitchFamily="34" charset="-122"/>
                </a:rPr>
                <a:t>系统</a:t>
              </a:r>
            </a:p>
          </p:txBody>
        </p:sp>
      </p:grpSp>
      <p:sp>
        <p:nvSpPr>
          <p:cNvPr id="28" name="矩形 27"/>
          <p:cNvSpPr/>
          <p:nvPr/>
        </p:nvSpPr>
        <p:spPr>
          <a:xfrm>
            <a:off x="947420" y="1350963"/>
            <a:ext cx="194468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文件系统结构</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文件系统</a:t>
            </a:r>
          </a:p>
        </p:txBody>
      </p:sp>
      <p:sp>
        <p:nvSpPr>
          <p:cNvPr id="3" name="矩形 2"/>
          <p:cNvSpPr/>
          <p:nvPr/>
        </p:nvSpPr>
        <p:spPr>
          <a:xfrm>
            <a:off x="937895" y="1772920"/>
            <a:ext cx="10295890" cy="5048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a:solidFill>
                  <a:schemeClr val="tx1"/>
                </a:solidFill>
                <a:latin typeface="微软雅黑" panose="020B0503020204020204" pitchFamily="34" charset="-122"/>
                <a:ea typeface="微软雅黑" panose="020B0503020204020204" pitchFamily="34" charset="-122"/>
              </a:rPr>
              <a:t>SylixOS </a:t>
            </a:r>
            <a:r>
              <a:rPr lang="zh-CN" altLang="en-US" sz="1400" dirty="0">
                <a:solidFill>
                  <a:schemeClr val="tx1"/>
                </a:solidFill>
                <a:latin typeface="微软雅黑" panose="020B0503020204020204" pitchFamily="34" charset="-122"/>
                <a:ea typeface="微软雅黑" panose="020B0503020204020204" pitchFamily="34" charset="-122"/>
              </a:rPr>
              <a:t>提供了一些方便文件系统使用的组件，它们包括：磁盘分区检查工具，磁盘</a:t>
            </a:r>
          </a:p>
          <a:p>
            <a:pPr>
              <a:defRPr/>
            </a:pPr>
            <a:r>
              <a:rPr lang="zh-CN" altLang="en-US" sz="1400" dirty="0">
                <a:solidFill>
                  <a:schemeClr val="tx1"/>
                </a:solidFill>
                <a:latin typeface="微软雅黑" panose="020B0503020204020204" pitchFamily="34" charset="-122"/>
                <a:ea typeface="微软雅黑" panose="020B0503020204020204" pitchFamily="34" charset="-122"/>
              </a:rPr>
              <a:t>缓冲器，磁盘自动挂载工具等等。</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4" name="矩形 3"/>
          <p:cNvSpPr/>
          <p:nvPr/>
        </p:nvSpPr>
        <p:spPr>
          <a:xfrm>
            <a:off x="937895" y="2722245"/>
            <a:ext cx="23034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bg1"/>
                </a:solidFill>
                <a:latin typeface="黑体" panose="02010609060101010101" pitchFamily="49" charset="-122"/>
                <a:ea typeface="黑体" panose="02010609060101010101" pitchFamily="49" charset="-122"/>
              </a:rPr>
              <a:t> 磁盘分区检查工具</a:t>
            </a:r>
          </a:p>
        </p:txBody>
      </p:sp>
      <p:sp>
        <p:nvSpPr>
          <p:cNvPr id="5" name="矩形 4"/>
          <p:cNvSpPr/>
          <p:nvPr/>
        </p:nvSpPr>
        <p:spPr>
          <a:xfrm>
            <a:off x="937895" y="3154045"/>
            <a:ext cx="10295890" cy="5048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400" dirty="0">
                <a:solidFill>
                  <a:schemeClr val="tx1"/>
                </a:solidFill>
                <a:latin typeface="微软雅黑" panose="020B0503020204020204" pitchFamily="34" charset="-122"/>
                <a:ea typeface="微软雅黑" panose="020B0503020204020204" pitchFamily="34" charset="-122"/>
              </a:rPr>
              <a:t>磁盘分区检查工具可以自动的检查一个磁盘的分区情况， 并且生成对应分区的逻辑设备，每个逻辑设备都可以进行文件系统挂载。</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6" name="矩形 5"/>
          <p:cNvSpPr/>
          <p:nvPr/>
        </p:nvSpPr>
        <p:spPr>
          <a:xfrm>
            <a:off x="937895" y="4006533"/>
            <a:ext cx="23034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 磁盘缓冲器</a:t>
            </a:r>
          </a:p>
        </p:txBody>
      </p:sp>
      <p:sp>
        <p:nvSpPr>
          <p:cNvPr id="7" name="矩形 6"/>
          <p:cNvSpPr/>
          <p:nvPr/>
        </p:nvSpPr>
        <p:spPr>
          <a:xfrm>
            <a:off x="937895" y="4438650"/>
            <a:ext cx="10295890" cy="7207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400" dirty="0">
                <a:solidFill>
                  <a:schemeClr val="tx1"/>
                </a:solidFill>
                <a:latin typeface="微软雅黑" panose="020B0503020204020204" pitchFamily="34" charset="-122"/>
                <a:ea typeface="微软雅黑" panose="020B0503020204020204" pitchFamily="34" charset="-122"/>
              </a:rPr>
              <a:t>由于磁盘的读写速度远远低于内存读写速度，为解决这种速度不匹配，</a:t>
            </a:r>
            <a:r>
              <a:rPr lang="en-US" altLang="zh-CN" sz="1400" dirty="0">
                <a:solidFill>
                  <a:schemeClr val="tx1"/>
                </a:solidFill>
                <a:latin typeface="微软雅黑" panose="020B0503020204020204" pitchFamily="34" charset="-122"/>
                <a:ea typeface="微软雅黑" panose="020B0503020204020204" pitchFamily="34" charset="-122"/>
              </a:rPr>
              <a:t>SylixOS </a:t>
            </a:r>
            <a:r>
              <a:rPr lang="zh-CN" altLang="en-US" sz="1400" dirty="0">
                <a:solidFill>
                  <a:schemeClr val="tx1"/>
                </a:solidFill>
                <a:latin typeface="微软雅黑" panose="020B0503020204020204" pitchFamily="34" charset="-122"/>
                <a:ea typeface="微软雅黑" panose="020B0503020204020204" pitchFamily="34" charset="-122"/>
              </a:rPr>
              <a:t>提供了对应块设备的缓冲器，它介于文件系统和磁盘驱动之间。</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0" name="矩形 9"/>
          <p:cNvSpPr/>
          <p:nvPr/>
        </p:nvSpPr>
        <p:spPr>
          <a:xfrm>
            <a:off x="937895" y="1341120"/>
            <a:ext cx="2381250"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文件系统操作组件</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818372" y="539225"/>
            <a:ext cx="10850563" cy="10286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线程管理</a:t>
            </a:r>
          </a:p>
        </p:txBody>
      </p:sp>
      <p:sp>
        <p:nvSpPr>
          <p:cNvPr id="4" name="TextBox 3"/>
          <p:cNvSpPr txBox="1">
            <a:spLocks noChangeArrowheads="1"/>
          </p:cNvSpPr>
          <p:nvPr/>
        </p:nvSpPr>
        <p:spPr bwMode="auto">
          <a:xfrm>
            <a:off x="1666875" y="1286510"/>
            <a:ext cx="8858250" cy="33718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en-US"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原生</a:t>
            </a:r>
            <a:r>
              <a:rPr lang="en-US" altLang="zh-CN" sz="1600" dirty="0">
                <a:latin typeface="微软雅黑" panose="020B0503020204020204" pitchFamily="34" charset="-122"/>
                <a:ea typeface="微软雅黑" panose="020B0503020204020204" pitchFamily="34" charset="-122"/>
              </a:rPr>
              <a:t>API</a:t>
            </a:r>
            <a:r>
              <a:rPr lang="zh-CN" altLang="en-US" sz="1600" dirty="0">
                <a:latin typeface="微软雅黑" panose="020B0503020204020204" pitchFamily="34" charset="-122"/>
                <a:ea typeface="微软雅黑" panose="020B0503020204020204" pitchFamily="34" charset="-122"/>
              </a:rPr>
              <a:t>包含丰富的线程间通信资源，同时兼容符合</a:t>
            </a:r>
            <a:r>
              <a:rPr lang="en-US" altLang="zh-CN" sz="1600" dirty="0">
                <a:latin typeface="微软雅黑" panose="020B0503020204020204" pitchFamily="34" charset="-122"/>
                <a:ea typeface="微软雅黑" panose="020B0503020204020204" pitchFamily="34" charset="-122"/>
              </a:rPr>
              <a:t>POSIX</a:t>
            </a:r>
            <a:r>
              <a:rPr lang="zh-CN" altLang="en-US" sz="1600" dirty="0">
                <a:latin typeface="微软雅黑" panose="020B0503020204020204" pitchFamily="34" charset="-122"/>
                <a:ea typeface="微软雅黑" panose="020B0503020204020204" pitchFamily="34" charset="-122"/>
              </a:rPr>
              <a:t>规范的线程间通信。</a:t>
            </a:r>
          </a:p>
        </p:txBody>
      </p:sp>
      <p:graphicFrame>
        <p:nvGraphicFramePr>
          <p:cNvPr id="9" name="表格 8"/>
          <p:cNvGraphicFramePr>
            <a:graphicFrameLocks noGrp="1"/>
          </p:cNvGraphicFramePr>
          <p:nvPr>
            <p:custDataLst>
              <p:tags r:id="rId1"/>
            </p:custDataLst>
          </p:nvPr>
        </p:nvGraphicFramePr>
        <p:xfrm>
          <a:off x="1666875" y="2398713"/>
          <a:ext cx="8858250" cy="3560445"/>
        </p:xfrm>
        <a:graphic>
          <a:graphicData uri="http://schemas.openxmlformats.org/drawingml/2006/table">
            <a:tbl>
              <a:tblPr firstRow="1" bandRow="1" bandCol="1">
                <a:tableStyleId>{7DF18680-E054-41AD-8BC1-D1AEF772440D}</a:tableStyleId>
              </a:tblPr>
              <a:tblGrid>
                <a:gridCol w="1857375">
                  <a:extLst>
                    <a:ext uri="{9D8B030D-6E8A-4147-A177-3AD203B41FA5}">
                      <a16:colId xmlns:a16="http://schemas.microsoft.com/office/drawing/2014/main" val="20000"/>
                    </a:ext>
                  </a:extLst>
                </a:gridCol>
                <a:gridCol w="1857375">
                  <a:extLst>
                    <a:ext uri="{9D8B030D-6E8A-4147-A177-3AD203B41FA5}">
                      <a16:colId xmlns:a16="http://schemas.microsoft.com/office/drawing/2014/main" val="20001"/>
                    </a:ext>
                  </a:extLst>
                </a:gridCol>
                <a:gridCol w="1929130">
                  <a:extLst>
                    <a:ext uri="{9D8B030D-6E8A-4147-A177-3AD203B41FA5}">
                      <a16:colId xmlns:a16="http://schemas.microsoft.com/office/drawing/2014/main" val="20002"/>
                    </a:ext>
                  </a:extLst>
                </a:gridCol>
                <a:gridCol w="1714500">
                  <a:extLst>
                    <a:ext uri="{9D8B030D-6E8A-4147-A177-3AD203B41FA5}">
                      <a16:colId xmlns:a16="http://schemas.microsoft.com/office/drawing/2014/main" val="20003"/>
                    </a:ext>
                  </a:extLst>
                </a:gridCol>
                <a:gridCol w="1499870">
                  <a:extLst>
                    <a:ext uri="{9D8B030D-6E8A-4147-A177-3AD203B41FA5}">
                      <a16:colId xmlns:a16="http://schemas.microsoft.com/office/drawing/2014/main" val="20004"/>
                    </a:ext>
                  </a:extLst>
                </a:gridCol>
              </a:tblGrid>
              <a:tr h="410845">
                <a:tc>
                  <a:txBody>
                    <a:bodyPr/>
                    <a:lstStyle/>
                    <a:p>
                      <a:pPr algn="ctr"/>
                      <a:r>
                        <a:rPr lang="zh-CN" altLang="en-US" sz="1400" dirty="0"/>
                        <a:t>二进制信号量</a:t>
                      </a:r>
                      <a:endParaRPr lang="zh-CN" altLang="en-US" sz="1400" dirty="0">
                        <a:latin typeface="微软雅黑" panose="020B0503020204020204" pitchFamily="34" charset="-122"/>
                        <a:ea typeface="微软雅黑" panose="020B0503020204020204" pitchFamily="34" charset="-122"/>
                      </a:endParaRPr>
                    </a:p>
                  </a:txBody>
                  <a:tcPr marL="91439" marR="91439" marT="45712" marB="45712" anchor="ctr">
                    <a:solidFill>
                      <a:srgbClr val="165380"/>
                    </a:solidFill>
                  </a:tcPr>
                </a:tc>
                <a:tc>
                  <a:txBody>
                    <a:bodyPr/>
                    <a:lstStyle/>
                    <a:p>
                      <a:pPr algn="ctr"/>
                      <a:r>
                        <a:rPr lang="zh-CN" altLang="en-US" sz="1400" kern="1200" dirty="0"/>
                        <a:t>计数信号量</a:t>
                      </a:r>
                      <a:endParaRPr lang="zh-CN" altLang="en-US" sz="1400" b="1" kern="1200" dirty="0">
                        <a:solidFill>
                          <a:schemeClr val="lt1"/>
                        </a:solidFill>
                        <a:latin typeface="微软雅黑" panose="020B0503020204020204" pitchFamily="34" charset="-122"/>
                        <a:ea typeface="微软雅黑" panose="020B0503020204020204" pitchFamily="34" charset="-122"/>
                        <a:cs typeface="+mn-cs"/>
                      </a:endParaRPr>
                    </a:p>
                  </a:txBody>
                  <a:tcPr marL="91439" marR="91439" marT="45712" marB="45712" anchor="ctr">
                    <a:solidFill>
                      <a:srgbClr val="165380"/>
                    </a:solidFill>
                  </a:tcPr>
                </a:tc>
                <a:tc>
                  <a:txBody>
                    <a:bodyPr/>
                    <a:lstStyle/>
                    <a:p>
                      <a:pPr algn="ctr"/>
                      <a:r>
                        <a:rPr lang="zh-CN" altLang="en-US" sz="1400" kern="1200" dirty="0"/>
                        <a:t>互斥信号量</a:t>
                      </a:r>
                      <a:endParaRPr lang="zh-CN" altLang="en-US" sz="1400" b="1" kern="1200" dirty="0">
                        <a:solidFill>
                          <a:schemeClr val="lt1"/>
                        </a:solidFill>
                        <a:latin typeface="微软雅黑" panose="020B0503020204020204" pitchFamily="34" charset="-122"/>
                        <a:ea typeface="微软雅黑" panose="020B0503020204020204" pitchFamily="34" charset="-122"/>
                        <a:cs typeface="+mn-cs"/>
                      </a:endParaRPr>
                    </a:p>
                  </a:txBody>
                  <a:tcPr marL="91439" marR="91439" marT="45712" marB="45712" anchor="ctr">
                    <a:solidFill>
                      <a:srgbClr val="16538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400" kern="1200" dirty="0"/>
                        <a:t>通用</a:t>
                      </a:r>
                      <a:r>
                        <a:rPr lang="en-US" altLang="zh-CN" sz="1400" kern="1200" dirty="0"/>
                        <a:t>API</a:t>
                      </a:r>
                      <a:endParaRPr lang="zh-CN" altLang="en-US" sz="1400" b="1" kern="1200" dirty="0">
                        <a:solidFill>
                          <a:schemeClr val="lt1"/>
                        </a:solidFill>
                        <a:latin typeface="微软雅黑" panose="020B0503020204020204" pitchFamily="34" charset="-122"/>
                        <a:ea typeface="微软雅黑" panose="020B0503020204020204" pitchFamily="34" charset="-122"/>
                        <a:cs typeface="+mn-cs"/>
                      </a:endParaRPr>
                    </a:p>
                  </a:txBody>
                  <a:tcPr marL="91439" marR="91439" marT="45712" marB="45712" anchor="ctr">
                    <a:solidFill>
                      <a:srgbClr val="165380"/>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kern="1200" dirty="0"/>
                        <a:t>POSIX</a:t>
                      </a:r>
                      <a:r>
                        <a:rPr lang="zh-CN" altLang="en-US" sz="1400" kern="1200" dirty="0"/>
                        <a:t>信号量</a:t>
                      </a:r>
                      <a:endParaRPr lang="zh-CN" altLang="en-US" sz="1400" b="1" kern="1200" dirty="0">
                        <a:solidFill>
                          <a:schemeClr val="lt1"/>
                        </a:solidFill>
                        <a:latin typeface="微软雅黑" panose="020B0503020204020204" pitchFamily="34" charset="-122"/>
                        <a:ea typeface="微软雅黑" panose="020B0503020204020204" pitchFamily="34" charset="-122"/>
                        <a:cs typeface="+mn-cs"/>
                      </a:endParaRPr>
                    </a:p>
                  </a:txBody>
                  <a:tcPr marL="91439" marR="91439" marT="45712" marB="45712" anchor="ctr">
                    <a:solidFill>
                      <a:srgbClr val="165380"/>
                    </a:solidFill>
                  </a:tcPr>
                </a:tc>
                <a:extLst>
                  <a:ext uri="{0D108BD9-81ED-4DB2-BD59-A6C34878D82A}">
                    <a16:rowId xmlns:a16="http://schemas.microsoft.com/office/drawing/2014/main" val="10000"/>
                  </a:ext>
                </a:extLst>
              </a:tr>
              <a:tr h="314960">
                <a:tc>
                  <a:txBody>
                    <a:bodyPr/>
                    <a:lstStyle/>
                    <a:p>
                      <a:pPr marL="0" algn="l" defTabSz="914400" rtl="0" eaLnBrk="1" latinLnBrk="0" hangingPunct="1"/>
                      <a:r>
                        <a:rPr lang="en-US" altLang="zh-CN" sz="1000" kern="1200" dirty="0" err="1"/>
                        <a:t>API_SemaphoreBCreate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89999" marR="89999" marT="17997" marB="17997" anchor="ctr"/>
                </a:tc>
                <a:tc>
                  <a:txBody>
                    <a:bodyPr/>
                    <a:lstStyle/>
                    <a:p>
                      <a:pPr marL="0" algn="l" defTabSz="914400" rtl="0" eaLnBrk="1" latinLnBrk="0" hangingPunct="1"/>
                      <a:r>
                        <a:rPr lang="en-US" altLang="zh-CN" sz="1000" kern="1200" dirty="0" err="1"/>
                        <a:t>API_SemaphoreCCreate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API_SemaphoreMCreate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sem_init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1"/>
                  </a:ext>
                </a:extLst>
              </a:tr>
              <a:tr h="314960">
                <a:tc>
                  <a:txBody>
                    <a:bodyPr/>
                    <a:lstStyle/>
                    <a:p>
                      <a:pPr marL="0" algn="l" defTabSz="914400" rtl="0" eaLnBrk="1" latinLnBrk="0" hangingPunct="1"/>
                      <a:r>
                        <a:rPr lang="en-US" altLang="zh-CN" sz="1000" kern="1200" dirty="0" err="1"/>
                        <a:t>API_SemaphoreBDelete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API_SemaphoreCDelete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API_SemaphoreMDelete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API_SemaphorePost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sem_destroy</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2"/>
                  </a:ext>
                </a:extLst>
              </a:tr>
              <a:tr h="314960">
                <a:tc>
                  <a:txBody>
                    <a:bodyPr/>
                    <a:lstStyle/>
                    <a:p>
                      <a:pPr marL="0" algn="l" defTabSz="914400" rtl="0" eaLnBrk="1" latinLnBrk="0" hangingPunct="1"/>
                      <a:r>
                        <a:rPr lang="en-US" altLang="zh-CN" sz="1000" kern="1200" dirty="0" err="1"/>
                        <a:t>API_SemaphoreBPend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API_SemaphoreFlush</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sem_open</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3"/>
                  </a:ext>
                </a:extLst>
              </a:tr>
              <a:tr h="314960">
                <a:tc>
                  <a:txBody>
                    <a:bodyPr/>
                    <a:lstStyle/>
                    <a:p>
                      <a:pPr marL="0" algn="l" defTabSz="914400" rtl="0" eaLnBrk="1" latinLnBrk="0" hangingPunct="1"/>
                      <a:r>
                        <a:rPr lang="en-US" altLang="zh-CN" sz="1000" kern="1200" dirty="0" err="1"/>
                        <a:t>API_SemaphoreBPendEx</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API_SemaphoreCTryPend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API_SemaphoreMPost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API_SemaphoreDelete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sem_close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4"/>
                  </a:ext>
                </a:extLst>
              </a:tr>
              <a:tr h="314960">
                <a:tc>
                  <a:txBody>
                    <a:bodyPr/>
                    <a:lstStyle/>
                    <a:p>
                      <a:pPr marL="0" algn="l" defTabSz="914400" rtl="0" eaLnBrk="1" latinLnBrk="0" hangingPunct="1"/>
                      <a:r>
                        <a:rPr lang="en-US" altLang="zh-CN" sz="1000" kern="1200" dirty="0" err="1"/>
                        <a:t>API_SemaphoreBTryPend</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API_SemaphoreCPost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API_SemaphoreMStatus</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sem_unlink</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5"/>
                  </a:ext>
                </a:extLst>
              </a:tr>
              <a:tr h="314960">
                <a:tc>
                  <a:txBody>
                    <a:bodyPr/>
                    <a:lstStyle/>
                    <a:p>
                      <a:pPr marL="0" algn="l" defTabSz="914400" rtl="0" eaLnBrk="1" latinLnBrk="0" hangingPunct="1"/>
                      <a:r>
                        <a:rPr lang="en-US" altLang="zh-CN" sz="1000" kern="1200" dirty="0" err="1"/>
                        <a:t>API_SemaphoreBPost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API_SemaphoreCFlush</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API_SemaphoreMStatusEx</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sem_wait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6"/>
                  </a:ext>
                </a:extLst>
              </a:tr>
              <a:tr h="314960">
                <a:tc>
                  <a:txBody>
                    <a:bodyPr/>
                    <a:lstStyle/>
                    <a:p>
                      <a:pPr marL="0" algn="l" defTabSz="914400" rtl="0" eaLnBrk="1" latinLnBrk="0" hangingPunct="1"/>
                      <a:r>
                        <a:rPr lang="en-US" altLang="zh-CN" sz="1000" kern="1200" dirty="0" err="1"/>
                        <a:t>API_SemaphoreBPostEx</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API_SemaphoreCClear</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sem_trywait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7"/>
                  </a:ext>
                </a:extLst>
              </a:tr>
              <a:tr h="314960">
                <a:tc>
                  <a:txBody>
                    <a:bodyPr/>
                    <a:lstStyle/>
                    <a:p>
                      <a:pPr marL="0" algn="l" defTabSz="914400" rtl="0" eaLnBrk="1" latinLnBrk="0" hangingPunct="1"/>
                      <a:r>
                        <a:rPr lang="en-US" altLang="zh-CN" sz="1000" kern="1200" dirty="0" err="1"/>
                        <a:t>API_SemaphoreBClear</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API_SemaphoreCStatus</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sem_timedwait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8"/>
                  </a:ext>
                </a:extLst>
              </a:tr>
              <a:tr h="314960">
                <a:tc>
                  <a:txBody>
                    <a:bodyPr/>
                    <a:lstStyle/>
                    <a:p>
                      <a:pPr marL="0" algn="l" defTabSz="914400" rtl="0" eaLnBrk="1" latinLnBrk="0" hangingPunct="1"/>
                      <a:r>
                        <a:rPr lang="en-US" altLang="zh-CN" sz="1000" kern="1200" dirty="0" err="1"/>
                        <a:t>API_SemaphoreBFlush</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API_SemaphoreCStatusEx</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sem_post</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09"/>
                  </a:ext>
                </a:extLst>
              </a:tr>
              <a:tr h="314960">
                <a:tc>
                  <a:txBody>
                    <a:bodyPr/>
                    <a:lstStyle/>
                    <a:p>
                      <a:pPr marL="0" algn="l" defTabSz="914400" rtl="0" eaLnBrk="1" latinLnBrk="0" hangingPunct="1"/>
                      <a:r>
                        <a:rPr lang="en-US" altLang="zh-CN" sz="1000" kern="1200" dirty="0" err="1"/>
                        <a:t>API_SemaphoreBStatus</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tc>
                  <a:txBody>
                    <a:bodyPr/>
                    <a:lstStyle/>
                    <a:p>
                      <a:pPr marL="0" algn="l" defTabSz="914400" rtl="0" eaLnBrk="1" latinLnBrk="0" hangingPunct="1"/>
                      <a:r>
                        <a:rPr lang="en-US" altLang="zh-CN" sz="1000" kern="1200" dirty="0" err="1"/>
                        <a:t>sem_getvalue</a:t>
                      </a:r>
                      <a:r>
                        <a:rPr lang="en-US" altLang="zh-CN" sz="1000" kern="1200" dirty="0"/>
                        <a:t>()</a:t>
                      </a:r>
                      <a:endParaRPr lang="zh-CN" altLang="en-US" sz="1000" b="0" kern="1200" dirty="0">
                        <a:solidFill>
                          <a:schemeClr val="tx1"/>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2" marB="45712" anchor="ctr"/>
                </a:tc>
                <a:extLst>
                  <a:ext uri="{0D108BD9-81ED-4DB2-BD59-A6C34878D82A}">
                    <a16:rowId xmlns:a16="http://schemas.microsoft.com/office/drawing/2014/main" val="10010"/>
                  </a:ext>
                </a:extLst>
              </a:tr>
            </a:tbl>
          </a:graphicData>
        </a:graphic>
      </p:graphicFrame>
      <p:sp>
        <p:nvSpPr>
          <p:cNvPr id="6" name="矩形 5"/>
          <p:cNvSpPr/>
          <p:nvPr/>
        </p:nvSpPr>
        <p:spPr>
          <a:xfrm>
            <a:off x="1666875" y="1785938"/>
            <a:ext cx="1571625"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信号量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lide(fromBottom)">
                                      <p:cBhvr>
                                        <p:cTn id="7" dur="200"/>
                                        <p:tgtEl>
                                          <p:spTgt spid="4"/>
                                        </p:tgtEl>
                                      </p:cBhvr>
                                    </p:animEffect>
                                  </p:childTnLst>
                                </p:cTn>
                              </p:par>
                              <p:par>
                                <p:cTn id="8" presetID="9" presetClass="emph" presetSubtype="0" grpId="1" nodeType="withEffect">
                                  <p:stCondLst>
                                    <p:cond delay="0"/>
                                  </p:stCondLst>
                                  <p:childTnLst>
                                    <p:set>
                                      <p:cBhvr rctx="PPT">
                                        <p:cTn id="9" dur="indefinite"/>
                                        <p:tgtEl>
                                          <p:spTgt spid="6"/>
                                        </p:tgtEl>
                                        <p:attrNameLst>
                                          <p:attrName>style.opacity</p:attrName>
                                        </p:attrNameLst>
                                      </p:cBhvr>
                                      <p:to>
                                        <p:strVal val="0"/>
                                      </p:to>
                                    </p:set>
                                    <p:animEffect filter="image" prLst="opacity: 0">
                                      <p:cBhvr rctx="IE">
                                        <p:cTn id="10" dur="indefinite"/>
                                        <p:tgtEl>
                                          <p:spTgt spid="6"/>
                                        </p:tgtEl>
                                      </p:cBhvr>
                                    </p:animEffect>
                                  </p:childTnLst>
                                </p:cTn>
                              </p:par>
                              <p:par>
                                <p:cTn id="11" presetID="9" presetClass="emph" presetSubtype="0" nodeType="withEffect">
                                  <p:stCondLst>
                                    <p:cond delay="0"/>
                                  </p:stCondLst>
                                  <p:childTnLst>
                                    <p:set>
                                      <p:cBhvr rctx="PPT">
                                        <p:cTn id="12" dur="indefinite"/>
                                        <p:tgtEl>
                                          <p:spTgt spid="9"/>
                                        </p:tgtEl>
                                        <p:attrNameLst>
                                          <p:attrName>style.opacity</p:attrName>
                                        </p:attrNameLst>
                                      </p:cBhvr>
                                      <p:to>
                                        <p:strVal val="0"/>
                                      </p:to>
                                    </p:set>
                                    <p:animEffect filter="image" prLst="opacity: 0">
                                      <p:cBhvr rctx="IE">
                                        <p:cTn id="13" dur="indefinite"/>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grpId="0" nodeType="clickEffect">
                                  <p:stCondLst>
                                    <p:cond delay="0"/>
                                  </p:stCondLst>
                                  <p:childTnLst>
                                    <p:animMotion origin="layout" path="M -2.5E-6 4.99422E-6 L -0.2158 4.99422E-6 " pathEditMode="relative" rAng="0" ptsTypes="AA">
                                      <p:cBhvr>
                                        <p:cTn id="17" dur="500" spd="-100000" fill="hold"/>
                                        <p:tgtEl>
                                          <p:spTgt spid="6"/>
                                        </p:tgtEl>
                                        <p:attrNameLst>
                                          <p:attrName>ppt_x</p:attrName>
                                          <p:attrName>ppt_y</p:attrName>
                                        </p:attrNameLst>
                                      </p:cBhvr>
                                      <p:rCtr x="-108" y="0"/>
                                    </p:animMotion>
                                  </p:childTnLst>
                                </p:cTn>
                              </p:par>
                              <p:par>
                                <p:cTn id="18" presetID="9" presetClass="emph" presetSubtype="0" grpId="2" nodeType="withEffect">
                                  <p:stCondLst>
                                    <p:cond delay="100"/>
                                  </p:stCondLst>
                                  <p:childTnLst>
                                    <p:set>
                                      <p:cBhvr rctx="PPT">
                                        <p:cTn id="19" dur="indefinite"/>
                                        <p:tgtEl>
                                          <p:spTgt spid="6"/>
                                        </p:tgtEl>
                                        <p:attrNameLst>
                                          <p:attrName>style.opacity</p:attrName>
                                        </p:attrNameLst>
                                      </p:cBhvr>
                                      <p:to>
                                        <p:strVal val="1"/>
                                      </p:to>
                                    </p:set>
                                    <p:animEffect filter="image" prLst="opacity: 1">
                                      <p:cBhvr rctx="IE">
                                        <p:cTn id="20" dur="indefinite"/>
                                        <p:tgtEl>
                                          <p:spTgt spid="6"/>
                                        </p:tgtEl>
                                      </p:cBhvr>
                                    </p:animEffect>
                                  </p:childTnLst>
                                </p:cTn>
                              </p:par>
                              <p:par>
                                <p:cTn id="21" presetID="9" presetClass="emph" presetSubtype="0" nodeType="withEffect">
                                  <p:stCondLst>
                                    <p:cond delay="100"/>
                                  </p:stCondLst>
                                  <p:childTnLst>
                                    <p:set>
                                      <p:cBhvr rctx="PPT">
                                        <p:cTn id="22" dur="indefinite"/>
                                        <p:tgtEl>
                                          <p:spTgt spid="9"/>
                                        </p:tgtEl>
                                        <p:attrNameLst>
                                          <p:attrName>style.opacity</p:attrName>
                                        </p:attrNameLst>
                                      </p:cBhvr>
                                      <p:to>
                                        <p:strVal val="1"/>
                                      </p:to>
                                    </p:set>
                                    <p:animEffect filter="image" prLst="opacity: 1">
                                      <p:cBhvr rctx="IE">
                                        <p:cTn id="23" dur="indefinite"/>
                                        <p:tgtEl>
                                          <p:spTgt spid="9"/>
                                        </p:tgtEl>
                                      </p:cBhvr>
                                    </p:animEffect>
                                  </p:childTnLst>
                                </p:cTn>
                              </p:par>
                              <p:par>
                                <p:cTn id="24" presetID="0" presetClass="path" presetSubtype="0" accel="50000" decel="50000" fill="hold" nodeType="withEffect">
                                  <p:stCondLst>
                                    <p:cond delay="0"/>
                                  </p:stCondLst>
                                  <p:childTnLst>
                                    <p:animMotion origin="layout" path="M 0 2.41962E-6 L 0 0.5096 " pathEditMode="relative" rAng="0" ptsTypes="AA">
                                      <p:cBhvr>
                                        <p:cTn id="25" dur="500" spd="-100000" fill="hold"/>
                                        <p:tgtEl>
                                          <p:spTgt spid="9"/>
                                        </p:tgtEl>
                                        <p:attrNameLst>
                                          <p:attrName>ppt_x</p:attrName>
                                          <p:attrName>ppt_y</p:attrName>
                                        </p:attrNameLst>
                                      </p:cBhvr>
                                      <p:rCtr x="0" y="25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bldLvl="0" animBg="1"/>
      <p:bldP spid="6" grpId="1" bldLvl="0" animBg="1"/>
      <p:bldP spid="6" grpId="2"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文件系统</a:t>
            </a:r>
          </a:p>
        </p:txBody>
      </p:sp>
      <p:sp>
        <p:nvSpPr>
          <p:cNvPr id="8" name="矩形 7"/>
          <p:cNvSpPr/>
          <p:nvPr/>
        </p:nvSpPr>
        <p:spPr>
          <a:xfrm>
            <a:off x="928370" y="1315085"/>
            <a:ext cx="216058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磁盘自动挂载工具</a:t>
            </a:r>
          </a:p>
        </p:txBody>
      </p:sp>
      <p:sp>
        <p:nvSpPr>
          <p:cNvPr id="9" name="矩形 8"/>
          <p:cNvSpPr/>
          <p:nvPr/>
        </p:nvSpPr>
        <p:spPr>
          <a:xfrm>
            <a:off x="928370" y="1746885"/>
            <a:ext cx="10171430" cy="11525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400" dirty="0">
                <a:solidFill>
                  <a:schemeClr val="tx1"/>
                </a:solidFill>
                <a:latin typeface="微软雅黑" panose="020B0503020204020204" pitchFamily="34" charset="-122"/>
                <a:ea typeface="微软雅黑" panose="020B0503020204020204" pitchFamily="34" charset="-122"/>
              </a:rPr>
              <a:t>磁盘自动挂载工具是将很多磁盘工具封装在一起的一个工具集。设备可以通过热插拔事</a:t>
            </a:r>
          </a:p>
          <a:p>
            <a:pPr>
              <a:defRPr/>
            </a:pPr>
            <a:r>
              <a:rPr lang="zh-CN" altLang="en-US" sz="1400" dirty="0">
                <a:solidFill>
                  <a:schemeClr val="tx1"/>
                </a:solidFill>
                <a:latin typeface="微软雅黑" panose="020B0503020204020204" pitchFamily="34" charset="-122"/>
                <a:ea typeface="微软雅黑" panose="020B0503020204020204" pitchFamily="34" charset="-122"/>
              </a:rPr>
              <a:t>件将物理磁盘块设备交给磁盘自动挂载工具， 这个工具首先会为这个磁盘开辟磁盘缓冲， 然后会自动进行磁盘分区检查， 然后生成对应每个分区的虚拟块设备， 最后这个工具会识别每一个分区的文件系统类型， 并装载与之对应的文件系统， 这样从用户角度来说， 就可以在操作系统目录中看到对应挂载的文件系统目录了。</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
        <p:nvSpPr>
          <p:cNvPr id="11" name="矩形 10"/>
          <p:cNvSpPr/>
          <p:nvPr/>
        </p:nvSpPr>
        <p:spPr>
          <a:xfrm>
            <a:off x="941070" y="3164523"/>
            <a:ext cx="216058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RAID </a:t>
            </a:r>
            <a:r>
              <a:rPr lang="zh-CN" altLang="en-US" dirty="0">
                <a:solidFill>
                  <a:schemeClr val="bg1"/>
                </a:solidFill>
                <a:latin typeface="黑体" panose="02010609060101010101" pitchFamily="49" charset="-122"/>
                <a:ea typeface="黑体" panose="02010609060101010101" pitchFamily="49" charset="-122"/>
              </a:rPr>
              <a:t>磁盘阵列</a:t>
            </a:r>
          </a:p>
        </p:txBody>
      </p:sp>
      <p:sp>
        <p:nvSpPr>
          <p:cNvPr id="12" name="矩形 11"/>
          <p:cNvSpPr/>
          <p:nvPr/>
        </p:nvSpPr>
        <p:spPr>
          <a:xfrm>
            <a:off x="958850" y="3663315"/>
            <a:ext cx="10170160" cy="72390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a:solidFill>
                  <a:schemeClr val="tx1"/>
                </a:solidFill>
                <a:latin typeface="微软雅黑" panose="020B0503020204020204" pitchFamily="34" charset="-122"/>
                <a:ea typeface="微软雅黑" panose="020B0503020204020204" pitchFamily="34" charset="-122"/>
              </a:rPr>
              <a:t>SylixOS</a:t>
            </a:r>
            <a:r>
              <a:rPr lang="zh-CN" altLang="en-US" sz="1400" dirty="0">
                <a:solidFill>
                  <a:schemeClr val="tx1"/>
                </a:solidFill>
                <a:latin typeface="微软雅黑" panose="020B0503020204020204" pitchFamily="34" charset="-122"/>
                <a:ea typeface="微软雅黑" panose="020B0503020204020204" pitchFamily="34" charset="-122"/>
              </a:rPr>
              <a:t>支持</a:t>
            </a:r>
            <a:r>
              <a:rPr lang="en-US" altLang="zh-CN" sz="1400" dirty="0">
                <a:solidFill>
                  <a:schemeClr val="tx1"/>
                </a:solidFill>
                <a:latin typeface="微软雅黑" panose="020B0503020204020204" pitchFamily="34" charset="-122"/>
                <a:ea typeface="微软雅黑" panose="020B0503020204020204" pitchFamily="34" charset="-122"/>
              </a:rPr>
              <a:t>RAID </a:t>
            </a:r>
            <a:r>
              <a:rPr lang="zh-CN" altLang="en-US" sz="1400" dirty="0">
                <a:solidFill>
                  <a:schemeClr val="tx1"/>
                </a:solidFill>
                <a:latin typeface="微软雅黑" panose="020B0503020204020204" pitchFamily="34" charset="-122"/>
                <a:ea typeface="微软雅黑" panose="020B0503020204020204" pitchFamily="34" charset="-122"/>
              </a:rPr>
              <a:t>磁盘阵列操作，可满足某些对数据读写速度、数据安全性要求较高的场合。同时支持</a:t>
            </a:r>
            <a:r>
              <a:rPr lang="en-US" altLang="zh-CN" sz="1400" dirty="0" err="1">
                <a:solidFill>
                  <a:schemeClr val="tx1"/>
                </a:solidFill>
                <a:latin typeface="微软雅黑" panose="020B0503020204020204" pitchFamily="34" charset="-122"/>
                <a:ea typeface="微软雅黑" panose="020B0503020204020204" pitchFamily="34" charset="-122"/>
              </a:rPr>
              <a:t>RAID0</a:t>
            </a:r>
            <a:r>
              <a:rPr lang="zh-CN" altLang="en-US" sz="1400" dirty="0">
                <a:solidFill>
                  <a:schemeClr val="tx1"/>
                </a:solidFill>
                <a:latin typeface="微软雅黑" panose="020B0503020204020204" pitchFamily="34" charset="-122"/>
                <a:ea typeface="微软雅黑" panose="020B0503020204020204" pitchFamily="34" charset="-122"/>
              </a:rPr>
              <a:t>、</a:t>
            </a:r>
            <a:r>
              <a:rPr lang="en-US" altLang="zh-CN" sz="1400" dirty="0" err="1">
                <a:solidFill>
                  <a:schemeClr val="tx1"/>
                </a:solidFill>
                <a:latin typeface="微软雅黑" panose="020B0503020204020204" pitchFamily="34" charset="-122"/>
                <a:ea typeface="微软雅黑" panose="020B0503020204020204" pitchFamily="34" charset="-122"/>
              </a:rPr>
              <a:t>RAID1</a:t>
            </a:r>
            <a:r>
              <a:rPr lang="zh-CN" altLang="en-US" sz="1400" dirty="0">
                <a:solidFill>
                  <a:schemeClr val="tx1"/>
                </a:solidFill>
                <a:latin typeface="微软雅黑" panose="020B0503020204020204" pitchFamily="34" charset="-122"/>
                <a:ea typeface="微软雅黑" panose="020B0503020204020204" pitchFamily="34" charset="-122"/>
              </a:rPr>
              <a:t>。</a:t>
            </a:r>
            <a:endParaRPr lang="en-US" altLang="zh-CN" sz="140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文件系统</a:t>
            </a:r>
          </a:p>
        </p:txBody>
      </p:sp>
      <p:sp>
        <p:nvSpPr>
          <p:cNvPr id="65" name="矩形 64"/>
          <p:cNvSpPr/>
          <p:nvPr/>
        </p:nvSpPr>
        <p:spPr>
          <a:xfrm>
            <a:off x="3203893" y="4548505"/>
            <a:ext cx="2881312" cy="1008063"/>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带有磁盘缓冲器和分区处理工具的 </a:t>
            </a: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块设备示例结构</a:t>
            </a:r>
            <a:endParaRPr lang="en-US" altLang="zh-CN" dirty="0">
              <a:solidFill>
                <a:schemeClr val="tx1"/>
              </a:solidFill>
              <a:latin typeface="微软雅黑" panose="020B0503020204020204" pitchFamily="34" charset="-122"/>
              <a:ea typeface="微软雅黑" panose="020B0503020204020204" pitchFamily="34" charset="-122"/>
            </a:endParaRPr>
          </a:p>
        </p:txBody>
      </p:sp>
      <p:sp>
        <p:nvSpPr>
          <p:cNvPr id="66" name="矩形 65"/>
          <p:cNvSpPr/>
          <p:nvPr/>
        </p:nvSpPr>
        <p:spPr>
          <a:xfrm>
            <a:off x="951548" y="1315720"/>
            <a:ext cx="2808287" cy="41433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a:t>
            </a:r>
            <a:r>
              <a:rPr lang="en-US" altLang="zh-CN" dirty="0">
                <a:solidFill>
                  <a:schemeClr val="bg1"/>
                </a:solidFill>
                <a:latin typeface="黑体" panose="02010609060101010101" pitchFamily="49" charset="-122"/>
                <a:ea typeface="黑体" panose="02010609060101010101" pitchFamily="49" charset="-122"/>
              </a:rPr>
              <a:t> </a:t>
            </a:r>
            <a:r>
              <a:rPr lang="zh-CN" altLang="en-US" dirty="0">
                <a:solidFill>
                  <a:schemeClr val="bg1"/>
                </a:solidFill>
                <a:latin typeface="黑体" panose="02010609060101010101" pitchFamily="49" charset="-122"/>
                <a:ea typeface="黑体" panose="02010609060101010101" pitchFamily="49" charset="-122"/>
              </a:rPr>
              <a:t>块设备结构图</a:t>
            </a:r>
          </a:p>
        </p:txBody>
      </p:sp>
      <p:sp>
        <p:nvSpPr>
          <p:cNvPr id="55300" name="TextBox 13"/>
          <p:cNvSpPr txBox="1">
            <a:spLocks noChangeArrowheads="1"/>
          </p:cNvSpPr>
          <p:nvPr/>
        </p:nvSpPr>
        <p:spPr bwMode="auto">
          <a:xfrm>
            <a:off x="3348355" y="2170430"/>
            <a:ext cx="22955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200">
                <a:ea typeface="微软雅黑" panose="020B0503020204020204" pitchFamily="34" charset="-122"/>
              </a:rPr>
              <a:t>内核驱动程序表</a:t>
            </a:r>
          </a:p>
        </p:txBody>
      </p:sp>
      <p:grpSp>
        <p:nvGrpSpPr>
          <p:cNvPr id="55301" name="Group 112"/>
          <p:cNvGrpSpPr/>
          <p:nvPr/>
        </p:nvGrpSpPr>
        <p:grpSpPr bwMode="auto">
          <a:xfrm>
            <a:off x="4140518" y="1451293"/>
            <a:ext cx="5673725" cy="4549775"/>
            <a:chOff x="1111" y="1071"/>
            <a:chExt cx="3574" cy="2866"/>
          </a:xfrm>
        </p:grpSpPr>
        <p:sp>
          <p:nvSpPr>
            <p:cNvPr id="55350" name="TextBox 12"/>
            <p:cNvSpPr txBox="1">
              <a:spLocks noChangeArrowheads="1"/>
            </p:cNvSpPr>
            <p:nvPr/>
          </p:nvSpPr>
          <p:spPr bwMode="auto">
            <a:xfrm>
              <a:off x="2744" y="3748"/>
              <a:ext cx="630"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200">
                  <a:ea typeface="微软雅黑" panose="020B0503020204020204" pitchFamily="34" charset="-122"/>
                </a:rPr>
                <a:t>块设备驱动</a:t>
              </a:r>
            </a:p>
          </p:txBody>
        </p:sp>
        <p:sp>
          <p:nvSpPr>
            <p:cNvPr id="70" name="圆角矩形 51"/>
            <p:cNvSpPr>
              <a:spLocks noChangeArrowheads="1"/>
            </p:cNvSpPr>
            <p:nvPr/>
          </p:nvSpPr>
          <p:spPr bwMode="auto">
            <a:xfrm>
              <a:off x="1792" y="1524"/>
              <a:ext cx="297" cy="205"/>
            </a:xfrm>
            <a:prstGeom prst="roundRect">
              <a:avLst>
                <a:gd name="adj" fmla="val 16667"/>
              </a:avLst>
            </a:prstGeom>
            <a:solidFill>
              <a:srgbClr val="4BACC6"/>
            </a:solidFill>
            <a:ln w="12700" algn="ctr">
              <a:solidFill>
                <a:srgbClr val="99CC00"/>
              </a:solidFill>
              <a:round/>
            </a:ln>
          </p:spPr>
          <p:txBody>
            <a:bodyPr/>
            <a:lstStyle/>
            <a:p>
              <a:pPr algn="ctr">
                <a:defRPr/>
              </a:pPr>
              <a:r>
                <a:rPr lang="en-US" altLang="zh-CN" sz="1400" dirty="0">
                  <a:solidFill>
                    <a:schemeClr val="lt1"/>
                  </a:solidFill>
                  <a:latin typeface="+mn-lt"/>
                  <a:ea typeface="+mn-ea"/>
                </a:rPr>
                <a:t>0</a:t>
              </a:r>
              <a:endParaRPr lang="zh-CN" altLang="en-US" sz="1400" dirty="0">
                <a:solidFill>
                  <a:schemeClr val="lt1"/>
                </a:solidFill>
                <a:latin typeface="+mn-lt"/>
                <a:ea typeface="+mn-ea"/>
              </a:endParaRPr>
            </a:p>
          </p:txBody>
        </p:sp>
        <p:sp>
          <p:nvSpPr>
            <p:cNvPr id="71" name="圆角矩形 7"/>
            <p:cNvSpPr>
              <a:spLocks noChangeArrowheads="1"/>
            </p:cNvSpPr>
            <p:nvPr/>
          </p:nvSpPr>
          <p:spPr bwMode="auto">
            <a:xfrm>
              <a:off x="2079" y="1524"/>
              <a:ext cx="296"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1</a:t>
              </a:r>
              <a:endParaRPr lang="zh-CN" altLang="en-US" sz="1400" dirty="0">
                <a:solidFill>
                  <a:schemeClr val="lt1"/>
                </a:solidFill>
                <a:latin typeface="+mn-lt"/>
                <a:ea typeface="+mn-ea"/>
              </a:endParaRPr>
            </a:p>
          </p:txBody>
        </p:sp>
        <p:sp>
          <p:nvSpPr>
            <p:cNvPr id="72" name="圆角矩形 8"/>
            <p:cNvSpPr>
              <a:spLocks noChangeArrowheads="1"/>
            </p:cNvSpPr>
            <p:nvPr/>
          </p:nvSpPr>
          <p:spPr bwMode="auto">
            <a:xfrm>
              <a:off x="2375" y="1524"/>
              <a:ext cx="297"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2</a:t>
              </a:r>
              <a:endParaRPr lang="zh-CN" altLang="en-US" sz="1400" dirty="0">
                <a:solidFill>
                  <a:schemeClr val="lt1"/>
                </a:solidFill>
                <a:latin typeface="+mn-lt"/>
                <a:ea typeface="+mn-ea"/>
              </a:endParaRPr>
            </a:p>
          </p:txBody>
        </p:sp>
        <p:sp>
          <p:nvSpPr>
            <p:cNvPr id="55354" name="圆角矩形 9"/>
            <p:cNvSpPr>
              <a:spLocks noChangeArrowheads="1"/>
            </p:cNvSpPr>
            <p:nvPr/>
          </p:nvSpPr>
          <p:spPr bwMode="auto">
            <a:xfrm>
              <a:off x="3334" y="1524"/>
              <a:ext cx="297" cy="205"/>
            </a:xfrm>
            <a:prstGeom prst="roundRect">
              <a:avLst>
                <a:gd name="adj" fmla="val 16667"/>
              </a:avLst>
            </a:prstGeom>
            <a:solidFill>
              <a:srgbClr val="4BACC6"/>
            </a:solidFill>
            <a:ln w="12700" algn="ctr">
              <a:solidFill>
                <a:srgbClr val="99CC00"/>
              </a:solidFill>
              <a:round/>
            </a:ln>
          </p:spPr>
          <p:txBody>
            <a:bodyPr/>
            <a:lstStyle/>
            <a:p>
              <a:pPr algn="ctr"/>
              <a:r>
                <a:rPr lang="en-US" altLang="zh-CN" sz="1400">
                  <a:solidFill>
                    <a:srgbClr val="FFFFFF"/>
                  </a:solidFill>
                  <a:latin typeface="Calibri" panose="020F0502020204030204" charset="0"/>
                </a:rPr>
                <a:t>…</a:t>
              </a:r>
              <a:endParaRPr lang="zh-CN" altLang="en-US" sz="1400">
                <a:solidFill>
                  <a:srgbClr val="FFFFFF"/>
                </a:solidFill>
                <a:latin typeface="Calibri" panose="020F0502020204030204" charset="0"/>
              </a:endParaRPr>
            </a:p>
          </p:txBody>
        </p:sp>
        <p:sp>
          <p:nvSpPr>
            <p:cNvPr id="74" name="圆角矩形 10"/>
            <p:cNvSpPr>
              <a:spLocks noChangeArrowheads="1"/>
            </p:cNvSpPr>
            <p:nvPr/>
          </p:nvSpPr>
          <p:spPr bwMode="auto">
            <a:xfrm>
              <a:off x="3633" y="1525"/>
              <a:ext cx="297"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n</a:t>
              </a:r>
              <a:endParaRPr lang="zh-CN" altLang="en-US" sz="1400" dirty="0">
                <a:solidFill>
                  <a:schemeClr val="lt1"/>
                </a:solidFill>
                <a:latin typeface="+mn-lt"/>
                <a:ea typeface="+mn-ea"/>
              </a:endParaRPr>
            </a:p>
          </p:txBody>
        </p:sp>
        <p:sp>
          <p:nvSpPr>
            <p:cNvPr id="55356" name="圆角矩形 14"/>
            <p:cNvSpPr>
              <a:spLocks noChangeArrowheads="1"/>
            </p:cNvSpPr>
            <p:nvPr/>
          </p:nvSpPr>
          <p:spPr bwMode="auto">
            <a:xfrm>
              <a:off x="1531" y="2069"/>
              <a:ext cx="556" cy="171"/>
            </a:xfrm>
            <a:prstGeom prst="roundRect">
              <a:avLst>
                <a:gd name="adj" fmla="val 16667"/>
              </a:avLst>
            </a:prstGeom>
            <a:solidFill>
              <a:srgbClr val="8064A2"/>
            </a:solidFill>
            <a:ln w="12700" algn="ctr">
              <a:solidFill>
                <a:schemeClr val="tx1"/>
              </a:solidFill>
              <a:round/>
            </a:ln>
          </p:spPr>
          <p:txBody>
            <a:bodyPr/>
            <a:lstStyle/>
            <a:p>
              <a:pPr algn="ctr"/>
              <a:r>
                <a:rPr lang="zh-CN" altLang="en-US" sz="1000">
                  <a:solidFill>
                    <a:srgbClr val="FFFFFF"/>
                  </a:solidFill>
                  <a:latin typeface="微软雅黑" panose="020B0503020204020204" pitchFamily="34" charset="-122"/>
                  <a:ea typeface="微软雅黑" panose="020B0503020204020204" pitchFamily="34" charset="-122"/>
                </a:rPr>
                <a:t>物理设备</a:t>
              </a:r>
              <a:r>
                <a:rPr lang="en-US" altLang="zh-CN" sz="1000">
                  <a:solidFill>
                    <a:srgbClr val="FFFFFF"/>
                  </a:solidFill>
                  <a:latin typeface="微软雅黑" panose="020B0503020204020204" pitchFamily="34" charset="-122"/>
                  <a:ea typeface="微软雅黑" panose="020B0503020204020204" pitchFamily="34" charset="-122"/>
                </a:rPr>
                <a:t>0</a:t>
              </a:r>
              <a:endParaRPr lang="zh-CN" altLang="en-US" sz="1000">
                <a:solidFill>
                  <a:srgbClr val="FFFFFF"/>
                </a:solidFill>
                <a:latin typeface="微软雅黑" panose="020B0503020204020204" pitchFamily="34" charset="-122"/>
                <a:ea typeface="微软雅黑" panose="020B0503020204020204" pitchFamily="34" charset="-122"/>
              </a:endParaRPr>
            </a:p>
          </p:txBody>
        </p:sp>
        <p:sp>
          <p:nvSpPr>
            <p:cNvPr id="55357" name="圆角矩形 15"/>
            <p:cNvSpPr>
              <a:spLocks noChangeArrowheads="1"/>
            </p:cNvSpPr>
            <p:nvPr/>
          </p:nvSpPr>
          <p:spPr bwMode="auto">
            <a:xfrm>
              <a:off x="2224" y="2069"/>
              <a:ext cx="556" cy="171"/>
            </a:xfrm>
            <a:prstGeom prst="roundRect">
              <a:avLst>
                <a:gd name="adj" fmla="val 16667"/>
              </a:avLst>
            </a:prstGeom>
            <a:solidFill>
              <a:srgbClr val="8064A2"/>
            </a:solidFill>
            <a:ln w="12700" algn="ctr">
              <a:solidFill>
                <a:schemeClr val="tx1"/>
              </a:solidFill>
              <a:round/>
            </a:ln>
          </p:spPr>
          <p:txBody>
            <a:bodyPr/>
            <a:lstStyle/>
            <a:p>
              <a:pPr algn="ctr"/>
              <a:r>
                <a:rPr lang="zh-CN" altLang="en-US" sz="1000">
                  <a:solidFill>
                    <a:srgbClr val="FFFFFF"/>
                  </a:solidFill>
                  <a:latin typeface="微软雅黑" panose="020B0503020204020204" pitchFamily="34" charset="-122"/>
                  <a:ea typeface="微软雅黑" panose="020B0503020204020204" pitchFamily="34" charset="-122"/>
                </a:rPr>
                <a:t>物理设备</a:t>
              </a:r>
              <a:r>
                <a:rPr lang="en-US" altLang="zh-CN" sz="1000">
                  <a:solidFill>
                    <a:srgbClr val="FFFFFF"/>
                  </a:solidFill>
                  <a:latin typeface="微软雅黑" panose="020B0503020204020204" pitchFamily="34" charset="-122"/>
                  <a:ea typeface="微软雅黑" panose="020B0503020204020204" pitchFamily="34" charset="-122"/>
                </a:rPr>
                <a:t>1</a:t>
              </a:r>
              <a:endParaRPr lang="zh-CN" altLang="en-US" sz="1000">
                <a:solidFill>
                  <a:srgbClr val="FFFFFF"/>
                </a:solidFill>
                <a:latin typeface="微软雅黑" panose="020B0503020204020204" pitchFamily="34" charset="-122"/>
                <a:ea typeface="微软雅黑" panose="020B0503020204020204" pitchFamily="34" charset="-122"/>
              </a:endParaRPr>
            </a:p>
          </p:txBody>
        </p:sp>
        <p:sp>
          <p:nvSpPr>
            <p:cNvPr id="55358" name="圆角矩形 16"/>
            <p:cNvSpPr>
              <a:spLocks noChangeArrowheads="1"/>
            </p:cNvSpPr>
            <p:nvPr/>
          </p:nvSpPr>
          <p:spPr bwMode="auto">
            <a:xfrm>
              <a:off x="2675" y="1524"/>
              <a:ext cx="296" cy="205"/>
            </a:xfrm>
            <a:prstGeom prst="roundRect">
              <a:avLst>
                <a:gd name="adj" fmla="val 16667"/>
              </a:avLst>
            </a:prstGeom>
            <a:solidFill>
              <a:srgbClr val="4BACC6"/>
            </a:solidFill>
            <a:ln w="12700" algn="ctr">
              <a:solidFill>
                <a:srgbClr val="99CC00"/>
              </a:solidFill>
              <a:round/>
            </a:ln>
          </p:spPr>
          <p:txBody>
            <a:bodyPr/>
            <a:lstStyle/>
            <a:p>
              <a:pPr algn="ctr"/>
              <a:r>
                <a:rPr lang="en-US" altLang="zh-CN" sz="1400">
                  <a:solidFill>
                    <a:srgbClr val="FFFFFF"/>
                  </a:solidFill>
                  <a:latin typeface="Calibri" panose="020F0502020204030204" charset="0"/>
                </a:rPr>
                <a:t>…</a:t>
              </a:r>
              <a:endParaRPr lang="zh-CN" altLang="en-US" sz="1400">
                <a:solidFill>
                  <a:srgbClr val="FFFFFF"/>
                </a:solidFill>
                <a:latin typeface="Calibri" panose="020F0502020204030204" charset="0"/>
              </a:endParaRPr>
            </a:p>
          </p:txBody>
        </p:sp>
        <p:sp>
          <p:nvSpPr>
            <p:cNvPr id="55359" name="圆角矩形 17"/>
            <p:cNvSpPr>
              <a:spLocks noChangeArrowheads="1"/>
            </p:cNvSpPr>
            <p:nvPr/>
          </p:nvSpPr>
          <p:spPr bwMode="auto">
            <a:xfrm>
              <a:off x="2971" y="1524"/>
              <a:ext cx="363" cy="205"/>
            </a:xfrm>
            <a:prstGeom prst="roundRect">
              <a:avLst>
                <a:gd name="adj" fmla="val 16667"/>
              </a:avLst>
            </a:prstGeom>
            <a:solidFill>
              <a:srgbClr val="4BACC6"/>
            </a:solidFill>
            <a:ln w="12700" algn="ctr">
              <a:solidFill>
                <a:srgbClr val="99CC00"/>
              </a:solidFill>
              <a:round/>
            </a:ln>
          </p:spPr>
          <p:txBody>
            <a:bodyPr/>
            <a:lstStyle/>
            <a:p>
              <a:pPr algn="ctr"/>
              <a:r>
                <a:rPr lang="en-US" altLang="zh-CN" sz="1200">
                  <a:solidFill>
                    <a:srgbClr val="FF0000"/>
                  </a:solidFill>
                  <a:latin typeface="Calibri" panose="020F0502020204030204" charset="0"/>
                </a:rPr>
                <a:t>Fat(x)</a:t>
              </a:r>
              <a:endParaRPr lang="zh-CN" altLang="en-US" sz="1200">
                <a:solidFill>
                  <a:srgbClr val="FF0000"/>
                </a:solidFill>
                <a:latin typeface="Calibri" panose="020F0502020204030204" charset="0"/>
              </a:endParaRPr>
            </a:p>
          </p:txBody>
        </p:sp>
        <p:cxnSp>
          <p:nvCxnSpPr>
            <p:cNvPr id="55360" name="直接箭头连接符 19"/>
            <p:cNvCxnSpPr>
              <a:cxnSpLocks noChangeShapeType="1"/>
            </p:cNvCxnSpPr>
            <p:nvPr/>
          </p:nvCxnSpPr>
          <p:spPr bwMode="auto">
            <a:xfrm flipH="1">
              <a:off x="1816" y="1728"/>
              <a:ext cx="112"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61" name="直接箭头连接符 21"/>
            <p:cNvCxnSpPr>
              <a:cxnSpLocks noChangeShapeType="1"/>
            </p:cNvCxnSpPr>
            <p:nvPr/>
          </p:nvCxnSpPr>
          <p:spPr bwMode="auto">
            <a:xfrm>
              <a:off x="2220" y="1728"/>
              <a:ext cx="297"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62" name="圆角矩形 22"/>
            <p:cNvSpPr>
              <a:spLocks noChangeArrowheads="1"/>
            </p:cNvSpPr>
            <p:nvPr/>
          </p:nvSpPr>
          <p:spPr bwMode="auto">
            <a:xfrm>
              <a:off x="3255" y="2078"/>
              <a:ext cx="556" cy="171"/>
            </a:xfrm>
            <a:prstGeom prst="roundRect">
              <a:avLst>
                <a:gd name="adj" fmla="val 16667"/>
              </a:avLst>
            </a:prstGeom>
            <a:solidFill>
              <a:srgbClr val="8064A2"/>
            </a:solidFill>
            <a:ln w="12700" algn="ctr">
              <a:solidFill>
                <a:schemeClr val="tx1"/>
              </a:solidFill>
              <a:round/>
            </a:ln>
          </p:spPr>
          <p:txBody>
            <a:bodyPr/>
            <a:lstStyle/>
            <a:p>
              <a:pPr algn="ctr"/>
              <a:r>
                <a:rPr lang="en-US" altLang="zh-CN" sz="900">
                  <a:solidFill>
                    <a:srgbClr val="FFFFFF"/>
                  </a:solidFill>
                  <a:latin typeface="微软雅黑" panose="020B0503020204020204" pitchFamily="34" charset="-122"/>
                  <a:ea typeface="微软雅黑" panose="020B0503020204020204" pitchFamily="34" charset="-122"/>
                </a:rPr>
                <a:t>Fat</a:t>
              </a:r>
              <a:r>
                <a:rPr lang="zh-CN" altLang="en-US" sz="900">
                  <a:solidFill>
                    <a:srgbClr val="FFFFFF"/>
                  </a:solidFill>
                  <a:latin typeface="微软雅黑" panose="020B0503020204020204" pitchFamily="34" charset="-122"/>
                  <a:ea typeface="微软雅黑" panose="020B0503020204020204" pitchFamily="34" charset="-122"/>
                </a:rPr>
                <a:t>文件系统</a:t>
              </a:r>
            </a:p>
          </p:txBody>
        </p:sp>
        <p:cxnSp>
          <p:nvCxnSpPr>
            <p:cNvPr id="55363" name="直接箭头连接符 25"/>
            <p:cNvCxnSpPr>
              <a:cxnSpLocks noChangeShapeType="1"/>
            </p:cNvCxnSpPr>
            <p:nvPr/>
          </p:nvCxnSpPr>
          <p:spPr bwMode="auto">
            <a:xfrm>
              <a:off x="3168" y="1733"/>
              <a:ext cx="370"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64" name="圆角矩形 47"/>
            <p:cNvSpPr>
              <a:spLocks noChangeArrowheads="1"/>
            </p:cNvSpPr>
            <p:nvPr/>
          </p:nvSpPr>
          <p:spPr bwMode="auto">
            <a:xfrm>
              <a:off x="2959" y="2556"/>
              <a:ext cx="556" cy="171"/>
            </a:xfrm>
            <a:prstGeom prst="roundRect">
              <a:avLst>
                <a:gd name="adj" fmla="val 16667"/>
              </a:avLst>
            </a:prstGeom>
            <a:solidFill>
              <a:schemeClr val="accent1"/>
            </a:solidFill>
            <a:ln w="12700" algn="ctr">
              <a:solidFill>
                <a:schemeClr val="tx1"/>
              </a:solidFill>
              <a:round/>
            </a:ln>
          </p:spPr>
          <p:txBody>
            <a:bodyPr/>
            <a:lstStyle/>
            <a:p>
              <a:pPr algn="ctr"/>
              <a:r>
                <a:rPr lang="zh-CN" altLang="en-US" sz="900">
                  <a:solidFill>
                    <a:srgbClr val="FFFFFF"/>
                  </a:solidFill>
                  <a:latin typeface="微软雅黑" panose="020B0503020204020204" pitchFamily="34" charset="-122"/>
                  <a:ea typeface="微软雅黑" panose="020B0503020204020204" pitchFamily="34" charset="-122"/>
                </a:rPr>
                <a:t>逻辑块设备</a:t>
              </a:r>
              <a:r>
                <a:rPr lang="en-US" altLang="zh-CN" sz="900">
                  <a:solidFill>
                    <a:srgbClr val="FFFFFF"/>
                  </a:solidFill>
                  <a:latin typeface="微软雅黑" panose="020B0503020204020204" pitchFamily="34" charset="-122"/>
                  <a:ea typeface="微软雅黑" panose="020B0503020204020204" pitchFamily="34" charset="-122"/>
                </a:rPr>
                <a:t>0</a:t>
              </a:r>
              <a:endParaRPr lang="zh-CN" altLang="en-US" sz="900">
                <a:solidFill>
                  <a:srgbClr val="FFFFFF"/>
                </a:solidFill>
                <a:latin typeface="微软雅黑" panose="020B0503020204020204" pitchFamily="34" charset="-122"/>
                <a:ea typeface="微软雅黑" panose="020B0503020204020204" pitchFamily="34" charset="-122"/>
              </a:endParaRPr>
            </a:p>
          </p:txBody>
        </p:sp>
        <p:sp>
          <p:nvSpPr>
            <p:cNvPr id="55365" name="圆角矩形 28"/>
            <p:cNvSpPr>
              <a:spLocks noChangeArrowheads="1"/>
            </p:cNvSpPr>
            <p:nvPr/>
          </p:nvSpPr>
          <p:spPr bwMode="auto">
            <a:xfrm>
              <a:off x="3712" y="2508"/>
              <a:ext cx="556" cy="171"/>
            </a:xfrm>
            <a:prstGeom prst="roundRect">
              <a:avLst>
                <a:gd name="adj" fmla="val 16667"/>
              </a:avLst>
            </a:prstGeom>
            <a:solidFill>
              <a:schemeClr val="accent1"/>
            </a:solidFill>
            <a:ln w="12700" algn="ctr">
              <a:solidFill>
                <a:schemeClr val="tx1"/>
              </a:solidFill>
              <a:round/>
            </a:ln>
          </p:spPr>
          <p:txBody>
            <a:bodyPr/>
            <a:lstStyle/>
            <a:p>
              <a:pPr algn="ctr"/>
              <a:r>
                <a:rPr lang="zh-CN" altLang="en-US" sz="900">
                  <a:solidFill>
                    <a:srgbClr val="FFFFFF"/>
                  </a:solidFill>
                  <a:latin typeface="微软雅黑" panose="020B0503020204020204" pitchFamily="34" charset="-122"/>
                  <a:ea typeface="微软雅黑" panose="020B0503020204020204" pitchFamily="34" charset="-122"/>
                </a:rPr>
                <a:t>逻辑块设备</a:t>
              </a:r>
              <a:r>
                <a:rPr lang="en-US" altLang="zh-CN" sz="900">
                  <a:solidFill>
                    <a:srgbClr val="FFFFFF"/>
                  </a:solidFill>
                  <a:latin typeface="微软雅黑" panose="020B0503020204020204" pitchFamily="34" charset="-122"/>
                  <a:ea typeface="微软雅黑" panose="020B0503020204020204" pitchFamily="34" charset="-122"/>
                </a:rPr>
                <a:t>1</a:t>
              </a:r>
              <a:endParaRPr lang="zh-CN" altLang="en-US" sz="900">
                <a:solidFill>
                  <a:srgbClr val="FFFFFF"/>
                </a:solidFill>
                <a:latin typeface="微软雅黑" panose="020B0503020204020204" pitchFamily="34" charset="-122"/>
                <a:ea typeface="微软雅黑" panose="020B0503020204020204" pitchFamily="34" charset="-122"/>
              </a:endParaRPr>
            </a:p>
          </p:txBody>
        </p:sp>
        <p:cxnSp>
          <p:nvCxnSpPr>
            <p:cNvPr id="55366" name="直接箭头连接符 49"/>
            <p:cNvCxnSpPr>
              <a:cxnSpLocks noChangeShapeType="1"/>
            </p:cNvCxnSpPr>
            <p:nvPr/>
          </p:nvCxnSpPr>
          <p:spPr bwMode="auto">
            <a:xfrm flipH="1">
              <a:off x="3168" y="2235"/>
              <a:ext cx="278" cy="307"/>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67" name="直接箭头连接符 50"/>
            <p:cNvCxnSpPr>
              <a:cxnSpLocks noChangeShapeType="1"/>
            </p:cNvCxnSpPr>
            <p:nvPr/>
          </p:nvCxnSpPr>
          <p:spPr bwMode="auto">
            <a:xfrm>
              <a:off x="3577" y="2235"/>
              <a:ext cx="407" cy="273"/>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68" name="圆角矩形 24"/>
            <p:cNvSpPr>
              <a:spLocks noChangeArrowheads="1"/>
            </p:cNvSpPr>
            <p:nvPr/>
          </p:nvSpPr>
          <p:spPr bwMode="auto">
            <a:xfrm>
              <a:off x="3440" y="2916"/>
              <a:ext cx="556" cy="170"/>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磁盘缓冲区</a:t>
              </a:r>
            </a:p>
          </p:txBody>
        </p:sp>
        <p:sp>
          <p:nvSpPr>
            <p:cNvPr id="55369" name="圆角矩形 40"/>
            <p:cNvSpPr>
              <a:spLocks noChangeArrowheads="1"/>
            </p:cNvSpPr>
            <p:nvPr/>
          </p:nvSpPr>
          <p:spPr bwMode="auto">
            <a:xfrm>
              <a:off x="3394" y="3732"/>
              <a:ext cx="519" cy="205"/>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块设备</a:t>
              </a:r>
            </a:p>
          </p:txBody>
        </p:sp>
        <p:cxnSp>
          <p:nvCxnSpPr>
            <p:cNvPr id="55370" name="直接箭头连接符 41"/>
            <p:cNvCxnSpPr>
              <a:cxnSpLocks noChangeShapeType="1"/>
              <a:stCxn id="55364" idx="2"/>
            </p:cNvCxnSpPr>
            <p:nvPr/>
          </p:nvCxnSpPr>
          <p:spPr bwMode="auto">
            <a:xfrm>
              <a:off x="3237" y="2727"/>
              <a:ext cx="384" cy="19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71" name="直接箭头连接符 42"/>
            <p:cNvCxnSpPr>
              <a:cxnSpLocks noChangeShapeType="1"/>
            </p:cNvCxnSpPr>
            <p:nvPr/>
          </p:nvCxnSpPr>
          <p:spPr bwMode="auto">
            <a:xfrm flipH="1">
              <a:off x="3803" y="2689"/>
              <a:ext cx="232" cy="227"/>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72" name="直接箭头连接符 43"/>
            <p:cNvCxnSpPr>
              <a:cxnSpLocks noChangeShapeType="1"/>
              <a:stCxn id="55368" idx="2"/>
            </p:cNvCxnSpPr>
            <p:nvPr/>
          </p:nvCxnSpPr>
          <p:spPr bwMode="auto">
            <a:xfrm>
              <a:off x="3718" y="3086"/>
              <a:ext cx="317" cy="228"/>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73" name="直接箭头连接符 16"/>
            <p:cNvCxnSpPr>
              <a:cxnSpLocks noChangeShapeType="1"/>
            </p:cNvCxnSpPr>
            <p:nvPr/>
          </p:nvCxnSpPr>
          <p:spPr bwMode="auto">
            <a:xfrm>
              <a:off x="2126" y="1298"/>
              <a:ext cx="961" cy="22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74" name="直接箭头连接符 17"/>
            <p:cNvCxnSpPr>
              <a:cxnSpLocks noChangeShapeType="1"/>
            </p:cNvCxnSpPr>
            <p:nvPr/>
          </p:nvCxnSpPr>
          <p:spPr bwMode="auto">
            <a:xfrm flipH="1">
              <a:off x="3241" y="1298"/>
              <a:ext cx="245" cy="22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75" name="圆角矩形 7"/>
            <p:cNvSpPr>
              <a:spLocks noChangeArrowheads="1"/>
            </p:cNvSpPr>
            <p:nvPr/>
          </p:nvSpPr>
          <p:spPr bwMode="auto">
            <a:xfrm>
              <a:off x="4166" y="3732"/>
              <a:ext cx="519" cy="205"/>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块设备</a:t>
              </a:r>
            </a:p>
          </p:txBody>
        </p:sp>
        <p:sp>
          <p:nvSpPr>
            <p:cNvPr id="55376" name="圆角矩形 9"/>
            <p:cNvSpPr>
              <a:spLocks noChangeArrowheads="1"/>
            </p:cNvSpPr>
            <p:nvPr/>
          </p:nvSpPr>
          <p:spPr bwMode="auto">
            <a:xfrm>
              <a:off x="3576" y="3324"/>
              <a:ext cx="862" cy="227"/>
            </a:xfrm>
            <a:prstGeom prst="roundRect">
              <a:avLst>
                <a:gd name="adj" fmla="val 16667"/>
              </a:avLst>
            </a:prstGeom>
            <a:solidFill>
              <a:srgbClr val="00B0F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600">
                  <a:solidFill>
                    <a:srgbClr val="FFFFFF"/>
                  </a:solidFill>
                  <a:latin typeface="微软雅黑" panose="020B0503020204020204" pitchFamily="34" charset="-122"/>
                  <a:ea typeface="微软雅黑" panose="020B0503020204020204" pitchFamily="34" charset="-122"/>
                </a:rPr>
                <a:t>RAID</a:t>
              </a:r>
              <a:endParaRPr lang="zh-CN" altLang="en-US" sz="1600">
                <a:solidFill>
                  <a:srgbClr val="FFFFFF"/>
                </a:solidFill>
                <a:latin typeface="微软雅黑" panose="020B0503020204020204" pitchFamily="34" charset="-122"/>
                <a:ea typeface="微软雅黑" panose="020B0503020204020204" pitchFamily="34" charset="-122"/>
              </a:endParaRPr>
            </a:p>
          </p:txBody>
        </p:sp>
        <p:cxnSp>
          <p:nvCxnSpPr>
            <p:cNvPr id="55377" name="直接箭头连接符 10"/>
            <p:cNvCxnSpPr>
              <a:cxnSpLocks noChangeShapeType="1"/>
            </p:cNvCxnSpPr>
            <p:nvPr/>
          </p:nvCxnSpPr>
          <p:spPr bwMode="auto">
            <a:xfrm flipH="1">
              <a:off x="3667" y="3551"/>
              <a:ext cx="277" cy="18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78" name="直接箭头连接符 11"/>
            <p:cNvCxnSpPr>
              <a:cxnSpLocks noChangeShapeType="1"/>
            </p:cNvCxnSpPr>
            <p:nvPr/>
          </p:nvCxnSpPr>
          <p:spPr bwMode="auto">
            <a:xfrm>
              <a:off x="4075" y="3551"/>
              <a:ext cx="373" cy="173"/>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grpSp>
          <p:nvGrpSpPr>
            <p:cNvPr id="55379" name="Group 96"/>
            <p:cNvGrpSpPr/>
            <p:nvPr/>
          </p:nvGrpSpPr>
          <p:grpSpPr bwMode="auto">
            <a:xfrm>
              <a:off x="1858" y="1071"/>
              <a:ext cx="680" cy="227"/>
              <a:chOff x="703" y="2795"/>
              <a:chExt cx="680" cy="227"/>
            </a:xfrm>
          </p:grpSpPr>
          <p:sp>
            <p:nvSpPr>
              <p:cNvPr id="55391" name="圆角矩形 14"/>
              <p:cNvSpPr>
                <a:spLocks noChangeArrowheads="1"/>
              </p:cNvSpPr>
              <p:nvPr/>
            </p:nvSpPr>
            <p:spPr bwMode="auto">
              <a:xfrm>
                <a:off x="703" y="2795"/>
                <a:ext cx="680" cy="227"/>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200">
                    <a:ea typeface="微软雅黑" panose="020B0503020204020204" pitchFamily="34" charset="-122"/>
                  </a:rPr>
                  <a:t>设备节点</a:t>
                </a:r>
              </a:p>
            </p:txBody>
          </p:sp>
          <p:sp>
            <p:nvSpPr>
              <p:cNvPr id="55392" name="Line 98"/>
              <p:cNvSpPr>
                <a:spLocks noChangeShapeType="1"/>
              </p:cNvSpPr>
              <p:nvPr/>
            </p:nvSpPr>
            <p:spPr bwMode="auto">
              <a:xfrm>
                <a:off x="839"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sp>
            <p:nvSpPr>
              <p:cNvPr id="55393" name="Line 99"/>
              <p:cNvSpPr>
                <a:spLocks noChangeShapeType="1"/>
              </p:cNvSpPr>
              <p:nvPr/>
            </p:nvSpPr>
            <p:spPr bwMode="auto">
              <a:xfrm>
                <a:off x="1247"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55380" name="Group 100"/>
            <p:cNvGrpSpPr/>
            <p:nvPr/>
          </p:nvGrpSpPr>
          <p:grpSpPr bwMode="auto">
            <a:xfrm>
              <a:off x="3128" y="1071"/>
              <a:ext cx="680" cy="227"/>
              <a:chOff x="703" y="2795"/>
              <a:chExt cx="680" cy="227"/>
            </a:xfrm>
          </p:grpSpPr>
          <p:sp>
            <p:nvSpPr>
              <p:cNvPr id="55388" name="圆角矩形 14"/>
              <p:cNvSpPr>
                <a:spLocks noChangeArrowheads="1"/>
              </p:cNvSpPr>
              <p:nvPr/>
            </p:nvSpPr>
            <p:spPr bwMode="auto">
              <a:xfrm>
                <a:off x="703" y="2795"/>
                <a:ext cx="680" cy="227"/>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200">
                    <a:ea typeface="微软雅黑" panose="020B0503020204020204" pitchFamily="34" charset="-122"/>
                  </a:rPr>
                  <a:t>设备节点</a:t>
                </a:r>
              </a:p>
            </p:txBody>
          </p:sp>
          <p:sp>
            <p:nvSpPr>
              <p:cNvPr id="55389" name="Line 102"/>
              <p:cNvSpPr>
                <a:spLocks noChangeShapeType="1"/>
              </p:cNvSpPr>
              <p:nvPr/>
            </p:nvSpPr>
            <p:spPr bwMode="auto">
              <a:xfrm>
                <a:off x="839"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sp>
            <p:nvSpPr>
              <p:cNvPr id="55390" name="Line 103"/>
              <p:cNvSpPr>
                <a:spLocks noChangeShapeType="1"/>
              </p:cNvSpPr>
              <p:nvPr/>
            </p:nvSpPr>
            <p:spPr bwMode="auto">
              <a:xfrm>
                <a:off x="1247"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grpSp>
        <p:cxnSp>
          <p:nvCxnSpPr>
            <p:cNvPr id="55381" name="直接箭头连接符 24"/>
            <p:cNvCxnSpPr>
              <a:cxnSpLocks noChangeShapeType="1"/>
            </p:cNvCxnSpPr>
            <p:nvPr/>
          </p:nvCxnSpPr>
          <p:spPr bwMode="auto">
            <a:xfrm>
              <a:off x="3717" y="1189"/>
              <a:ext cx="297"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82" name="直接箭头连接符 30"/>
            <p:cNvCxnSpPr>
              <a:cxnSpLocks noChangeShapeType="1"/>
            </p:cNvCxnSpPr>
            <p:nvPr/>
          </p:nvCxnSpPr>
          <p:spPr bwMode="auto">
            <a:xfrm flipH="1">
              <a:off x="1631" y="1180"/>
              <a:ext cx="297"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83" name="直接箭头连接符 27"/>
            <p:cNvCxnSpPr>
              <a:cxnSpLocks noChangeShapeType="1"/>
            </p:cNvCxnSpPr>
            <p:nvPr/>
          </p:nvCxnSpPr>
          <p:spPr bwMode="auto">
            <a:xfrm>
              <a:off x="2447" y="1189"/>
              <a:ext cx="186"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84" name="直接箭头连接符 28"/>
            <p:cNvCxnSpPr>
              <a:cxnSpLocks noChangeShapeType="1"/>
            </p:cNvCxnSpPr>
            <p:nvPr/>
          </p:nvCxnSpPr>
          <p:spPr bwMode="auto">
            <a:xfrm flipH="1">
              <a:off x="2992" y="1189"/>
              <a:ext cx="185"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85" name="圆角矩形 10"/>
            <p:cNvSpPr>
              <a:spLocks noChangeArrowheads="1"/>
            </p:cNvSpPr>
            <p:nvPr/>
          </p:nvSpPr>
          <p:spPr bwMode="auto">
            <a:xfrm>
              <a:off x="2671" y="1071"/>
              <a:ext cx="297" cy="205"/>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en-US" altLang="zh-CN">
                  <a:solidFill>
                    <a:schemeClr val="bg1"/>
                  </a:solidFill>
                  <a:latin typeface="微软雅黑" panose="020B0503020204020204" pitchFamily="34" charset="-122"/>
                  <a:ea typeface="微软雅黑" panose="020B0503020204020204" pitchFamily="34" charset="-122"/>
                </a:rPr>
                <a:t>…</a:t>
              </a:r>
              <a:endParaRPr lang="zh-CN" altLang="en-US">
                <a:solidFill>
                  <a:schemeClr val="bg1"/>
                </a:solidFill>
                <a:latin typeface="Calibri" panose="020F0502020204030204" charset="0"/>
                <a:ea typeface="微软雅黑" panose="020B0503020204020204" pitchFamily="34" charset="-122"/>
              </a:endParaRPr>
            </a:p>
          </p:txBody>
        </p:sp>
        <p:sp>
          <p:nvSpPr>
            <p:cNvPr id="55386" name="圆角矩形 7"/>
            <p:cNvSpPr>
              <a:spLocks noChangeArrowheads="1"/>
            </p:cNvSpPr>
            <p:nvPr/>
          </p:nvSpPr>
          <p:spPr bwMode="auto">
            <a:xfrm>
              <a:off x="1111" y="1071"/>
              <a:ext cx="519" cy="205"/>
            </a:xfrm>
            <a:prstGeom prst="roundRect">
              <a:avLst>
                <a:gd name="adj" fmla="val 16667"/>
              </a:avLst>
            </a:prstGeom>
            <a:solidFill>
              <a:srgbClr val="99CC0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200">
                  <a:latin typeface="微软雅黑" panose="020B0503020204020204" pitchFamily="34" charset="-122"/>
                  <a:ea typeface="微软雅黑" panose="020B0503020204020204" pitchFamily="34" charset="-122"/>
                </a:rPr>
                <a:t>HEADER</a:t>
              </a:r>
            </a:p>
          </p:txBody>
        </p:sp>
        <p:sp>
          <p:nvSpPr>
            <p:cNvPr id="55387" name="圆角矩形 7"/>
            <p:cNvSpPr>
              <a:spLocks noChangeArrowheads="1"/>
            </p:cNvSpPr>
            <p:nvPr/>
          </p:nvSpPr>
          <p:spPr bwMode="auto">
            <a:xfrm>
              <a:off x="4023" y="1083"/>
              <a:ext cx="519" cy="205"/>
            </a:xfrm>
            <a:prstGeom prst="roundRect">
              <a:avLst>
                <a:gd name="adj" fmla="val 16667"/>
              </a:avLst>
            </a:prstGeom>
            <a:solidFill>
              <a:srgbClr val="99CC0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200">
                  <a:latin typeface="微软雅黑" panose="020B0503020204020204" pitchFamily="34" charset="-122"/>
                  <a:ea typeface="微软雅黑" panose="020B0503020204020204" pitchFamily="34" charset="-122"/>
                </a:rPr>
                <a:t>NULL</a:t>
              </a:r>
            </a:p>
          </p:txBody>
        </p:sp>
      </p:grpSp>
      <p:grpSp>
        <p:nvGrpSpPr>
          <p:cNvPr id="55302" name="Group 159"/>
          <p:cNvGrpSpPr/>
          <p:nvPr/>
        </p:nvGrpSpPr>
        <p:grpSpPr bwMode="auto">
          <a:xfrm>
            <a:off x="3348355" y="1452880"/>
            <a:ext cx="6465888" cy="4549775"/>
            <a:chOff x="612" y="1072"/>
            <a:chExt cx="4073" cy="2866"/>
          </a:xfrm>
        </p:grpSpPr>
        <p:sp>
          <p:nvSpPr>
            <p:cNvPr id="55304" name="TextBox 13"/>
            <p:cNvSpPr txBox="1">
              <a:spLocks noChangeArrowheads="1"/>
            </p:cNvSpPr>
            <p:nvPr/>
          </p:nvSpPr>
          <p:spPr bwMode="auto">
            <a:xfrm>
              <a:off x="612" y="1525"/>
              <a:ext cx="144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1200">
                  <a:ea typeface="微软雅黑" panose="020B0503020204020204" pitchFamily="34" charset="-122"/>
                </a:rPr>
                <a:t>内核驱动程序表</a:t>
              </a:r>
            </a:p>
          </p:txBody>
        </p:sp>
        <p:grpSp>
          <p:nvGrpSpPr>
            <p:cNvPr id="55305" name="Group 114"/>
            <p:cNvGrpSpPr/>
            <p:nvPr/>
          </p:nvGrpSpPr>
          <p:grpSpPr bwMode="auto">
            <a:xfrm>
              <a:off x="1066" y="1072"/>
              <a:ext cx="3619" cy="2866"/>
              <a:chOff x="1066" y="1071"/>
              <a:chExt cx="3619" cy="2866"/>
            </a:xfrm>
          </p:grpSpPr>
          <p:cxnSp>
            <p:nvCxnSpPr>
              <p:cNvPr id="55306" name="直接箭头连接符 49"/>
              <p:cNvCxnSpPr>
                <a:cxnSpLocks noChangeShapeType="1"/>
              </p:cNvCxnSpPr>
              <p:nvPr/>
            </p:nvCxnSpPr>
            <p:spPr bwMode="auto">
              <a:xfrm flipH="1">
                <a:off x="3168" y="2235"/>
                <a:ext cx="278" cy="307"/>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07" name="直接箭头连接符 50"/>
              <p:cNvCxnSpPr>
                <a:cxnSpLocks noChangeShapeType="1"/>
              </p:cNvCxnSpPr>
              <p:nvPr/>
            </p:nvCxnSpPr>
            <p:spPr bwMode="auto">
              <a:xfrm>
                <a:off x="3577" y="2235"/>
                <a:ext cx="407" cy="273"/>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08" name="TextBox 12"/>
              <p:cNvSpPr txBox="1">
                <a:spLocks noChangeArrowheads="1"/>
              </p:cNvSpPr>
              <p:nvPr/>
            </p:nvSpPr>
            <p:spPr bwMode="auto">
              <a:xfrm>
                <a:off x="2744" y="3748"/>
                <a:ext cx="630"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200">
                    <a:ea typeface="微软雅黑" panose="020B0503020204020204" pitchFamily="34" charset="-122"/>
                  </a:rPr>
                  <a:t>块设备驱动</a:t>
                </a:r>
              </a:p>
            </p:txBody>
          </p:sp>
          <p:sp>
            <p:nvSpPr>
              <p:cNvPr id="117" name="圆角矩形 116"/>
              <p:cNvSpPr>
                <a:spLocks noChangeArrowheads="1"/>
              </p:cNvSpPr>
              <p:nvPr/>
            </p:nvSpPr>
            <p:spPr bwMode="auto">
              <a:xfrm>
                <a:off x="1792" y="1524"/>
                <a:ext cx="297" cy="205"/>
              </a:xfrm>
              <a:prstGeom prst="roundRect">
                <a:avLst>
                  <a:gd name="adj" fmla="val 16667"/>
                </a:avLst>
              </a:prstGeom>
              <a:solidFill>
                <a:srgbClr val="4BACC6"/>
              </a:solidFill>
              <a:ln w="12700" algn="ctr">
                <a:solidFill>
                  <a:srgbClr val="99CC00"/>
                </a:solidFill>
                <a:round/>
              </a:ln>
            </p:spPr>
            <p:txBody>
              <a:bodyPr/>
              <a:lstStyle/>
              <a:p>
                <a:pPr algn="ctr">
                  <a:defRPr/>
                </a:pPr>
                <a:r>
                  <a:rPr lang="en-US" altLang="zh-CN" sz="1400" dirty="0">
                    <a:solidFill>
                      <a:schemeClr val="lt1"/>
                    </a:solidFill>
                    <a:latin typeface="+mn-lt"/>
                    <a:ea typeface="+mn-ea"/>
                  </a:rPr>
                  <a:t>0</a:t>
                </a:r>
                <a:endParaRPr lang="zh-CN" altLang="en-US" sz="1400" dirty="0">
                  <a:solidFill>
                    <a:schemeClr val="lt1"/>
                  </a:solidFill>
                  <a:latin typeface="+mn-lt"/>
                  <a:ea typeface="+mn-ea"/>
                </a:endParaRPr>
              </a:p>
            </p:txBody>
          </p:sp>
          <p:sp>
            <p:nvSpPr>
              <p:cNvPr id="118" name="圆角矩形 7"/>
              <p:cNvSpPr>
                <a:spLocks noChangeArrowheads="1"/>
              </p:cNvSpPr>
              <p:nvPr/>
            </p:nvSpPr>
            <p:spPr bwMode="auto">
              <a:xfrm>
                <a:off x="2079" y="1524"/>
                <a:ext cx="296"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1</a:t>
                </a:r>
                <a:endParaRPr lang="zh-CN" altLang="en-US" sz="1400" dirty="0">
                  <a:solidFill>
                    <a:schemeClr val="lt1"/>
                  </a:solidFill>
                  <a:latin typeface="+mn-lt"/>
                  <a:ea typeface="+mn-ea"/>
                </a:endParaRPr>
              </a:p>
            </p:txBody>
          </p:sp>
          <p:sp>
            <p:nvSpPr>
              <p:cNvPr id="119" name="圆角矩形 8"/>
              <p:cNvSpPr>
                <a:spLocks noChangeArrowheads="1"/>
              </p:cNvSpPr>
              <p:nvPr/>
            </p:nvSpPr>
            <p:spPr bwMode="auto">
              <a:xfrm>
                <a:off x="2375" y="1524"/>
                <a:ext cx="297"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2</a:t>
                </a:r>
                <a:endParaRPr lang="zh-CN" altLang="en-US" sz="1400" dirty="0">
                  <a:solidFill>
                    <a:schemeClr val="lt1"/>
                  </a:solidFill>
                  <a:latin typeface="+mn-lt"/>
                  <a:ea typeface="+mn-ea"/>
                </a:endParaRPr>
              </a:p>
            </p:txBody>
          </p:sp>
          <p:sp>
            <p:nvSpPr>
              <p:cNvPr id="55312" name="圆角矩形 9"/>
              <p:cNvSpPr>
                <a:spLocks noChangeArrowheads="1"/>
              </p:cNvSpPr>
              <p:nvPr/>
            </p:nvSpPr>
            <p:spPr bwMode="auto">
              <a:xfrm>
                <a:off x="3334" y="1524"/>
                <a:ext cx="297" cy="205"/>
              </a:xfrm>
              <a:prstGeom prst="roundRect">
                <a:avLst>
                  <a:gd name="adj" fmla="val 16667"/>
                </a:avLst>
              </a:prstGeom>
              <a:solidFill>
                <a:srgbClr val="4BACC6"/>
              </a:solidFill>
              <a:ln w="12700" algn="ctr">
                <a:solidFill>
                  <a:srgbClr val="99CC00"/>
                </a:solidFill>
                <a:round/>
              </a:ln>
            </p:spPr>
            <p:txBody>
              <a:bodyPr/>
              <a:lstStyle/>
              <a:p>
                <a:pPr algn="ctr"/>
                <a:r>
                  <a:rPr lang="en-US" altLang="zh-CN" sz="1400">
                    <a:solidFill>
                      <a:srgbClr val="FFFFFF"/>
                    </a:solidFill>
                    <a:latin typeface="Calibri" panose="020F0502020204030204" charset="0"/>
                  </a:rPr>
                  <a:t>…</a:t>
                </a:r>
                <a:endParaRPr lang="zh-CN" altLang="en-US" sz="1400">
                  <a:solidFill>
                    <a:srgbClr val="FFFFFF"/>
                  </a:solidFill>
                  <a:latin typeface="Calibri" panose="020F0502020204030204" charset="0"/>
                </a:endParaRPr>
              </a:p>
            </p:txBody>
          </p:sp>
          <p:sp>
            <p:nvSpPr>
              <p:cNvPr id="121" name="圆角矩形 10"/>
              <p:cNvSpPr>
                <a:spLocks noChangeArrowheads="1"/>
              </p:cNvSpPr>
              <p:nvPr/>
            </p:nvSpPr>
            <p:spPr bwMode="auto">
              <a:xfrm>
                <a:off x="3633" y="1525"/>
                <a:ext cx="297" cy="205"/>
              </a:xfrm>
              <a:prstGeom prst="roundRect">
                <a:avLst>
                  <a:gd name="adj" fmla="val 16667"/>
                </a:avLst>
              </a:prstGeom>
              <a:solidFill>
                <a:srgbClr val="4BACC6"/>
              </a:solidFill>
              <a:ln w="12700" algn="ctr">
                <a:solidFill>
                  <a:srgbClr val="99CC00"/>
                </a:solidFill>
                <a:round/>
              </a:ln>
              <a:effectLst/>
            </p:spPr>
            <p:txBody>
              <a:bodyPr/>
              <a:lstStyle/>
              <a:p>
                <a:pPr algn="ctr">
                  <a:defRPr/>
                </a:pPr>
                <a:r>
                  <a:rPr lang="en-US" altLang="zh-CN" sz="1400" dirty="0">
                    <a:solidFill>
                      <a:schemeClr val="lt1"/>
                    </a:solidFill>
                    <a:latin typeface="+mn-lt"/>
                    <a:ea typeface="+mn-ea"/>
                  </a:rPr>
                  <a:t>n</a:t>
                </a:r>
                <a:endParaRPr lang="zh-CN" altLang="en-US" sz="1400" dirty="0">
                  <a:solidFill>
                    <a:schemeClr val="lt1"/>
                  </a:solidFill>
                  <a:latin typeface="+mn-lt"/>
                  <a:ea typeface="+mn-ea"/>
                </a:endParaRPr>
              </a:p>
            </p:txBody>
          </p:sp>
          <p:sp>
            <p:nvSpPr>
              <p:cNvPr id="55314" name="圆角矩形 14"/>
              <p:cNvSpPr>
                <a:spLocks noChangeArrowheads="1"/>
              </p:cNvSpPr>
              <p:nvPr/>
            </p:nvSpPr>
            <p:spPr bwMode="auto">
              <a:xfrm>
                <a:off x="1531" y="2069"/>
                <a:ext cx="556" cy="171"/>
              </a:xfrm>
              <a:prstGeom prst="roundRect">
                <a:avLst>
                  <a:gd name="adj" fmla="val 16667"/>
                </a:avLst>
              </a:prstGeom>
              <a:solidFill>
                <a:srgbClr val="8064A2"/>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000">
                    <a:solidFill>
                      <a:srgbClr val="FFFFFF"/>
                    </a:solidFill>
                    <a:latin typeface="微软雅黑" panose="020B0503020204020204" pitchFamily="34" charset="-122"/>
                    <a:ea typeface="微软雅黑" panose="020B0503020204020204" pitchFamily="34" charset="-122"/>
                  </a:rPr>
                  <a:t>物理设备</a:t>
                </a:r>
                <a:r>
                  <a:rPr lang="en-US" altLang="zh-CN" sz="1000">
                    <a:solidFill>
                      <a:srgbClr val="FFFFFF"/>
                    </a:solidFill>
                    <a:latin typeface="微软雅黑" panose="020B0503020204020204" pitchFamily="34" charset="-122"/>
                    <a:ea typeface="微软雅黑" panose="020B0503020204020204" pitchFamily="34" charset="-122"/>
                  </a:rPr>
                  <a:t>0</a:t>
                </a:r>
                <a:endParaRPr lang="zh-CN" altLang="en-US" sz="1000">
                  <a:solidFill>
                    <a:srgbClr val="FFFFFF"/>
                  </a:solidFill>
                  <a:latin typeface="微软雅黑" panose="020B0503020204020204" pitchFamily="34" charset="-122"/>
                  <a:ea typeface="微软雅黑" panose="020B0503020204020204" pitchFamily="34" charset="-122"/>
                </a:endParaRPr>
              </a:p>
            </p:txBody>
          </p:sp>
          <p:sp>
            <p:nvSpPr>
              <p:cNvPr id="55315" name="圆角矩形 15"/>
              <p:cNvSpPr>
                <a:spLocks noChangeArrowheads="1"/>
              </p:cNvSpPr>
              <p:nvPr/>
            </p:nvSpPr>
            <p:spPr bwMode="auto">
              <a:xfrm>
                <a:off x="2224" y="2069"/>
                <a:ext cx="556" cy="171"/>
              </a:xfrm>
              <a:prstGeom prst="roundRect">
                <a:avLst>
                  <a:gd name="adj" fmla="val 16667"/>
                </a:avLst>
              </a:prstGeom>
              <a:solidFill>
                <a:srgbClr val="8064A2"/>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000">
                    <a:solidFill>
                      <a:srgbClr val="FFFFFF"/>
                    </a:solidFill>
                    <a:latin typeface="微软雅黑" panose="020B0503020204020204" pitchFamily="34" charset="-122"/>
                    <a:ea typeface="微软雅黑" panose="020B0503020204020204" pitchFamily="34" charset="-122"/>
                  </a:rPr>
                  <a:t>物理设备</a:t>
                </a:r>
                <a:r>
                  <a:rPr lang="en-US" altLang="zh-CN" sz="1000">
                    <a:solidFill>
                      <a:srgbClr val="FFFFFF"/>
                    </a:solidFill>
                    <a:latin typeface="微软雅黑" panose="020B0503020204020204" pitchFamily="34" charset="-122"/>
                    <a:ea typeface="微软雅黑" panose="020B0503020204020204" pitchFamily="34" charset="-122"/>
                  </a:rPr>
                  <a:t>1</a:t>
                </a:r>
                <a:endParaRPr lang="zh-CN" altLang="en-US" sz="1000">
                  <a:solidFill>
                    <a:srgbClr val="FFFFFF"/>
                  </a:solidFill>
                  <a:latin typeface="微软雅黑" panose="020B0503020204020204" pitchFamily="34" charset="-122"/>
                  <a:ea typeface="微软雅黑" panose="020B0503020204020204" pitchFamily="34" charset="-122"/>
                </a:endParaRPr>
              </a:p>
            </p:txBody>
          </p:sp>
          <p:sp>
            <p:nvSpPr>
              <p:cNvPr id="55316" name="圆角矩形 16"/>
              <p:cNvSpPr>
                <a:spLocks noChangeArrowheads="1"/>
              </p:cNvSpPr>
              <p:nvPr/>
            </p:nvSpPr>
            <p:spPr bwMode="auto">
              <a:xfrm>
                <a:off x="2675" y="1524"/>
                <a:ext cx="296" cy="205"/>
              </a:xfrm>
              <a:prstGeom prst="roundRect">
                <a:avLst>
                  <a:gd name="adj" fmla="val 16667"/>
                </a:avLst>
              </a:prstGeom>
              <a:solidFill>
                <a:srgbClr val="4BACC6"/>
              </a:solidFill>
              <a:ln w="12700" algn="ctr">
                <a:solidFill>
                  <a:srgbClr val="99CC00"/>
                </a:solidFill>
                <a:round/>
              </a:ln>
            </p:spPr>
            <p:txBody>
              <a:bodyPr/>
              <a:lstStyle/>
              <a:p>
                <a:pPr algn="ctr"/>
                <a:r>
                  <a:rPr lang="en-US" altLang="zh-CN" sz="1400">
                    <a:solidFill>
                      <a:srgbClr val="FFFFFF"/>
                    </a:solidFill>
                    <a:latin typeface="Calibri" panose="020F0502020204030204" charset="0"/>
                  </a:rPr>
                  <a:t>…</a:t>
                </a:r>
                <a:endParaRPr lang="zh-CN" altLang="en-US" sz="1400">
                  <a:solidFill>
                    <a:srgbClr val="FFFFFF"/>
                  </a:solidFill>
                  <a:latin typeface="Calibri" panose="020F0502020204030204" charset="0"/>
                </a:endParaRPr>
              </a:p>
            </p:txBody>
          </p:sp>
          <p:sp>
            <p:nvSpPr>
              <p:cNvPr id="55317" name="圆角矩形 17"/>
              <p:cNvSpPr>
                <a:spLocks noChangeArrowheads="1"/>
              </p:cNvSpPr>
              <p:nvPr/>
            </p:nvSpPr>
            <p:spPr bwMode="auto">
              <a:xfrm>
                <a:off x="2971" y="1524"/>
                <a:ext cx="363" cy="205"/>
              </a:xfrm>
              <a:prstGeom prst="roundRect">
                <a:avLst>
                  <a:gd name="adj" fmla="val 16667"/>
                </a:avLst>
              </a:prstGeom>
              <a:solidFill>
                <a:srgbClr val="4BACC6"/>
              </a:solidFill>
              <a:ln w="12700" algn="ctr">
                <a:solidFill>
                  <a:srgbClr val="99CC00"/>
                </a:solidFill>
                <a:round/>
              </a:ln>
            </p:spPr>
            <p:txBody>
              <a:bodyPr/>
              <a:lstStyle/>
              <a:p>
                <a:pPr algn="ctr"/>
                <a:r>
                  <a:rPr lang="en-US" altLang="zh-CN" sz="1200">
                    <a:solidFill>
                      <a:srgbClr val="FF0000"/>
                    </a:solidFill>
                    <a:latin typeface="Calibri" panose="020F0502020204030204" charset="0"/>
                  </a:rPr>
                  <a:t>Fat(x)</a:t>
                </a:r>
                <a:endParaRPr lang="zh-CN" altLang="en-US" sz="1200">
                  <a:solidFill>
                    <a:srgbClr val="FF0000"/>
                  </a:solidFill>
                  <a:latin typeface="Calibri" panose="020F0502020204030204" charset="0"/>
                </a:endParaRPr>
              </a:p>
            </p:txBody>
          </p:sp>
          <p:cxnSp>
            <p:nvCxnSpPr>
              <p:cNvPr id="55318" name="直接箭头连接符 19"/>
              <p:cNvCxnSpPr>
                <a:cxnSpLocks noChangeShapeType="1"/>
              </p:cNvCxnSpPr>
              <p:nvPr/>
            </p:nvCxnSpPr>
            <p:spPr bwMode="auto">
              <a:xfrm flipH="1">
                <a:off x="1816" y="1728"/>
                <a:ext cx="112"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19" name="直接箭头连接符 21"/>
              <p:cNvCxnSpPr>
                <a:cxnSpLocks noChangeShapeType="1"/>
              </p:cNvCxnSpPr>
              <p:nvPr/>
            </p:nvCxnSpPr>
            <p:spPr bwMode="auto">
              <a:xfrm>
                <a:off x="2220" y="1728"/>
                <a:ext cx="297"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20" name="圆角矩形 22"/>
              <p:cNvSpPr>
                <a:spLocks noChangeArrowheads="1"/>
              </p:cNvSpPr>
              <p:nvPr/>
            </p:nvSpPr>
            <p:spPr bwMode="auto">
              <a:xfrm>
                <a:off x="3255" y="2078"/>
                <a:ext cx="556" cy="171"/>
              </a:xfrm>
              <a:prstGeom prst="roundRect">
                <a:avLst>
                  <a:gd name="adj" fmla="val 16667"/>
                </a:avLst>
              </a:prstGeom>
              <a:solidFill>
                <a:srgbClr val="8064A2"/>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en-US" altLang="zh-CN" sz="900">
                    <a:solidFill>
                      <a:srgbClr val="FFFFFF"/>
                    </a:solidFill>
                    <a:latin typeface="微软雅黑" panose="020B0503020204020204" pitchFamily="34" charset="-122"/>
                    <a:ea typeface="微软雅黑" panose="020B0503020204020204" pitchFamily="34" charset="-122"/>
                  </a:rPr>
                  <a:t>Fat</a:t>
                </a:r>
                <a:r>
                  <a:rPr lang="zh-CN" altLang="en-US" sz="900">
                    <a:solidFill>
                      <a:srgbClr val="FFFFFF"/>
                    </a:solidFill>
                    <a:latin typeface="微软雅黑" panose="020B0503020204020204" pitchFamily="34" charset="-122"/>
                    <a:ea typeface="微软雅黑" panose="020B0503020204020204" pitchFamily="34" charset="-122"/>
                  </a:rPr>
                  <a:t>文件系统</a:t>
                </a:r>
              </a:p>
            </p:txBody>
          </p:sp>
          <p:cxnSp>
            <p:nvCxnSpPr>
              <p:cNvPr id="55321" name="直接箭头连接符 25"/>
              <p:cNvCxnSpPr>
                <a:cxnSpLocks noChangeShapeType="1"/>
              </p:cNvCxnSpPr>
              <p:nvPr/>
            </p:nvCxnSpPr>
            <p:spPr bwMode="auto">
              <a:xfrm>
                <a:off x="3168" y="1733"/>
                <a:ext cx="370" cy="34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22" name="圆角矩形 47"/>
              <p:cNvSpPr>
                <a:spLocks noChangeArrowheads="1"/>
              </p:cNvSpPr>
              <p:nvPr/>
            </p:nvSpPr>
            <p:spPr bwMode="auto">
              <a:xfrm>
                <a:off x="2959" y="2556"/>
                <a:ext cx="556" cy="171"/>
              </a:xfrm>
              <a:prstGeom prst="roundRect">
                <a:avLst>
                  <a:gd name="adj" fmla="val 16667"/>
                </a:avLst>
              </a:prstGeom>
              <a:solidFill>
                <a:schemeClr val="accent1"/>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900">
                    <a:solidFill>
                      <a:srgbClr val="FFFFFF"/>
                    </a:solidFill>
                    <a:latin typeface="微软雅黑" panose="020B0503020204020204" pitchFamily="34" charset="-122"/>
                    <a:ea typeface="微软雅黑" panose="020B0503020204020204" pitchFamily="34" charset="-122"/>
                  </a:rPr>
                  <a:t>逻辑块设备</a:t>
                </a:r>
                <a:r>
                  <a:rPr lang="en-US" altLang="zh-CN" sz="900">
                    <a:solidFill>
                      <a:srgbClr val="FFFFFF"/>
                    </a:solidFill>
                    <a:latin typeface="微软雅黑" panose="020B0503020204020204" pitchFamily="34" charset="-122"/>
                    <a:ea typeface="微软雅黑" panose="020B0503020204020204" pitchFamily="34" charset="-122"/>
                  </a:rPr>
                  <a:t>0</a:t>
                </a:r>
                <a:endParaRPr lang="zh-CN" altLang="en-US" sz="900">
                  <a:solidFill>
                    <a:srgbClr val="FFFFFF"/>
                  </a:solidFill>
                  <a:latin typeface="微软雅黑" panose="020B0503020204020204" pitchFamily="34" charset="-122"/>
                  <a:ea typeface="微软雅黑" panose="020B0503020204020204" pitchFamily="34" charset="-122"/>
                </a:endParaRPr>
              </a:p>
            </p:txBody>
          </p:sp>
          <p:sp>
            <p:nvSpPr>
              <p:cNvPr id="55323" name="圆角矩形 28"/>
              <p:cNvSpPr>
                <a:spLocks noChangeArrowheads="1"/>
              </p:cNvSpPr>
              <p:nvPr/>
            </p:nvSpPr>
            <p:spPr bwMode="auto">
              <a:xfrm>
                <a:off x="3712" y="2508"/>
                <a:ext cx="556" cy="171"/>
              </a:xfrm>
              <a:prstGeom prst="roundRect">
                <a:avLst>
                  <a:gd name="adj" fmla="val 16667"/>
                </a:avLst>
              </a:prstGeom>
              <a:solidFill>
                <a:schemeClr val="accent1"/>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900">
                    <a:solidFill>
                      <a:srgbClr val="FFFFFF"/>
                    </a:solidFill>
                    <a:latin typeface="微软雅黑" panose="020B0503020204020204" pitchFamily="34" charset="-122"/>
                    <a:ea typeface="微软雅黑" panose="020B0503020204020204" pitchFamily="34" charset="-122"/>
                  </a:rPr>
                  <a:t>逻辑块设备</a:t>
                </a:r>
                <a:r>
                  <a:rPr lang="en-US" altLang="zh-CN" sz="900">
                    <a:solidFill>
                      <a:srgbClr val="FFFFFF"/>
                    </a:solidFill>
                    <a:latin typeface="微软雅黑" panose="020B0503020204020204" pitchFamily="34" charset="-122"/>
                    <a:ea typeface="微软雅黑" panose="020B0503020204020204" pitchFamily="34" charset="-122"/>
                  </a:rPr>
                  <a:t>1</a:t>
                </a:r>
                <a:endParaRPr lang="zh-CN" altLang="en-US" sz="900">
                  <a:solidFill>
                    <a:srgbClr val="FFFFFF"/>
                  </a:solidFill>
                  <a:latin typeface="微软雅黑" panose="020B0503020204020204" pitchFamily="34" charset="-122"/>
                  <a:ea typeface="微软雅黑" panose="020B0503020204020204" pitchFamily="34" charset="-122"/>
                </a:endParaRPr>
              </a:p>
            </p:txBody>
          </p:sp>
          <p:sp>
            <p:nvSpPr>
              <p:cNvPr id="55324" name="圆角矩形 24"/>
              <p:cNvSpPr>
                <a:spLocks noChangeArrowheads="1"/>
              </p:cNvSpPr>
              <p:nvPr/>
            </p:nvSpPr>
            <p:spPr bwMode="auto">
              <a:xfrm>
                <a:off x="3440" y="2916"/>
                <a:ext cx="556" cy="170"/>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磁盘缓冲区</a:t>
                </a:r>
              </a:p>
            </p:txBody>
          </p:sp>
          <p:sp>
            <p:nvSpPr>
              <p:cNvPr id="55325" name="圆角矩形 40"/>
              <p:cNvSpPr>
                <a:spLocks noChangeArrowheads="1"/>
              </p:cNvSpPr>
              <p:nvPr/>
            </p:nvSpPr>
            <p:spPr bwMode="auto">
              <a:xfrm>
                <a:off x="3394" y="3732"/>
                <a:ext cx="519" cy="205"/>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块设备</a:t>
                </a:r>
              </a:p>
            </p:txBody>
          </p:sp>
          <p:cxnSp>
            <p:nvCxnSpPr>
              <p:cNvPr id="55326" name="直接箭头连接符 41"/>
              <p:cNvCxnSpPr>
                <a:cxnSpLocks noChangeShapeType="1"/>
                <a:stCxn id="55322" idx="2"/>
              </p:cNvCxnSpPr>
              <p:nvPr/>
            </p:nvCxnSpPr>
            <p:spPr bwMode="auto">
              <a:xfrm>
                <a:off x="3237" y="2727"/>
                <a:ext cx="384" cy="19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27" name="直接箭头连接符 42"/>
              <p:cNvCxnSpPr>
                <a:cxnSpLocks noChangeShapeType="1"/>
              </p:cNvCxnSpPr>
              <p:nvPr/>
            </p:nvCxnSpPr>
            <p:spPr bwMode="auto">
              <a:xfrm flipH="1">
                <a:off x="3803" y="2689"/>
                <a:ext cx="232" cy="227"/>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28" name="直接箭头连接符 43"/>
              <p:cNvCxnSpPr>
                <a:cxnSpLocks noChangeShapeType="1"/>
                <a:stCxn id="55324" idx="2"/>
              </p:cNvCxnSpPr>
              <p:nvPr/>
            </p:nvCxnSpPr>
            <p:spPr bwMode="auto">
              <a:xfrm>
                <a:off x="3718" y="3086"/>
                <a:ext cx="317" cy="228"/>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29" name="直接箭头连接符 16"/>
              <p:cNvCxnSpPr>
                <a:cxnSpLocks noChangeShapeType="1"/>
              </p:cNvCxnSpPr>
              <p:nvPr/>
            </p:nvCxnSpPr>
            <p:spPr bwMode="auto">
              <a:xfrm>
                <a:off x="2126" y="1298"/>
                <a:ext cx="961" cy="22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30" name="直接箭头连接符 17"/>
              <p:cNvCxnSpPr>
                <a:cxnSpLocks noChangeShapeType="1"/>
              </p:cNvCxnSpPr>
              <p:nvPr/>
            </p:nvCxnSpPr>
            <p:spPr bwMode="auto">
              <a:xfrm flipH="1">
                <a:off x="3241" y="1298"/>
                <a:ext cx="245" cy="226"/>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31" name="圆角矩形 7"/>
              <p:cNvSpPr>
                <a:spLocks noChangeArrowheads="1"/>
              </p:cNvSpPr>
              <p:nvPr/>
            </p:nvSpPr>
            <p:spPr bwMode="auto">
              <a:xfrm>
                <a:off x="4166" y="3732"/>
                <a:ext cx="519" cy="205"/>
              </a:xfrm>
              <a:prstGeom prst="roundRect">
                <a:avLst>
                  <a:gd name="adj" fmla="val 16667"/>
                </a:avLst>
              </a:prstGeom>
              <a:solidFill>
                <a:schemeClr val="accent1"/>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zh-CN" altLang="en-US" sz="900">
                    <a:solidFill>
                      <a:srgbClr val="FFFFFF"/>
                    </a:solidFill>
                    <a:latin typeface="微软雅黑" panose="020B0503020204020204" pitchFamily="34" charset="-122"/>
                    <a:ea typeface="微软雅黑" panose="020B0503020204020204" pitchFamily="34" charset="-122"/>
                  </a:rPr>
                  <a:t>块设备</a:t>
                </a:r>
              </a:p>
            </p:txBody>
          </p:sp>
          <p:sp>
            <p:nvSpPr>
              <p:cNvPr id="55332" name="圆角矩形 141"/>
              <p:cNvSpPr>
                <a:spLocks noChangeArrowheads="1"/>
              </p:cNvSpPr>
              <p:nvPr/>
            </p:nvSpPr>
            <p:spPr bwMode="auto">
              <a:xfrm>
                <a:off x="3576" y="3324"/>
                <a:ext cx="862" cy="227"/>
              </a:xfrm>
              <a:prstGeom prst="roundRect">
                <a:avLst>
                  <a:gd name="adj" fmla="val 16667"/>
                </a:avLst>
              </a:prstGeom>
              <a:solidFill>
                <a:srgbClr val="00B0F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600">
                    <a:solidFill>
                      <a:srgbClr val="FFFFFF"/>
                    </a:solidFill>
                    <a:latin typeface="微软雅黑" panose="020B0503020204020204" pitchFamily="34" charset="-122"/>
                    <a:ea typeface="微软雅黑" panose="020B0503020204020204" pitchFamily="34" charset="-122"/>
                  </a:rPr>
                  <a:t>RAID</a:t>
                </a:r>
                <a:endParaRPr lang="zh-CN" altLang="en-US" sz="1600">
                  <a:solidFill>
                    <a:srgbClr val="FFFFFF"/>
                  </a:solidFill>
                  <a:latin typeface="微软雅黑" panose="020B0503020204020204" pitchFamily="34" charset="-122"/>
                  <a:ea typeface="微软雅黑" panose="020B0503020204020204" pitchFamily="34" charset="-122"/>
                </a:endParaRPr>
              </a:p>
            </p:txBody>
          </p:sp>
          <p:cxnSp>
            <p:nvCxnSpPr>
              <p:cNvPr id="55333" name="直接箭头连接符 10"/>
              <p:cNvCxnSpPr>
                <a:cxnSpLocks noChangeShapeType="1"/>
              </p:cNvCxnSpPr>
              <p:nvPr/>
            </p:nvCxnSpPr>
            <p:spPr bwMode="auto">
              <a:xfrm flipH="1">
                <a:off x="3667" y="3551"/>
                <a:ext cx="277" cy="181"/>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34" name="直接箭头连接符 11"/>
              <p:cNvCxnSpPr>
                <a:cxnSpLocks noChangeShapeType="1"/>
              </p:cNvCxnSpPr>
              <p:nvPr/>
            </p:nvCxnSpPr>
            <p:spPr bwMode="auto">
              <a:xfrm>
                <a:off x="4075" y="3551"/>
                <a:ext cx="373" cy="173"/>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grpSp>
            <p:nvGrpSpPr>
              <p:cNvPr id="55335" name="Group 144"/>
              <p:cNvGrpSpPr/>
              <p:nvPr/>
            </p:nvGrpSpPr>
            <p:grpSpPr bwMode="auto">
              <a:xfrm>
                <a:off x="1858" y="1071"/>
                <a:ext cx="680" cy="227"/>
                <a:chOff x="703" y="2795"/>
                <a:chExt cx="680" cy="227"/>
              </a:xfrm>
            </p:grpSpPr>
            <p:sp>
              <p:nvSpPr>
                <p:cNvPr id="55347" name="圆角矩形 14"/>
                <p:cNvSpPr>
                  <a:spLocks noChangeArrowheads="1"/>
                </p:cNvSpPr>
                <p:nvPr/>
              </p:nvSpPr>
              <p:spPr bwMode="auto">
                <a:xfrm>
                  <a:off x="703" y="2795"/>
                  <a:ext cx="680" cy="227"/>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200">
                      <a:ea typeface="微软雅黑" panose="020B0503020204020204" pitchFamily="34" charset="-122"/>
                    </a:rPr>
                    <a:t>设备节点</a:t>
                  </a:r>
                </a:p>
              </p:txBody>
            </p:sp>
            <p:sp>
              <p:nvSpPr>
                <p:cNvPr id="55348" name="Line 146"/>
                <p:cNvSpPr>
                  <a:spLocks noChangeShapeType="1"/>
                </p:cNvSpPr>
                <p:nvPr/>
              </p:nvSpPr>
              <p:spPr bwMode="auto">
                <a:xfrm>
                  <a:off x="839"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sp>
              <p:nvSpPr>
                <p:cNvPr id="55349" name="Line 147"/>
                <p:cNvSpPr>
                  <a:spLocks noChangeShapeType="1"/>
                </p:cNvSpPr>
                <p:nvPr/>
              </p:nvSpPr>
              <p:spPr bwMode="auto">
                <a:xfrm>
                  <a:off x="1247"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55336" name="Group 148"/>
              <p:cNvGrpSpPr/>
              <p:nvPr/>
            </p:nvGrpSpPr>
            <p:grpSpPr bwMode="auto">
              <a:xfrm>
                <a:off x="3128" y="1071"/>
                <a:ext cx="680" cy="227"/>
                <a:chOff x="703" y="2795"/>
                <a:chExt cx="680" cy="227"/>
              </a:xfrm>
            </p:grpSpPr>
            <p:sp>
              <p:nvSpPr>
                <p:cNvPr id="55344" name="圆角矩形 14"/>
                <p:cNvSpPr>
                  <a:spLocks noChangeArrowheads="1"/>
                </p:cNvSpPr>
                <p:nvPr/>
              </p:nvSpPr>
              <p:spPr bwMode="auto">
                <a:xfrm>
                  <a:off x="703" y="2795"/>
                  <a:ext cx="680" cy="227"/>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zh-CN" altLang="en-US" sz="1200">
                      <a:ea typeface="微软雅黑" panose="020B0503020204020204" pitchFamily="34" charset="-122"/>
                    </a:rPr>
                    <a:t>设备节点</a:t>
                  </a:r>
                </a:p>
              </p:txBody>
            </p:sp>
            <p:sp>
              <p:nvSpPr>
                <p:cNvPr id="55345" name="Line 150"/>
                <p:cNvSpPr>
                  <a:spLocks noChangeShapeType="1"/>
                </p:cNvSpPr>
                <p:nvPr/>
              </p:nvSpPr>
              <p:spPr bwMode="auto">
                <a:xfrm>
                  <a:off x="839"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sp>
              <p:nvSpPr>
                <p:cNvPr id="55346" name="Line 151"/>
                <p:cNvSpPr>
                  <a:spLocks noChangeShapeType="1"/>
                </p:cNvSpPr>
                <p:nvPr/>
              </p:nvSpPr>
              <p:spPr bwMode="auto">
                <a:xfrm>
                  <a:off x="1247" y="2795"/>
                  <a:ext cx="0" cy="227"/>
                </a:xfrm>
                <a:prstGeom prst="line">
                  <a:avLst/>
                </a:prstGeom>
                <a:noFill/>
                <a:ln w="12700">
                  <a:solidFill>
                    <a:srgbClr val="FE9E21"/>
                  </a:solidFill>
                  <a:round/>
                </a:ln>
                <a:extLst>
                  <a:ext uri="{909E8E84-426E-40DD-AFC4-6F175D3DCCD1}">
                    <a14:hiddenFill xmlns:a14="http://schemas.microsoft.com/office/drawing/2010/main">
                      <a:noFill/>
                    </a14:hiddenFill>
                  </a:ext>
                </a:extLst>
              </p:spPr>
              <p:txBody>
                <a:bodyPr/>
                <a:lstStyle/>
                <a:p>
                  <a:endParaRPr lang="zh-CN" altLang="en-US"/>
                </a:p>
              </p:txBody>
            </p:sp>
          </p:grpSp>
          <p:cxnSp>
            <p:nvCxnSpPr>
              <p:cNvPr id="55337" name="直接箭头连接符 146"/>
              <p:cNvCxnSpPr>
                <a:cxnSpLocks noChangeShapeType="1"/>
              </p:cNvCxnSpPr>
              <p:nvPr/>
            </p:nvCxnSpPr>
            <p:spPr bwMode="auto">
              <a:xfrm>
                <a:off x="3717" y="1189"/>
                <a:ext cx="297"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38" name="直接箭头连接符 147"/>
              <p:cNvCxnSpPr>
                <a:cxnSpLocks noChangeShapeType="1"/>
              </p:cNvCxnSpPr>
              <p:nvPr/>
            </p:nvCxnSpPr>
            <p:spPr bwMode="auto">
              <a:xfrm flipH="1">
                <a:off x="1631" y="1180"/>
                <a:ext cx="297"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39" name="直接箭头连接符 148"/>
              <p:cNvCxnSpPr>
                <a:cxnSpLocks noChangeShapeType="1"/>
              </p:cNvCxnSpPr>
              <p:nvPr/>
            </p:nvCxnSpPr>
            <p:spPr bwMode="auto">
              <a:xfrm>
                <a:off x="2447" y="1189"/>
                <a:ext cx="186"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cxnSp>
            <p:nvCxnSpPr>
              <p:cNvPr id="55340" name="直接箭头连接符 149"/>
              <p:cNvCxnSpPr>
                <a:cxnSpLocks noChangeShapeType="1"/>
              </p:cNvCxnSpPr>
              <p:nvPr/>
            </p:nvCxnSpPr>
            <p:spPr bwMode="auto">
              <a:xfrm flipH="1">
                <a:off x="2992" y="1189"/>
                <a:ext cx="185" cy="0"/>
              </a:xfrm>
              <a:prstGeom prst="straightConnector1">
                <a:avLst/>
              </a:prstGeom>
              <a:noFill/>
              <a:ln w="12700" algn="ctr">
                <a:solidFill>
                  <a:schemeClr val="tx1"/>
                </a:solidFill>
                <a:round/>
                <a:tailEnd type="arrow" w="med" len="med"/>
              </a:ln>
              <a:extLst>
                <a:ext uri="{909E8E84-426E-40DD-AFC4-6F175D3DCCD1}">
                  <a14:hiddenFill xmlns:a14="http://schemas.microsoft.com/office/drawing/2010/main">
                    <a:noFill/>
                  </a14:hiddenFill>
                </a:ext>
              </a:extLst>
            </p:spPr>
          </p:cxnSp>
          <p:sp>
            <p:nvSpPr>
              <p:cNvPr id="55341" name="圆角矩形 10"/>
              <p:cNvSpPr>
                <a:spLocks noChangeArrowheads="1"/>
              </p:cNvSpPr>
              <p:nvPr/>
            </p:nvSpPr>
            <p:spPr bwMode="auto">
              <a:xfrm>
                <a:off x="2671" y="1071"/>
                <a:ext cx="297" cy="205"/>
              </a:xfrm>
              <a:prstGeom prst="roundRect">
                <a:avLst>
                  <a:gd name="adj" fmla="val 16667"/>
                </a:avLst>
              </a:prstGeom>
              <a:solidFill>
                <a:srgbClr val="99CC00"/>
              </a:solidFill>
              <a:ln>
                <a:noFill/>
              </a:ln>
              <a:extLst>
                <a:ext uri="{91240B29-F687-4F45-9708-019B960494DF}">
                  <a14:hiddenLine xmlns:a14="http://schemas.microsoft.com/office/drawing/2010/main" w="12700">
                    <a:solidFill>
                      <a:srgbClr val="000000"/>
                    </a:solidFill>
                    <a:round/>
                  </a14:hiddenLine>
                </a:ext>
              </a:extLst>
            </p:spPr>
            <p:txBody>
              <a:bodyPr/>
              <a:lstStyle/>
              <a:p>
                <a:pPr algn="ctr"/>
                <a:r>
                  <a:rPr lang="en-US" altLang="zh-CN">
                    <a:solidFill>
                      <a:schemeClr val="bg1"/>
                    </a:solidFill>
                    <a:latin typeface="微软雅黑" panose="020B0503020204020204" pitchFamily="34" charset="-122"/>
                    <a:ea typeface="微软雅黑" panose="020B0503020204020204" pitchFamily="34" charset="-122"/>
                  </a:rPr>
                  <a:t>…</a:t>
                </a:r>
                <a:endParaRPr lang="zh-CN" altLang="en-US">
                  <a:solidFill>
                    <a:schemeClr val="bg1"/>
                  </a:solidFill>
                  <a:latin typeface="Calibri" panose="020F0502020204030204" charset="0"/>
                  <a:ea typeface="微软雅黑" panose="020B0503020204020204" pitchFamily="34" charset="-122"/>
                </a:endParaRPr>
              </a:p>
            </p:txBody>
          </p:sp>
          <p:sp>
            <p:nvSpPr>
              <p:cNvPr id="55342" name="圆角矩形 7"/>
              <p:cNvSpPr>
                <a:spLocks noChangeArrowheads="1"/>
              </p:cNvSpPr>
              <p:nvPr/>
            </p:nvSpPr>
            <p:spPr bwMode="auto">
              <a:xfrm>
                <a:off x="1066" y="1071"/>
                <a:ext cx="564" cy="205"/>
              </a:xfrm>
              <a:prstGeom prst="roundRect">
                <a:avLst>
                  <a:gd name="adj" fmla="val 16667"/>
                </a:avLst>
              </a:prstGeom>
              <a:solidFill>
                <a:srgbClr val="99CC0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200">
                    <a:latin typeface="微软雅黑" panose="020B0503020204020204" pitchFamily="34" charset="-122"/>
                    <a:ea typeface="微软雅黑" panose="020B0503020204020204" pitchFamily="34" charset="-122"/>
                  </a:rPr>
                  <a:t>HEADER</a:t>
                </a:r>
              </a:p>
            </p:txBody>
          </p:sp>
          <p:sp>
            <p:nvSpPr>
              <p:cNvPr id="55343" name="圆角矩形 7"/>
              <p:cNvSpPr>
                <a:spLocks noChangeArrowheads="1"/>
              </p:cNvSpPr>
              <p:nvPr/>
            </p:nvSpPr>
            <p:spPr bwMode="auto">
              <a:xfrm>
                <a:off x="4023" y="1083"/>
                <a:ext cx="519" cy="205"/>
              </a:xfrm>
              <a:prstGeom prst="roundRect">
                <a:avLst>
                  <a:gd name="adj" fmla="val 16667"/>
                </a:avLst>
              </a:prstGeom>
              <a:solidFill>
                <a:srgbClr val="99CC00"/>
              </a:solidFill>
              <a:ln>
                <a:noFill/>
              </a:ln>
              <a:extLst>
                <a:ext uri="{91240B29-F687-4F45-9708-019B960494DF}">
                  <a14:hiddenLine xmlns:a14="http://schemas.microsoft.com/office/drawing/2010/main" w="25400">
                    <a:solidFill>
                      <a:srgbClr val="000000"/>
                    </a:solidFill>
                    <a:round/>
                  </a14:hiddenLine>
                </a:ext>
              </a:extLst>
            </p:spPr>
            <p:txBody>
              <a:bodyPr anchor="ctr"/>
              <a:lstStyle/>
              <a:p>
                <a:pPr algn="ctr"/>
                <a:r>
                  <a:rPr lang="en-US" altLang="zh-CN" sz="1200">
                    <a:latin typeface="微软雅黑" panose="020B0503020204020204" pitchFamily="34" charset="-122"/>
                    <a:ea typeface="微软雅黑" panose="020B0503020204020204" pitchFamily="34" charset="-122"/>
                  </a:rPr>
                  <a:t>NULL</a:t>
                </a: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日志系统</a:t>
            </a:r>
          </a:p>
        </p:txBody>
      </p:sp>
      <p:sp>
        <p:nvSpPr>
          <p:cNvPr id="3" name="矩形 2"/>
          <p:cNvSpPr/>
          <p:nvPr/>
        </p:nvSpPr>
        <p:spPr>
          <a:xfrm>
            <a:off x="975995" y="1902460"/>
            <a:ext cx="10114280" cy="107950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sz="1600" dirty="0">
                <a:solidFill>
                  <a:schemeClr val="tx1"/>
                </a:solidFill>
                <a:latin typeface="微软雅黑" panose="020B0503020204020204" pitchFamily="34" charset="-122"/>
                <a:ea typeface="微软雅黑" panose="020B0503020204020204" pitchFamily="34" charset="-122"/>
              </a:rPr>
              <a:t>为了能够实时记录系统发生的各种事件，</a:t>
            </a: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加入了日志管理系统，用户或程序员通过分析日志文件可以及时发现和处理系统运行过程中的问题。</a:t>
            </a:r>
            <a:endParaRPr lang="en-US" altLang="zh-CN" sz="1600" dirty="0">
              <a:solidFill>
                <a:schemeClr val="tx1"/>
              </a:solidFill>
              <a:latin typeface="微软雅黑" panose="020B0503020204020204" pitchFamily="34" charset="-122"/>
              <a:ea typeface="微软雅黑" panose="020B0503020204020204" pitchFamily="34" charset="-122"/>
            </a:endParaRPr>
          </a:p>
        </p:txBody>
      </p:sp>
      <p:sp>
        <p:nvSpPr>
          <p:cNvPr id="4" name="矩形 3"/>
          <p:cNvSpPr/>
          <p:nvPr/>
        </p:nvSpPr>
        <p:spPr>
          <a:xfrm>
            <a:off x="975995" y="3126740"/>
            <a:ext cx="10114280" cy="271780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latin typeface="微软雅黑" panose="020B0503020204020204" pitchFamily="34" charset="-122"/>
                <a:ea typeface="微软雅黑" panose="020B0503020204020204" pitchFamily="34" charset="-122"/>
              </a:rPr>
              <a:t>SylixOS </a:t>
            </a:r>
            <a:r>
              <a:rPr lang="zh-CN" altLang="en-US" sz="1600" dirty="0">
                <a:solidFill>
                  <a:schemeClr val="tx1"/>
                </a:solidFill>
                <a:latin typeface="微软雅黑" panose="020B0503020204020204" pitchFamily="34" charset="-122"/>
                <a:ea typeface="微软雅黑" panose="020B0503020204020204" pitchFamily="34" charset="-122"/>
              </a:rPr>
              <a:t>日志等级</a:t>
            </a:r>
            <a:r>
              <a:rPr lang="en-US" altLang="zh-CN" sz="1600" dirty="0">
                <a:solidFill>
                  <a:schemeClr val="tx1"/>
                </a:solidFill>
                <a:latin typeface="微软雅黑" panose="020B0503020204020204" pitchFamily="34" charset="-122"/>
                <a:ea typeface="微软雅黑" panose="020B0503020204020204" pitchFamily="34" charset="-122"/>
              </a:rPr>
              <a:t>(</a:t>
            </a:r>
            <a:r>
              <a:rPr lang="zh-CN" altLang="en-US" sz="1600" dirty="0">
                <a:solidFill>
                  <a:schemeClr val="tx1"/>
                </a:solidFill>
                <a:latin typeface="微软雅黑" panose="020B0503020204020204" pitchFamily="34" charset="-122"/>
                <a:ea typeface="微软雅黑" panose="020B0503020204020204" pitchFamily="34" charset="-122"/>
              </a:rPr>
              <a:t>与</a:t>
            </a:r>
            <a:r>
              <a:rPr lang="en-US" altLang="zh-CN" sz="1600" dirty="0">
                <a:solidFill>
                  <a:schemeClr val="tx1"/>
                </a:solidFill>
                <a:latin typeface="微软雅黑" panose="020B0503020204020204" pitchFamily="34" charset="-122"/>
                <a:ea typeface="微软雅黑" panose="020B0503020204020204" pitchFamily="34" charset="-122"/>
              </a:rPr>
              <a:t> </a:t>
            </a:r>
            <a:r>
              <a:rPr lang="en-US" altLang="zh-CN" sz="1600" dirty="0" err="1">
                <a:solidFill>
                  <a:schemeClr val="tx1"/>
                </a:solidFill>
                <a:latin typeface="微软雅黑" panose="020B0503020204020204" pitchFamily="34" charset="-122"/>
                <a:ea typeface="微软雅黑" panose="020B0503020204020204" pitchFamily="34" charset="-122"/>
              </a:rPr>
              <a:t>linux</a:t>
            </a:r>
            <a:r>
              <a:rPr lang="en-US" altLang="zh-CN" sz="1600" dirty="0">
                <a:solidFill>
                  <a:schemeClr val="tx1"/>
                </a:solidFill>
                <a:latin typeface="微软雅黑" panose="020B0503020204020204" pitchFamily="34" charset="-122"/>
                <a:ea typeface="微软雅黑" panose="020B0503020204020204" pitchFamily="34" charset="-122"/>
              </a:rPr>
              <a:t> </a:t>
            </a:r>
            <a:r>
              <a:rPr lang="zh-CN" altLang="en-US" sz="1600" dirty="0">
                <a:solidFill>
                  <a:schemeClr val="tx1"/>
                </a:solidFill>
                <a:latin typeface="微软雅黑" panose="020B0503020204020204" pitchFamily="34" charset="-122"/>
                <a:ea typeface="微软雅黑" panose="020B0503020204020204" pitchFamily="34" charset="-122"/>
              </a:rPr>
              <a:t>日志等级兼容</a:t>
            </a:r>
            <a:r>
              <a:rPr lang="en-US" altLang="zh-CN" sz="1600" dirty="0">
                <a:solidFill>
                  <a:schemeClr val="tx1"/>
                </a:solidFill>
                <a:latin typeface="微软雅黑" panose="020B0503020204020204" pitchFamily="34" charset="-122"/>
                <a:ea typeface="微软雅黑" panose="020B0503020204020204" pitchFamily="34" charset="-122"/>
              </a:rPr>
              <a:t>)</a:t>
            </a:r>
          </a:p>
          <a:p>
            <a:pPr>
              <a:defRPr/>
            </a:pP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1. KERN_EMERG        "&lt;0&gt;“    </a:t>
            </a:r>
            <a:r>
              <a:rPr lang="zh-CN" altLang="en-US" sz="1600" dirty="0">
                <a:solidFill>
                  <a:schemeClr val="tx1"/>
                </a:solidFill>
                <a:latin typeface="微软雅黑" panose="020B0503020204020204" pitchFamily="34" charset="-122"/>
                <a:ea typeface="微软雅黑" panose="020B0503020204020204" pitchFamily="34" charset="-122"/>
              </a:rPr>
              <a:t>会导致主机系统不可用的情况</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2. KERN_ALERT          "&lt;1&gt;“    </a:t>
            </a:r>
            <a:r>
              <a:rPr lang="zh-CN" altLang="en-US" sz="1600" dirty="0">
                <a:solidFill>
                  <a:schemeClr val="tx1"/>
                </a:solidFill>
                <a:latin typeface="微软雅黑" panose="020B0503020204020204" pitchFamily="34" charset="-122"/>
                <a:ea typeface="微软雅黑" panose="020B0503020204020204" pitchFamily="34" charset="-122"/>
              </a:rPr>
              <a:t>必须马上采取措施解决的问题</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3. KERN_CRIT             "&lt;2&gt;“    </a:t>
            </a:r>
            <a:r>
              <a:rPr lang="zh-CN" altLang="en-US" sz="1600" dirty="0">
                <a:solidFill>
                  <a:schemeClr val="tx1"/>
                </a:solidFill>
                <a:latin typeface="微软雅黑" panose="020B0503020204020204" pitchFamily="34" charset="-122"/>
                <a:ea typeface="微软雅黑" panose="020B0503020204020204" pitchFamily="34" charset="-122"/>
              </a:rPr>
              <a:t>比较严重的情况</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4. KERN_ERR              "&lt;3&gt;“    </a:t>
            </a:r>
            <a:r>
              <a:rPr lang="zh-CN" altLang="en-US" sz="1600" dirty="0">
                <a:solidFill>
                  <a:schemeClr val="tx1"/>
                </a:solidFill>
                <a:latin typeface="微软雅黑" panose="020B0503020204020204" pitchFamily="34" charset="-122"/>
                <a:ea typeface="微软雅黑" panose="020B0503020204020204" pitchFamily="34" charset="-122"/>
              </a:rPr>
              <a:t>运行出现错误</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5. KERN_WARNING    "&lt;4&gt;“   </a:t>
            </a:r>
            <a:r>
              <a:rPr lang="zh-CN" altLang="en-US" sz="1600" dirty="0">
                <a:solidFill>
                  <a:schemeClr val="tx1"/>
                </a:solidFill>
                <a:latin typeface="微软雅黑" panose="020B0503020204020204" pitchFamily="34" charset="-122"/>
                <a:ea typeface="微软雅黑" panose="020B0503020204020204" pitchFamily="34" charset="-122"/>
              </a:rPr>
              <a:t>可能会影响系统功能的事件</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6. KERN_NOTICE        "&lt;5&gt;“    </a:t>
            </a:r>
            <a:r>
              <a:rPr lang="zh-CN" altLang="en-US" sz="1600" dirty="0">
                <a:solidFill>
                  <a:schemeClr val="tx1"/>
                </a:solidFill>
                <a:latin typeface="微软雅黑" panose="020B0503020204020204" pitchFamily="34" charset="-122"/>
                <a:ea typeface="微软雅黑" panose="020B0503020204020204" pitchFamily="34" charset="-122"/>
              </a:rPr>
              <a:t>不会影响系统但值得注意</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7. KERN_INFO            "&lt;6&gt;“    </a:t>
            </a:r>
            <a:r>
              <a:rPr lang="zh-CN" altLang="en-US" sz="1600" dirty="0">
                <a:solidFill>
                  <a:schemeClr val="tx1"/>
                </a:solidFill>
                <a:latin typeface="微软雅黑" panose="020B0503020204020204" pitchFamily="34" charset="-122"/>
                <a:ea typeface="微软雅黑" panose="020B0503020204020204" pitchFamily="34" charset="-122"/>
              </a:rPr>
              <a:t>一般信息</a:t>
            </a:r>
            <a:endParaRPr lang="en-US" altLang="zh-CN" sz="1600" dirty="0">
              <a:solidFill>
                <a:schemeClr val="tx1"/>
              </a:solidFill>
              <a:latin typeface="微软雅黑" panose="020B0503020204020204" pitchFamily="34" charset="-122"/>
              <a:ea typeface="微软雅黑" panose="020B0503020204020204" pitchFamily="34" charset="-122"/>
            </a:endParaRPr>
          </a:p>
          <a:p>
            <a:pPr>
              <a:defRPr/>
            </a:pPr>
            <a:r>
              <a:rPr lang="en-US" altLang="zh-CN" sz="1600" dirty="0">
                <a:solidFill>
                  <a:schemeClr val="tx1"/>
                </a:solidFill>
                <a:latin typeface="微软雅黑" panose="020B0503020204020204" pitchFamily="34" charset="-122"/>
                <a:ea typeface="微软雅黑" panose="020B0503020204020204" pitchFamily="34" charset="-122"/>
              </a:rPr>
              <a:t>8. KERN_DEBUG         "&lt;7&gt;“    </a:t>
            </a:r>
            <a:r>
              <a:rPr lang="zh-CN" altLang="en-US" sz="1600" dirty="0">
                <a:solidFill>
                  <a:schemeClr val="tx1"/>
                </a:solidFill>
                <a:latin typeface="微软雅黑" panose="020B0503020204020204" pitchFamily="34" charset="-122"/>
                <a:ea typeface="微软雅黑" panose="020B0503020204020204" pitchFamily="34" charset="-122"/>
              </a:rPr>
              <a:t>程序或系统调试信息等</a:t>
            </a:r>
            <a:endParaRPr lang="en-US" altLang="zh-CN" sz="1600" dirty="0">
              <a:solidFill>
                <a:schemeClr val="tx1"/>
              </a:solidFill>
              <a:latin typeface="微软雅黑" panose="020B0503020204020204" pitchFamily="34" charset="-122"/>
              <a:ea typeface="微软雅黑" panose="020B0503020204020204" pitchFamily="34" charset="-122"/>
            </a:endParaRPr>
          </a:p>
        </p:txBody>
      </p:sp>
      <p:sp>
        <p:nvSpPr>
          <p:cNvPr id="5" name="矩形 4"/>
          <p:cNvSpPr/>
          <p:nvPr/>
        </p:nvSpPr>
        <p:spPr>
          <a:xfrm>
            <a:off x="975995" y="1272223"/>
            <a:ext cx="20875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日志系统概述</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日志系统</a:t>
            </a:r>
          </a:p>
        </p:txBody>
      </p:sp>
      <p:graphicFrame>
        <p:nvGraphicFramePr>
          <p:cNvPr id="3" name="表格 2"/>
          <p:cNvGraphicFramePr>
            <a:graphicFrameLocks noGrp="1"/>
          </p:cNvGraphicFramePr>
          <p:nvPr>
            <p:custDataLst>
              <p:tags r:id="rId1"/>
            </p:custDataLst>
          </p:nvPr>
        </p:nvGraphicFramePr>
        <p:xfrm>
          <a:off x="963930" y="1853883"/>
          <a:ext cx="7272020" cy="2171701"/>
        </p:xfrm>
        <a:graphic>
          <a:graphicData uri="http://schemas.openxmlformats.org/drawingml/2006/table">
            <a:tbl>
              <a:tblPr firstRow="1" bandRow="1">
                <a:tableStyleId>{7DF18680-E054-41AD-8BC1-D1AEF772440D}</a:tableStyleId>
              </a:tblPr>
              <a:tblGrid>
                <a:gridCol w="1003300">
                  <a:extLst>
                    <a:ext uri="{9D8B030D-6E8A-4147-A177-3AD203B41FA5}">
                      <a16:colId xmlns:a16="http://schemas.microsoft.com/office/drawing/2014/main" val="20000"/>
                    </a:ext>
                  </a:extLst>
                </a:gridCol>
                <a:gridCol w="3609975">
                  <a:extLst>
                    <a:ext uri="{9D8B030D-6E8A-4147-A177-3AD203B41FA5}">
                      <a16:colId xmlns:a16="http://schemas.microsoft.com/office/drawing/2014/main" val="20001"/>
                    </a:ext>
                  </a:extLst>
                </a:gridCol>
                <a:gridCol w="2658745">
                  <a:extLst>
                    <a:ext uri="{9D8B030D-6E8A-4147-A177-3AD203B41FA5}">
                      <a16:colId xmlns:a16="http://schemas.microsoft.com/office/drawing/2014/main" val="20002"/>
                    </a:ext>
                  </a:extLst>
                </a:gridCol>
              </a:tblGrid>
              <a:tr h="370953">
                <a:tc>
                  <a:txBody>
                    <a:bodyPr/>
                    <a:lstStyle/>
                    <a:p>
                      <a:pPr algn="ctr"/>
                      <a:r>
                        <a:rPr lang="zh-CN" altLang="en-US" sz="1400" dirty="0"/>
                        <a:t>函数名</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marT="45734" marB="45734">
                    <a:solidFill>
                      <a:srgbClr val="165380"/>
                    </a:solidFill>
                  </a:tcPr>
                </a:tc>
                <a:tc>
                  <a:txBody>
                    <a:bodyPr/>
                    <a:lstStyle/>
                    <a:p>
                      <a:pPr algn="ctr"/>
                      <a:r>
                        <a:rPr lang="zh-CN" altLang="en-US" sz="1400" dirty="0"/>
                        <a:t>功能</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marT="45734" marB="45734">
                    <a:solidFill>
                      <a:srgbClr val="165380"/>
                    </a:solidFill>
                  </a:tcPr>
                </a:tc>
                <a:tc>
                  <a:txBody>
                    <a:bodyPr/>
                    <a:lstStyle/>
                    <a:p>
                      <a:pPr algn="ctr"/>
                      <a:r>
                        <a:rPr lang="zh-CN" altLang="en-US" sz="1400" dirty="0"/>
                        <a:t>参数</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marT="45734" marB="45734">
                    <a:solidFill>
                      <a:srgbClr val="165380"/>
                    </a:solidFill>
                  </a:tcPr>
                </a:tc>
                <a:extLst>
                  <a:ext uri="{0D108BD9-81ED-4DB2-BD59-A6C34878D82A}">
                    <a16:rowId xmlns:a16="http://schemas.microsoft.com/office/drawing/2014/main" val="10000"/>
                  </a:ext>
                </a:extLst>
              </a:tr>
              <a:tr h="370953">
                <a:tc>
                  <a:txBody>
                    <a:bodyPr/>
                    <a:lstStyle/>
                    <a:p>
                      <a:r>
                        <a:rPr lang="en-US" altLang="zh-CN" sz="1400" kern="1200" dirty="0" err="1"/>
                        <a:t>logFdSet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zh-CN" altLang="en-US" sz="1400" dirty="0"/>
                        <a:t>设置日志文件</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en-US" altLang="zh-CN" sz="1400" kern="1200" dirty="0" err="1"/>
                        <a:t>iWidth</a:t>
                      </a:r>
                      <a:r>
                        <a:rPr lang="en-US" altLang="zh-CN" sz="1400" kern="1200" dirty="0"/>
                        <a:t>,</a:t>
                      </a:r>
                      <a:r>
                        <a:rPr lang="en-US" altLang="zh-CN" sz="1400" kern="1200" baseline="0" dirty="0"/>
                        <a:t> </a:t>
                      </a:r>
                      <a:r>
                        <a:rPr lang="en-US" altLang="zh-CN" sz="1400" kern="1200" dirty="0" err="1"/>
                        <a:t>pfdsetLog</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extLst>
                  <a:ext uri="{0D108BD9-81ED-4DB2-BD59-A6C34878D82A}">
                    <a16:rowId xmlns:a16="http://schemas.microsoft.com/office/drawing/2014/main" val="10001"/>
                  </a:ext>
                </a:extLst>
              </a:tr>
              <a:tr h="370953">
                <a:tc>
                  <a:txBody>
                    <a:bodyPr/>
                    <a:lstStyle/>
                    <a:p>
                      <a:r>
                        <a:rPr lang="en-US" altLang="zh-CN" sz="1400" kern="1200" dirty="0" err="1"/>
                        <a:t>logFdGet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dirty="0"/>
                        <a:t>获得日志文件</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en-US" altLang="zh-CN" sz="1400" kern="1200" dirty="0" err="1"/>
                        <a:t>piWidth</a:t>
                      </a:r>
                      <a:r>
                        <a:rPr lang="en-US" altLang="zh-CN" sz="1400" dirty="0"/>
                        <a:t>, </a:t>
                      </a:r>
                      <a:r>
                        <a:rPr lang="en-US" altLang="zh-CN" sz="1400" kern="1200" dirty="0" err="1"/>
                        <a:t>pfdsetLog</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extLst>
                  <a:ext uri="{0D108BD9-81ED-4DB2-BD59-A6C34878D82A}">
                    <a16:rowId xmlns:a16="http://schemas.microsoft.com/office/drawing/2014/main" val="10002"/>
                  </a:ext>
                </a:extLst>
              </a:tr>
              <a:tr h="370953">
                <a:tc>
                  <a:txBody>
                    <a:bodyPr/>
                    <a:lstStyle/>
                    <a:p>
                      <a:r>
                        <a:rPr lang="en-US" altLang="zh-CN" sz="1400" kern="1200" dirty="0" err="1"/>
                        <a:t>logPrintk</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zh-CN" altLang="en-US" sz="1400" kern="1200" dirty="0"/>
                        <a:t>记录格式化日志信息</a:t>
                      </a:r>
                      <a:r>
                        <a:rPr lang="en-US" altLang="zh-CN" sz="1400" kern="1200" dirty="0"/>
                        <a:t>(</a:t>
                      </a:r>
                      <a:r>
                        <a:rPr lang="zh-CN" altLang="en-US" sz="1400" kern="1200" dirty="0"/>
                        <a:t>有日志等级</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en-US" altLang="zh-CN" sz="1400" kern="1200" dirty="0" err="1"/>
                        <a:t>pcFormat</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extLst>
                  <a:ext uri="{0D108BD9-81ED-4DB2-BD59-A6C34878D82A}">
                    <a16:rowId xmlns:a16="http://schemas.microsoft.com/office/drawing/2014/main" val="10003"/>
                  </a:ext>
                </a:extLst>
              </a:tr>
              <a:tr h="316936">
                <a:tc>
                  <a:txBody>
                    <a:bodyPr/>
                    <a:lstStyle/>
                    <a:p>
                      <a:r>
                        <a:rPr lang="en-US" altLang="zh-CN" sz="1400" kern="1200" dirty="0" err="1"/>
                        <a:t>logMsg</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zh-CN" altLang="en-US" sz="1400" kern="1200" dirty="0"/>
                        <a:t>记录格式化日志信息</a:t>
                      </a:r>
                      <a:r>
                        <a:rPr lang="en-US" altLang="zh-CN" sz="1400" kern="1200" dirty="0"/>
                        <a:t>(</a:t>
                      </a:r>
                      <a:r>
                        <a:rPr lang="zh-CN" altLang="en-US" sz="1400" kern="1200" dirty="0"/>
                        <a:t>无日志等级</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400" kern="1200" dirty="0"/>
                        <a:t>pcFormat</a:t>
                      </a:r>
                      <a:r>
                        <a:rPr lang="en-US" altLang="zh-CN" sz="1400" dirty="0"/>
                        <a:t>,pvArg0,pvArg1,…</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extLst>
                  <a:ext uri="{0D108BD9-81ED-4DB2-BD59-A6C34878D82A}">
                    <a16:rowId xmlns:a16="http://schemas.microsoft.com/office/drawing/2014/main" val="10004"/>
                  </a:ext>
                </a:extLst>
              </a:tr>
              <a:tr h="370953">
                <a:tc>
                  <a:txBody>
                    <a:bodyPr/>
                    <a:lstStyle/>
                    <a:p>
                      <a:r>
                        <a:rPr lang="en-US" altLang="zh-CN" sz="1400" kern="1200" dirty="0" err="1"/>
                        <a:t>printk</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kern="1200" dirty="0"/>
                        <a:t>记录格式化日志信息</a:t>
                      </a:r>
                      <a:r>
                        <a:rPr lang="en-US" altLang="zh-CN" sz="1400" kern="1200" dirty="0"/>
                        <a:t>(</a:t>
                      </a:r>
                      <a:r>
                        <a:rPr lang="zh-CN" altLang="en-US" sz="1400" kern="1200" dirty="0"/>
                        <a:t>有日志等级</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tc>
                  <a:txBody>
                    <a:bodyPr/>
                    <a:lstStyle/>
                    <a:p>
                      <a:r>
                        <a:rPr lang="en-US" altLang="zh-CN" sz="1400" kern="1200" dirty="0" err="1"/>
                        <a:t>pcFormat</a:t>
                      </a:r>
                      <a:r>
                        <a:rPr lang="en-US" altLang="zh-CN" sz="1400" kern="1200" dirty="0"/>
                        <a:t>,…</a:t>
                      </a:r>
                      <a:endParaRPr lang="zh-CN" altLang="en-US" sz="1400" dirty="0">
                        <a:latin typeface="微软雅黑" panose="020B0503020204020204" pitchFamily="34" charset="-122"/>
                        <a:ea typeface="微软雅黑" panose="020B0503020204020204" pitchFamily="34" charset="-122"/>
                      </a:endParaRPr>
                    </a:p>
                  </a:txBody>
                  <a:tcPr marL="91434" marR="91434" marT="45734" marB="45734"/>
                </a:tc>
                <a:extLst>
                  <a:ext uri="{0D108BD9-81ED-4DB2-BD59-A6C34878D82A}">
                    <a16:rowId xmlns:a16="http://schemas.microsoft.com/office/drawing/2014/main" val="10005"/>
                  </a:ext>
                </a:extLst>
              </a:tr>
            </a:tbl>
          </a:graphicData>
        </a:graphic>
      </p:graphicFrame>
      <p:sp>
        <p:nvSpPr>
          <p:cNvPr id="4" name="矩形 3"/>
          <p:cNvSpPr/>
          <p:nvPr/>
        </p:nvSpPr>
        <p:spPr>
          <a:xfrm>
            <a:off x="963930" y="1353820"/>
            <a:ext cx="234473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内核日志系统 </a:t>
            </a:r>
            <a:r>
              <a:rPr lang="en-US" altLang="zh-CN" dirty="0">
                <a:solidFill>
                  <a:schemeClr val="bg1"/>
                </a:solidFill>
                <a:latin typeface="黑体" panose="02010609060101010101" pitchFamily="49" charset="-122"/>
                <a:ea typeface="黑体" panose="02010609060101010101" pitchFamily="49" charset="-122"/>
              </a:rPr>
              <a:t>API</a:t>
            </a:r>
            <a:endParaRPr lang="zh-CN" altLang="en-US"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日志系统</a:t>
            </a:r>
          </a:p>
        </p:txBody>
      </p:sp>
      <p:graphicFrame>
        <p:nvGraphicFramePr>
          <p:cNvPr id="3" name="表格 2"/>
          <p:cNvGraphicFramePr>
            <a:graphicFrameLocks noGrp="1"/>
          </p:cNvGraphicFramePr>
          <p:nvPr>
            <p:custDataLst>
              <p:tags r:id="rId1"/>
            </p:custDataLst>
          </p:nvPr>
        </p:nvGraphicFramePr>
        <p:xfrm>
          <a:off x="953770" y="1807845"/>
          <a:ext cx="7272020" cy="2409825"/>
        </p:xfrm>
        <a:graphic>
          <a:graphicData uri="http://schemas.openxmlformats.org/drawingml/2006/table">
            <a:tbl>
              <a:tblPr firstRow="1" bandRow="1">
                <a:tableStyleId>{7DF18680-E054-41AD-8BC1-D1AEF772440D}</a:tableStyleId>
              </a:tblPr>
              <a:tblGrid>
                <a:gridCol w="1428750">
                  <a:extLst>
                    <a:ext uri="{9D8B030D-6E8A-4147-A177-3AD203B41FA5}">
                      <a16:colId xmlns:a16="http://schemas.microsoft.com/office/drawing/2014/main" val="20000"/>
                    </a:ext>
                  </a:extLst>
                </a:gridCol>
                <a:gridCol w="3184525">
                  <a:extLst>
                    <a:ext uri="{9D8B030D-6E8A-4147-A177-3AD203B41FA5}">
                      <a16:colId xmlns:a16="http://schemas.microsoft.com/office/drawing/2014/main" val="20001"/>
                    </a:ext>
                  </a:extLst>
                </a:gridCol>
                <a:gridCol w="2658745">
                  <a:extLst>
                    <a:ext uri="{9D8B030D-6E8A-4147-A177-3AD203B41FA5}">
                      <a16:colId xmlns:a16="http://schemas.microsoft.com/office/drawing/2014/main" val="20002"/>
                    </a:ext>
                  </a:extLst>
                </a:gridCol>
              </a:tblGrid>
              <a:tr h="370844">
                <a:tc>
                  <a:txBody>
                    <a:bodyPr/>
                    <a:lstStyle/>
                    <a:p>
                      <a:pPr algn="ctr"/>
                      <a:r>
                        <a:rPr lang="zh-CN" altLang="en-US" sz="1400" dirty="0"/>
                        <a:t>函数名</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a:solidFill>
                      <a:srgbClr val="165380"/>
                    </a:solidFill>
                  </a:tcPr>
                </a:tc>
                <a:tc>
                  <a:txBody>
                    <a:bodyPr/>
                    <a:lstStyle/>
                    <a:p>
                      <a:pPr algn="ctr"/>
                      <a:r>
                        <a:rPr lang="zh-CN" altLang="en-US" sz="1400" dirty="0"/>
                        <a:t>功能</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a:solidFill>
                      <a:srgbClr val="165380"/>
                    </a:solidFill>
                  </a:tcPr>
                </a:tc>
                <a:tc>
                  <a:txBody>
                    <a:bodyPr/>
                    <a:lstStyle/>
                    <a:p>
                      <a:pPr algn="ctr"/>
                      <a:r>
                        <a:rPr lang="zh-CN" altLang="en-US" sz="1400" dirty="0"/>
                        <a:t>参数</a:t>
                      </a:r>
                      <a:endParaRPr lang="zh-CN" altLang="en-US" sz="1400" dirty="0">
                        <a:solidFill>
                          <a:schemeClr val="tx1"/>
                        </a:solidFill>
                        <a:latin typeface="微软雅黑" panose="020B0503020204020204" pitchFamily="34" charset="-122"/>
                        <a:ea typeface="微软雅黑" panose="020B0503020204020204" pitchFamily="34" charset="-122"/>
                      </a:endParaRPr>
                    </a:p>
                  </a:txBody>
                  <a:tcPr marL="91434" marR="91434">
                    <a:solidFill>
                      <a:srgbClr val="165380"/>
                    </a:solidFill>
                  </a:tcPr>
                </a:tc>
                <a:extLst>
                  <a:ext uri="{0D108BD9-81ED-4DB2-BD59-A6C34878D82A}">
                    <a16:rowId xmlns:a16="http://schemas.microsoft.com/office/drawing/2014/main" val="10000"/>
                  </a:ext>
                </a:extLst>
              </a:tr>
              <a:tr h="370844">
                <a:tc>
                  <a:txBody>
                    <a:bodyPr/>
                    <a:lstStyle/>
                    <a:p>
                      <a:r>
                        <a:rPr lang="en-US" altLang="zh-CN" sz="1400" kern="1200" dirty="0" err="1"/>
                        <a:t>openlog</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zh-CN" altLang="en-US" sz="1400" kern="1200" dirty="0"/>
                        <a:t>打开并连接到系统日志服务</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en-US" altLang="zh-CN" sz="1400" kern="1200" dirty="0" err="1"/>
                        <a:t>ident</a:t>
                      </a:r>
                      <a:r>
                        <a:rPr lang="en-US" altLang="zh-CN" sz="1400" kern="1200" dirty="0"/>
                        <a:t>, </a:t>
                      </a:r>
                      <a:r>
                        <a:rPr lang="en-US" altLang="zh-CN" sz="1400" kern="1200" dirty="0" err="1"/>
                        <a:t>logopt</a:t>
                      </a:r>
                      <a:r>
                        <a:rPr lang="en-US" altLang="zh-CN" sz="1400" kern="1200" dirty="0"/>
                        <a:t>, facility</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1"/>
                  </a:ext>
                </a:extLst>
              </a:tr>
              <a:tr h="370844">
                <a:tc>
                  <a:txBody>
                    <a:bodyPr/>
                    <a:lstStyle/>
                    <a:p>
                      <a:r>
                        <a:rPr lang="en-US" altLang="zh-CN" sz="1400" kern="1200" dirty="0" err="1"/>
                        <a:t>closelog</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kern="1200" dirty="0"/>
                        <a:t>关闭当前日志连接</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en-US" altLang="zh-CN" sz="1400" kern="1200" dirty="0"/>
                        <a:t>void</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2"/>
                  </a:ext>
                </a:extLst>
              </a:tr>
              <a:tr h="370844">
                <a:tc>
                  <a:txBody>
                    <a:bodyPr/>
                    <a:lstStyle/>
                    <a:p>
                      <a:r>
                        <a:rPr lang="en-US" altLang="zh-CN" sz="1400" kern="1200" dirty="0" err="1"/>
                        <a:t>setlogmask</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zh-CN" altLang="en-US" sz="1400" kern="1200" dirty="0"/>
                        <a:t>设置日志类型掩码</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en-US" altLang="zh-CN" sz="1400" kern="1200" dirty="0" err="1"/>
                        <a:t>maskpri</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3"/>
                  </a:ext>
                </a:extLst>
              </a:tr>
              <a:tr h="316843">
                <a:tc>
                  <a:txBody>
                    <a:bodyPr/>
                    <a:lstStyle/>
                    <a:p>
                      <a:r>
                        <a:rPr lang="en-US" altLang="zh-CN" sz="1400" kern="1200" dirty="0" err="1"/>
                        <a:t>setlogmask_r</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zh-CN" altLang="en-US" sz="1400" kern="1200" dirty="0"/>
                        <a:t>设置日志类型掩码</a:t>
                      </a:r>
                      <a:r>
                        <a:rPr lang="en-US" altLang="zh-CN" sz="1400" kern="1200" dirty="0"/>
                        <a:t>(</a:t>
                      </a:r>
                      <a:r>
                        <a:rPr lang="zh-CN" altLang="en-US" sz="1400" kern="1200" dirty="0"/>
                        <a:t>可重入</a:t>
                      </a:r>
                      <a:r>
                        <a:rPr lang="en-US" altLang="zh-CN" sz="1400" kern="1200" dirty="0"/>
                        <a:t>API)</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altLang="zh-CN" sz="1400" kern="1200" dirty="0" err="1"/>
                        <a:t>Maskpri</a:t>
                      </a:r>
                      <a:r>
                        <a:rPr lang="en-US" altLang="zh-CN" sz="1400" kern="1200" dirty="0"/>
                        <a:t>, data</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4"/>
                  </a:ext>
                </a:extLst>
              </a:tr>
              <a:tr h="304803">
                <a:tc>
                  <a:txBody>
                    <a:bodyPr/>
                    <a:lstStyle/>
                    <a:p>
                      <a:r>
                        <a:rPr lang="en-US" altLang="zh-CN" sz="1400" kern="1200" dirty="0" err="1"/>
                        <a:t>syslog</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kern="1200" dirty="0"/>
                        <a:t>提交日志消息</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en-US" altLang="zh-CN" sz="1400" kern="1200" dirty="0"/>
                        <a:t>priority, message,…</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5"/>
                  </a:ext>
                </a:extLst>
              </a:tr>
              <a:tr h="304803">
                <a:tc>
                  <a:txBody>
                    <a:bodyPr/>
                    <a:lstStyle/>
                    <a:p>
                      <a:r>
                        <a:rPr lang="en-US" altLang="zh-CN" sz="1400" kern="1200" dirty="0" err="1"/>
                        <a:t>syslog_r</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400" kern="1200" dirty="0"/>
                        <a:t>提交日志消息</a:t>
                      </a:r>
                      <a:r>
                        <a:rPr lang="en-US" altLang="zh-CN" sz="1400" kern="1200" dirty="0"/>
                        <a:t>(</a:t>
                      </a:r>
                      <a:r>
                        <a:rPr lang="zh-CN" altLang="en-US" sz="1400" kern="1200" dirty="0"/>
                        <a:t>可重入</a:t>
                      </a:r>
                      <a:r>
                        <a:rPr lang="en-US" altLang="zh-CN" sz="1400" kern="1200" dirty="0"/>
                        <a:t>API)</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tc>
                  <a:txBody>
                    <a:bodyPr/>
                    <a:lstStyle/>
                    <a:p>
                      <a:r>
                        <a:rPr lang="en-US" altLang="zh-CN" sz="1400" kern="1200" dirty="0" err="1"/>
                        <a:t>priority,data,message</a:t>
                      </a:r>
                      <a:r>
                        <a:rPr lang="en-US" altLang="zh-CN" sz="1400" kern="1200" dirty="0"/>
                        <a:t>,…</a:t>
                      </a:r>
                      <a:endParaRPr lang="zh-CN" altLang="en-US" sz="1400" kern="1200" dirty="0">
                        <a:solidFill>
                          <a:schemeClr val="tx1"/>
                        </a:solidFill>
                        <a:latin typeface="微软雅黑" panose="020B0503020204020204" pitchFamily="34" charset="-122"/>
                        <a:ea typeface="微软雅黑" panose="020B0503020204020204" pitchFamily="34" charset="-122"/>
                        <a:cs typeface="+mn-cs"/>
                      </a:endParaRPr>
                    </a:p>
                  </a:txBody>
                  <a:tcPr marL="91434" marR="91434"/>
                </a:tc>
                <a:extLst>
                  <a:ext uri="{0D108BD9-81ED-4DB2-BD59-A6C34878D82A}">
                    <a16:rowId xmlns:a16="http://schemas.microsoft.com/office/drawing/2014/main" val="10006"/>
                  </a:ext>
                </a:extLst>
              </a:tr>
            </a:tbl>
          </a:graphicData>
        </a:graphic>
      </p:graphicFrame>
      <p:sp>
        <p:nvSpPr>
          <p:cNvPr id="4" name="矩形 3"/>
          <p:cNvSpPr/>
          <p:nvPr/>
        </p:nvSpPr>
        <p:spPr>
          <a:xfrm>
            <a:off x="953770" y="1325245"/>
            <a:ext cx="234473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dirty="0">
                <a:solidFill>
                  <a:schemeClr val="bg1"/>
                </a:solidFill>
                <a:latin typeface="黑体" panose="02010609060101010101" pitchFamily="49" charset="-122"/>
                <a:ea typeface="黑体" panose="02010609060101010101" pitchFamily="49" charset="-122"/>
              </a:rPr>
              <a:t>用户日志系统 </a:t>
            </a:r>
            <a:r>
              <a:rPr lang="en-US" altLang="zh-CN" dirty="0">
                <a:solidFill>
                  <a:schemeClr val="bg1"/>
                </a:solidFill>
                <a:latin typeface="黑体" panose="02010609060101010101" pitchFamily="49" charset="-122"/>
                <a:ea typeface="黑体" panose="02010609060101010101" pitchFamily="49" charset="-122"/>
              </a:rPr>
              <a:t>API</a:t>
            </a:r>
            <a:endParaRPr lang="zh-CN" altLang="en-US" dirty="0">
              <a:solidFill>
                <a:schemeClr val="bg1"/>
              </a:solidFill>
              <a:latin typeface="黑体" panose="02010609060101010101" pitchFamily="49" charset="-122"/>
              <a:ea typeface="黑体" panose="02010609060101010101" pitchFamily="49"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电源管理</a:t>
            </a:r>
          </a:p>
        </p:txBody>
      </p:sp>
      <p:sp>
        <p:nvSpPr>
          <p:cNvPr id="3" name="矩形 2"/>
          <p:cNvSpPr/>
          <p:nvPr/>
        </p:nvSpPr>
        <p:spPr>
          <a:xfrm>
            <a:off x="971868" y="1380173"/>
            <a:ext cx="2303462"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SylixOS</a:t>
            </a:r>
            <a:r>
              <a:rPr lang="zh-CN" altLang="en-US" dirty="0">
                <a:solidFill>
                  <a:schemeClr val="bg1"/>
                </a:solidFill>
                <a:latin typeface="黑体" panose="02010609060101010101" pitchFamily="49" charset="-122"/>
                <a:ea typeface="黑体" panose="02010609060101010101" pitchFamily="49" charset="-122"/>
              </a:rPr>
              <a:t>电源管理</a:t>
            </a:r>
          </a:p>
        </p:txBody>
      </p:sp>
      <p:sp>
        <p:nvSpPr>
          <p:cNvPr id="4" name="矩形 3"/>
          <p:cNvSpPr/>
          <p:nvPr/>
        </p:nvSpPr>
        <p:spPr>
          <a:xfrm>
            <a:off x="972185" y="1883410"/>
            <a:ext cx="10218420" cy="44132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SylixOS </a:t>
            </a:r>
            <a:r>
              <a:rPr lang="zh-CN" altLang="en-US" dirty="0">
                <a:solidFill>
                  <a:schemeClr val="tx1"/>
                </a:solidFill>
                <a:latin typeface="微软雅黑" panose="020B0503020204020204" pitchFamily="34" charset="-122"/>
                <a:ea typeface="微软雅黑" panose="020B0503020204020204" pitchFamily="34" charset="-122"/>
              </a:rPr>
              <a:t>电源管理分为两大部分： </a:t>
            </a: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功耗管理和外设功耗管理。</a:t>
            </a:r>
          </a:p>
        </p:txBody>
      </p:sp>
      <p:sp>
        <p:nvSpPr>
          <p:cNvPr id="5" name="矩形 4"/>
          <p:cNvSpPr/>
          <p:nvPr/>
        </p:nvSpPr>
        <p:spPr>
          <a:xfrm>
            <a:off x="971868" y="2602548"/>
            <a:ext cx="2303462"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dirty="0">
                <a:solidFill>
                  <a:schemeClr val="bg1"/>
                </a:solidFill>
                <a:latin typeface="微软雅黑" panose="020B0503020204020204" pitchFamily="34" charset="-122"/>
                <a:ea typeface="微软雅黑" panose="020B0503020204020204" pitchFamily="34" charset="-122"/>
              </a:rPr>
              <a:t>CPU </a:t>
            </a:r>
            <a:r>
              <a:rPr lang="zh-CN" altLang="en-US" dirty="0">
                <a:solidFill>
                  <a:schemeClr val="bg1"/>
                </a:solidFill>
                <a:latin typeface="微软雅黑" panose="020B0503020204020204" pitchFamily="34" charset="-122"/>
                <a:ea typeface="微软雅黑" panose="020B0503020204020204" pitchFamily="34" charset="-122"/>
              </a:rPr>
              <a:t>功耗管理</a:t>
            </a:r>
            <a:endParaRPr lang="zh-CN" altLang="en-US" dirty="0">
              <a:solidFill>
                <a:schemeClr val="bg1"/>
              </a:solidFill>
              <a:latin typeface="黑体" panose="02010609060101010101" pitchFamily="49" charset="-122"/>
              <a:ea typeface="黑体" panose="02010609060101010101" pitchFamily="49" charset="-122"/>
            </a:endParaRPr>
          </a:p>
        </p:txBody>
      </p:sp>
      <p:sp>
        <p:nvSpPr>
          <p:cNvPr id="6" name="矩形 5"/>
          <p:cNvSpPr/>
          <p:nvPr/>
        </p:nvSpPr>
        <p:spPr>
          <a:xfrm>
            <a:off x="972185" y="3180715"/>
            <a:ext cx="10218420" cy="2741930"/>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功耗分为三个能级：</a:t>
            </a:r>
            <a:r>
              <a:rPr lang="en-US" altLang="zh-CN" dirty="0">
                <a:solidFill>
                  <a:schemeClr val="tx1"/>
                </a:solidFill>
                <a:latin typeface="微软雅黑" panose="020B0503020204020204" pitchFamily="34" charset="-122"/>
                <a:ea typeface="微软雅黑" panose="020B0503020204020204" pitchFamily="34" charset="-122"/>
              </a:rPr>
              <a:t> </a:t>
            </a: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1.  </a:t>
            </a:r>
            <a:r>
              <a:rPr lang="zh-CN" altLang="en-US" dirty="0">
                <a:solidFill>
                  <a:schemeClr val="tx1"/>
                </a:solidFill>
                <a:latin typeface="微软雅黑" panose="020B0503020204020204" pitchFamily="34" charset="-122"/>
                <a:ea typeface="微软雅黑" panose="020B0503020204020204" pitchFamily="34" charset="-122"/>
              </a:rPr>
              <a:t>正常运行 </a:t>
            </a:r>
            <a:r>
              <a:rPr lang="en-US" altLang="zh-CN" dirty="0">
                <a:solidFill>
                  <a:schemeClr val="tx1"/>
                </a:solidFill>
                <a:latin typeface="微软雅黑" panose="020B0503020204020204" pitchFamily="34" charset="-122"/>
                <a:ea typeface="微软雅黑" panose="020B0503020204020204" pitchFamily="34" charset="-122"/>
              </a:rPr>
              <a:t>(Running)</a:t>
            </a:r>
            <a:r>
              <a:rPr lang="zh-CN" altLang="en-US" dirty="0">
                <a:solidFill>
                  <a:schemeClr val="tx1"/>
                </a:solidFill>
                <a:latin typeface="微软雅黑" panose="020B0503020204020204" pitchFamily="34" charset="-122"/>
                <a:ea typeface="微软雅黑" panose="020B0503020204020204" pitchFamily="34" charset="-122"/>
              </a:rPr>
              <a:t>：</a:t>
            </a: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正常执行指令。</a:t>
            </a:r>
          </a:p>
          <a:p>
            <a:pPr>
              <a:defRPr/>
            </a:pPr>
            <a:r>
              <a:rPr lang="en-US" altLang="zh-CN" dirty="0">
                <a:solidFill>
                  <a:schemeClr val="tx1"/>
                </a:solidFill>
                <a:latin typeface="微软雅黑" panose="020B0503020204020204" pitchFamily="34" charset="-122"/>
                <a:ea typeface="微软雅黑" panose="020B0503020204020204" pitchFamily="34" charset="-122"/>
              </a:rPr>
              <a:t>2.  </a:t>
            </a:r>
            <a:r>
              <a:rPr lang="zh-CN" altLang="en-US" dirty="0">
                <a:solidFill>
                  <a:schemeClr val="tx1"/>
                </a:solidFill>
                <a:latin typeface="微软雅黑" panose="020B0503020204020204" pitchFamily="34" charset="-122"/>
                <a:ea typeface="微软雅黑" panose="020B0503020204020204" pitchFamily="34" charset="-122"/>
              </a:rPr>
              <a:t>省电模式 </a:t>
            </a:r>
            <a:r>
              <a:rPr lang="en-US" altLang="zh-CN" dirty="0">
                <a:solidFill>
                  <a:schemeClr val="tx1"/>
                </a:solidFill>
                <a:latin typeface="微软雅黑" panose="020B0503020204020204" pitchFamily="34" charset="-122"/>
                <a:ea typeface="微软雅黑" panose="020B0503020204020204" pitchFamily="34" charset="-122"/>
              </a:rPr>
              <a:t>(</a:t>
            </a:r>
            <a:r>
              <a:rPr lang="en-US" altLang="zh-CN" dirty="0" err="1">
                <a:solidFill>
                  <a:schemeClr val="tx1"/>
                </a:solidFill>
                <a:latin typeface="微软雅黑" panose="020B0503020204020204" pitchFamily="34" charset="-122"/>
                <a:ea typeface="微软雅黑" panose="020B0503020204020204" pitchFamily="34" charset="-122"/>
              </a:rPr>
              <a:t>PowerSaving</a:t>
            </a:r>
            <a:r>
              <a:rPr lang="en-US" altLang="zh-CN" dirty="0">
                <a:solidFill>
                  <a:schemeClr val="tx1"/>
                </a:solidFill>
                <a:latin typeface="微软雅黑" panose="020B0503020204020204" pitchFamily="34" charset="-122"/>
                <a:ea typeface="微软雅黑" panose="020B0503020204020204" pitchFamily="34" charset="-122"/>
              </a:rPr>
              <a:t>)</a:t>
            </a:r>
            <a:r>
              <a:rPr lang="zh-CN" altLang="en-US" dirty="0">
                <a:solidFill>
                  <a:schemeClr val="tx1"/>
                </a:solidFill>
                <a:latin typeface="微软雅黑" panose="020B0503020204020204" pitchFamily="34" charset="-122"/>
                <a:ea typeface="微软雅黑" panose="020B0503020204020204" pitchFamily="34" charset="-122"/>
              </a:rPr>
              <a:t>：所有具有电源管理功能的设备进入 </a:t>
            </a:r>
            <a:r>
              <a:rPr lang="en-US" altLang="zh-CN" dirty="0" err="1">
                <a:solidFill>
                  <a:schemeClr val="tx1"/>
                </a:solidFill>
                <a:latin typeface="微软雅黑" panose="020B0503020204020204" pitchFamily="34" charset="-122"/>
                <a:ea typeface="微软雅黑" panose="020B0503020204020204" pitchFamily="34" charset="-122"/>
              </a:rPr>
              <a:t>PowerSaving</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模式，</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同时 </a:t>
            </a: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降速，</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多核 </a:t>
            </a: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仅保留一个 </a:t>
            </a:r>
            <a:r>
              <a:rPr lang="en-US" altLang="zh-CN" dirty="0">
                <a:solidFill>
                  <a:schemeClr val="tx1"/>
                </a:solidFill>
                <a:latin typeface="微软雅黑" panose="020B0503020204020204" pitchFamily="34" charset="-122"/>
                <a:ea typeface="微软雅黑" panose="020B0503020204020204" pitchFamily="34" charset="-122"/>
              </a:rPr>
              <a:t>CPU </a:t>
            </a:r>
            <a:r>
              <a:rPr lang="zh-CN" altLang="en-US" dirty="0">
                <a:solidFill>
                  <a:schemeClr val="tx1"/>
                </a:solidFill>
                <a:latin typeface="微软雅黑" panose="020B0503020204020204" pitchFamily="34" charset="-122"/>
                <a:ea typeface="微软雅黑" panose="020B0503020204020204" pitchFamily="34" charset="-122"/>
              </a:rPr>
              <a:t>运行。</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3.  </a:t>
            </a:r>
            <a:r>
              <a:rPr lang="zh-CN" altLang="en-US" dirty="0">
                <a:solidFill>
                  <a:schemeClr val="tx1"/>
                </a:solidFill>
                <a:latin typeface="微软雅黑" panose="020B0503020204020204" pitchFamily="34" charset="-122"/>
                <a:ea typeface="微软雅黑" panose="020B0503020204020204" pitchFamily="34" charset="-122"/>
              </a:rPr>
              <a:t>休眠模式 </a:t>
            </a:r>
            <a:r>
              <a:rPr lang="en-US" altLang="zh-CN" dirty="0">
                <a:solidFill>
                  <a:schemeClr val="tx1"/>
                </a:solidFill>
                <a:latin typeface="微软雅黑" panose="020B0503020204020204" pitchFamily="34" charset="-122"/>
                <a:ea typeface="微软雅黑" panose="020B0503020204020204" pitchFamily="34" charset="-122"/>
              </a:rPr>
              <a:t>(Sleep)</a:t>
            </a:r>
            <a:r>
              <a:rPr lang="zh-CN" altLang="en-US" dirty="0">
                <a:solidFill>
                  <a:schemeClr val="tx1"/>
                </a:solidFill>
                <a:latin typeface="微软雅黑" panose="020B0503020204020204" pitchFamily="34" charset="-122"/>
                <a:ea typeface="微软雅黑" panose="020B0503020204020204" pitchFamily="34" charset="-122"/>
              </a:rPr>
              <a:t>：系统休眠所有具有电源管理功能的设备进入 </a:t>
            </a:r>
            <a:r>
              <a:rPr lang="en-US" altLang="zh-CN" dirty="0">
                <a:solidFill>
                  <a:schemeClr val="tx1"/>
                </a:solidFill>
                <a:latin typeface="微软雅黑" panose="020B0503020204020204" pitchFamily="34" charset="-122"/>
                <a:ea typeface="微软雅黑" panose="020B0503020204020204" pitchFamily="34" charset="-122"/>
              </a:rPr>
              <a:t>Suspend </a:t>
            </a:r>
            <a:r>
              <a:rPr lang="zh-CN" altLang="en-US" dirty="0">
                <a:solidFill>
                  <a:schemeClr val="tx1"/>
                </a:solidFill>
                <a:latin typeface="微软雅黑" panose="020B0503020204020204" pitchFamily="34" charset="-122"/>
                <a:ea typeface="微软雅黑" panose="020B0503020204020204" pitchFamily="34" charset="-122"/>
              </a:rPr>
              <a:t>模式，</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系统需要通过指定事件唤醒休眠模式系统，会从复位向量处恢复，需要 </a:t>
            </a:r>
            <a:r>
              <a:rPr lang="en-US" altLang="zh-CN" dirty="0" err="1">
                <a:solidFill>
                  <a:schemeClr val="tx1"/>
                </a:solidFill>
                <a:latin typeface="微软雅黑" panose="020B0503020204020204" pitchFamily="34" charset="-122"/>
                <a:ea typeface="微软雅黑" panose="020B0503020204020204" pitchFamily="34" charset="-122"/>
              </a:rPr>
              <a:t>bootloader</a:t>
            </a:r>
            <a:r>
              <a:rPr lang="en-US" altLang="zh-CN" dirty="0">
                <a:solidFill>
                  <a:schemeClr val="tx1"/>
                </a:solidFill>
                <a:latin typeface="微软雅黑" panose="020B0503020204020204" pitchFamily="34" charset="-122"/>
                <a:ea typeface="微软雅黑" panose="020B0503020204020204" pitchFamily="34" charset="-122"/>
              </a:rPr>
              <a:t>/BIOS </a:t>
            </a:r>
            <a:r>
              <a:rPr lang="zh-CN" altLang="en-US" dirty="0">
                <a:solidFill>
                  <a:schemeClr val="tx1"/>
                </a:solidFill>
                <a:latin typeface="微软雅黑" panose="020B0503020204020204" pitchFamily="34" charset="-122"/>
                <a:ea typeface="微软雅黑" panose="020B0503020204020204" pitchFamily="34" charset="-122"/>
              </a:rPr>
              <a:t>程序配合。</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zh-CN" altLang="en-US" dirty="0">
                <a:solidFill>
                  <a:schemeClr val="tx1"/>
                </a:solidFill>
                <a:latin typeface="微软雅黑" panose="020B0503020204020204" pitchFamily="34" charset="-122"/>
                <a:ea typeface="微软雅黑" panose="020B0503020204020204" pitchFamily="34" charset="-122"/>
              </a:rPr>
              <a:t>此外，在</a:t>
            </a:r>
            <a:r>
              <a:rPr lang="en-US" altLang="zh-CN" dirty="0">
                <a:solidFill>
                  <a:schemeClr val="tx1"/>
                </a:solidFill>
                <a:latin typeface="微软雅黑" panose="020B0503020204020204" pitchFamily="34" charset="-122"/>
                <a:ea typeface="微软雅黑" panose="020B0503020204020204" pitchFamily="34" charset="-122"/>
              </a:rPr>
              <a:t>SMP</a:t>
            </a:r>
            <a:r>
              <a:rPr lang="zh-CN" altLang="en-US" dirty="0">
                <a:solidFill>
                  <a:schemeClr val="tx1"/>
                </a:solidFill>
                <a:latin typeface="微软雅黑" panose="020B0503020204020204" pitchFamily="34" charset="-122"/>
                <a:ea typeface="微软雅黑" panose="020B0503020204020204" pitchFamily="34" charset="-122"/>
              </a:rPr>
              <a:t>多核中，可以动态调整</a:t>
            </a:r>
            <a:r>
              <a:rPr lang="en-US" altLang="zh-CN" dirty="0">
                <a:solidFill>
                  <a:schemeClr val="tx1"/>
                </a:solidFill>
                <a:latin typeface="微软雅黑" panose="020B0503020204020204" pitchFamily="34" charset="-122"/>
                <a:ea typeface="微软雅黑" panose="020B0503020204020204" pitchFamily="34" charset="-122"/>
              </a:rPr>
              <a:t>CPU</a:t>
            </a:r>
            <a:r>
              <a:rPr lang="zh-CN" altLang="en-US" dirty="0">
                <a:solidFill>
                  <a:schemeClr val="tx1"/>
                </a:solidFill>
                <a:latin typeface="微软雅黑" panose="020B0503020204020204" pitchFamily="34" charset="-122"/>
                <a:ea typeface="微软雅黑" panose="020B0503020204020204" pitchFamily="34" charset="-122"/>
              </a:rPr>
              <a:t>运行的核心数。</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电源管理</a:t>
            </a:r>
          </a:p>
        </p:txBody>
      </p:sp>
      <p:sp>
        <p:nvSpPr>
          <p:cNvPr id="4" name="矩形 3"/>
          <p:cNvSpPr/>
          <p:nvPr/>
        </p:nvSpPr>
        <p:spPr>
          <a:xfrm>
            <a:off x="956945" y="1370013"/>
            <a:ext cx="1871663"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微软雅黑" panose="020B0503020204020204" pitchFamily="34" charset="-122"/>
                <a:ea typeface="微软雅黑" panose="020B0503020204020204" pitchFamily="34" charset="-122"/>
              </a:rPr>
              <a:t>外设功耗管理</a:t>
            </a:r>
            <a:endParaRPr lang="zh-CN" altLang="en-US" dirty="0">
              <a:solidFill>
                <a:schemeClr val="bg1"/>
              </a:solidFill>
              <a:latin typeface="黑体" panose="02010609060101010101" pitchFamily="49" charset="-122"/>
              <a:ea typeface="黑体" panose="02010609060101010101" pitchFamily="49" charset="-122"/>
            </a:endParaRPr>
          </a:p>
        </p:txBody>
      </p:sp>
      <p:sp>
        <p:nvSpPr>
          <p:cNvPr id="5" name="矩形 4"/>
          <p:cNvSpPr/>
          <p:nvPr/>
        </p:nvSpPr>
        <p:spPr>
          <a:xfrm>
            <a:off x="956945" y="1873250"/>
            <a:ext cx="10116185" cy="358711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外设功耗管理分为四个状态： </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zh-CN" altLang="en-US"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1.  </a:t>
            </a:r>
            <a:r>
              <a:rPr lang="zh-CN" altLang="en-US" dirty="0">
                <a:solidFill>
                  <a:schemeClr val="tx1"/>
                </a:solidFill>
                <a:latin typeface="微软雅黑" panose="020B0503020204020204" pitchFamily="34" charset="-122"/>
                <a:ea typeface="微软雅黑" panose="020B0503020204020204" pitchFamily="34" charset="-122"/>
              </a:rPr>
              <a:t>正常运行状态：设备被打开，驱动程序请求电源管理适配器连通设备电源与时钟，开始工作。</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2.  </a:t>
            </a:r>
            <a:r>
              <a:rPr lang="zh-CN" altLang="en-US" dirty="0">
                <a:solidFill>
                  <a:schemeClr val="tx1"/>
                </a:solidFill>
                <a:latin typeface="微软雅黑" panose="020B0503020204020204" pitchFamily="34" charset="-122"/>
                <a:ea typeface="微软雅黑" panose="020B0503020204020204" pitchFamily="34" charset="-122"/>
              </a:rPr>
              <a:t>设备关闭状态：设备被关闭，驱动程序请求电源管理适配器断开设备电源与时钟，停止工作。</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en-US" altLang="zh-CN"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3.  </a:t>
            </a:r>
            <a:r>
              <a:rPr lang="zh-CN" altLang="en-US" dirty="0">
                <a:solidFill>
                  <a:schemeClr val="tx1"/>
                </a:solidFill>
                <a:latin typeface="微软雅黑" panose="020B0503020204020204" pitchFamily="34" charset="-122"/>
                <a:ea typeface="微软雅黑" panose="020B0503020204020204" pitchFamily="34" charset="-122"/>
              </a:rPr>
              <a:t>省电模式状态：系统进入省电模式，请求高能耗设备进入省电模式。</a:t>
            </a:r>
            <a:endParaRPr lang="en-US" altLang="zh-CN" dirty="0">
              <a:solidFill>
                <a:schemeClr val="tx1"/>
              </a:solidFill>
              <a:latin typeface="微软雅黑" panose="020B0503020204020204" pitchFamily="34" charset="-122"/>
              <a:ea typeface="微软雅黑" panose="020B0503020204020204" pitchFamily="34" charset="-122"/>
            </a:endParaRPr>
          </a:p>
          <a:p>
            <a:pPr>
              <a:defRPr/>
            </a:pPr>
            <a:endParaRPr lang="zh-CN" altLang="en-US" dirty="0">
              <a:solidFill>
                <a:schemeClr val="tx1"/>
              </a:solidFill>
              <a:latin typeface="微软雅黑" panose="020B0503020204020204" pitchFamily="34" charset="-122"/>
              <a:ea typeface="微软雅黑" panose="020B0503020204020204" pitchFamily="34" charset="-122"/>
            </a:endParaRPr>
          </a:p>
          <a:p>
            <a:pPr>
              <a:defRPr/>
            </a:pPr>
            <a:r>
              <a:rPr lang="en-US" altLang="zh-CN" dirty="0">
                <a:solidFill>
                  <a:schemeClr val="tx1"/>
                </a:solidFill>
                <a:latin typeface="微软雅黑" panose="020B0503020204020204" pitchFamily="34" charset="-122"/>
                <a:ea typeface="微软雅黑" panose="020B0503020204020204" pitchFamily="34" charset="-122"/>
              </a:rPr>
              <a:t>4.  </a:t>
            </a:r>
            <a:r>
              <a:rPr lang="zh-CN" altLang="en-US" dirty="0">
                <a:solidFill>
                  <a:schemeClr val="tx1"/>
                </a:solidFill>
                <a:latin typeface="微软雅黑" panose="020B0503020204020204" pitchFamily="34" charset="-122"/>
                <a:ea typeface="微软雅黑" panose="020B0503020204020204" pitchFamily="34" charset="-122"/>
              </a:rPr>
              <a:t>设备空闲状态：设备功耗管理单元具有看门狗功能，一旦空闲时间超过设置</a:t>
            </a:r>
            <a:r>
              <a:rPr lang="en-US" altLang="zh-CN" dirty="0">
                <a:solidFill>
                  <a:schemeClr val="tx1"/>
                </a:solidFill>
                <a:latin typeface="微软雅黑" panose="020B0503020204020204" pitchFamily="34" charset="-122"/>
                <a:ea typeface="微软雅黑" panose="020B0503020204020204" pitchFamily="34" charset="-122"/>
              </a:rPr>
              <a:t>, </a:t>
            </a:r>
            <a:r>
              <a:rPr lang="zh-CN" altLang="en-US" dirty="0">
                <a:solidFill>
                  <a:schemeClr val="tx1"/>
                </a:solidFill>
                <a:latin typeface="微软雅黑" panose="020B0503020204020204" pitchFamily="34" charset="-122"/>
                <a:ea typeface="微软雅黑" panose="020B0503020204020204" pitchFamily="34" charset="-122"/>
              </a:rPr>
              <a:t>系统会将设备变为空闲状态。</a:t>
            </a:r>
            <a:endParaRPr lang="en-US" altLang="zh-CN"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a:solidFill>
                  <a:srgbClr val="165380"/>
                </a:solidFill>
                <a:latin typeface="思源黑体 CN Bold" panose="020B0800000000000000" charset="-122"/>
                <a:ea typeface="思源黑体 CN Bold" panose="020B0800000000000000" charset="-122"/>
                <a:cs typeface="+mn-ea"/>
                <a:sym typeface="+mn-lt"/>
              </a:rPr>
              <a:t>电源管理</a:t>
            </a:r>
          </a:p>
        </p:txBody>
      </p:sp>
      <p:cxnSp>
        <p:nvCxnSpPr>
          <p:cNvPr id="47" name="直接连接符 46"/>
          <p:cNvCxnSpPr/>
          <p:nvPr/>
        </p:nvCxnSpPr>
        <p:spPr>
          <a:xfrm>
            <a:off x="7591108" y="4432300"/>
            <a:ext cx="0" cy="5095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966470" y="1352550"/>
            <a:ext cx="2376488" cy="365125"/>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电源</a:t>
            </a:r>
            <a:r>
              <a:rPr lang="zh-CN" altLang="en-US" dirty="0">
                <a:solidFill>
                  <a:schemeClr val="bg1"/>
                </a:solidFill>
                <a:latin typeface="微软雅黑" panose="020B0503020204020204" pitchFamily="34" charset="-122"/>
                <a:ea typeface="微软雅黑" panose="020B0503020204020204" pitchFamily="34" charset="-122"/>
              </a:rPr>
              <a:t>管理系统结构</a:t>
            </a:r>
            <a:endParaRPr lang="zh-CN" altLang="en-US" dirty="0">
              <a:solidFill>
                <a:schemeClr val="bg1"/>
              </a:solidFill>
              <a:latin typeface="黑体" panose="02010609060101010101" pitchFamily="49" charset="-122"/>
              <a:ea typeface="黑体" panose="02010609060101010101" pitchFamily="49" charset="-122"/>
            </a:endParaRPr>
          </a:p>
        </p:txBody>
      </p:sp>
      <p:sp>
        <p:nvSpPr>
          <p:cNvPr id="49" name="矩形 48"/>
          <p:cNvSpPr/>
          <p:nvPr/>
        </p:nvSpPr>
        <p:spPr>
          <a:xfrm>
            <a:off x="966470" y="1840230"/>
            <a:ext cx="10124440" cy="1280795"/>
          </a:xfrm>
          <a:prstGeom prst="rect">
            <a:avLst/>
          </a:prstGeom>
          <a:noFill/>
          <a:ln w="0">
            <a:solidFill>
              <a:srgbClr val="16538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zh-CN" altLang="en-US" dirty="0">
                <a:solidFill>
                  <a:schemeClr val="tx1"/>
                </a:solidFill>
                <a:latin typeface="微软雅黑" panose="020B0503020204020204" pitchFamily="34" charset="-122"/>
                <a:ea typeface="微软雅黑" panose="020B0503020204020204" pitchFamily="34" charset="-122"/>
              </a:rPr>
              <a:t>每个电源管理适配器可以管理多个设备（由相应的通道号区分），电源管理适配器管理的通道号总数决定了这个适配器可以管理多少个设备。每个电源管理适配器控制相应设备上电（连通设备电源与时钟）和掉电（断开设备电源与时钟）。</a:t>
            </a:r>
            <a:endParaRPr lang="en-US" altLang="zh-CN" dirty="0">
              <a:solidFill>
                <a:schemeClr val="tx1"/>
              </a:solidFill>
              <a:latin typeface="微软雅黑" panose="020B0503020204020204" pitchFamily="34" charset="-122"/>
              <a:ea typeface="微软雅黑" panose="020B0503020204020204" pitchFamily="34" charset="-122"/>
            </a:endParaRPr>
          </a:p>
        </p:txBody>
      </p:sp>
      <p:grpSp>
        <p:nvGrpSpPr>
          <p:cNvPr id="69637" name="组合 49"/>
          <p:cNvGrpSpPr/>
          <p:nvPr/>
        </p:nvGrpSpPr>
        <p:grpSpPr bwMode="auto">
          <a:xfrm>
            <a:off x="1161733" y="3443288"/>
            <a:ext cx="6675437" cy="2500312"/>
            <a:chOff x="713061" y="3160713"/>
            <a:chExt cx="6675437" cy="2500287"/>
          </a:xfrm>
        </p:grpSpPr>
        <p:cxnSp>
          <p:nvCxnSpPr>
            <p:cNvPr id="51" name="直接连接符 50"/>
            <p:cNvCxnSpPr/>
            <p:nvPr/>
          </p:nvCxnSpPr>
          <p:spPr>
            <a:xfrm>
              <a:off x="1956073" y="4756134"/>
              <a:ext cx="793750" cy="0"/>
            </a:xfrm>
            <a:prstGeom prst="line">
              <a:avLst/>
            </a:prstGeom>
            <a:ln w="12700">
              <a:solidFill>
                <a:schemeClr val="tx1"/>
              </a:solidFill>
              <a:prstDash val="solid"/>
              <a:headEnd type="triangle"/>
              <a:tailEnd type="none"/>
            </a:ln>
          </p:spPr>
          <p:style>
            <a:lnRef idx="1">
              <a:schemeClr val="accent1"/>
            </a:lnRef>
            <a:fillRef idx="0">
              <a:schemeClr val="accent1"/>
            </a:fillRef>
            <a:effectRef idx="0">
              <a:schemeClr val="accent1"/>
            </a:effectRef>
            <a:fontRef idx="minor">
              <a:schemeClr val="tx1"/>
            </a:fontRef>
          </p:style>
        </p:cxnSp>
        <p:sp>
          <p:nvSpPr>
            <p:cNvPr id="69640" name="Line 50"/>
            <p:cNvSpPr>
              <a:spLocks noChangeShapeType="1"/>
            </p:cNvSpPr>
            <p:nvPr/>
          </p:nvSpPr>
          <p:spPr bwMode="auto">
            <a:xfrm>
              <a:off x="5198467" y="3573016"/>
              <a:ext cx="0" cy="576709"/>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69641" name="Line 47"/>
            <p:cNvSpPr>
              <a:spLocks noChangeShapeType="1"/>
            </p:cNvSpPr>
            <p:nvPr/>
          </p:nvSpPr>
          <p:spPr bwMode="auto">
            <a:xfrm>
              <a:off x="4694411" y="3501008"/>
              <a:ext cx="0" cy="648717"/>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54" name="矩形 53"/>
            <p:cNvSpPr/>
            <p:nvPr/>
          </p:nvSpPr>
          <p:spPr>
            <a:xfrm>
              <a:off x="4175398" y="3160713"/>
              <a:ext cx="1600200" cy="46513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PM Adapter   </a:t>
              </a:r>
              <a:endParaRPr lang="zh-CN" altLang="en-US" sz="1600" dirty="0">
                <a:solidFill>
                  <a:schemeClr val="tx1"/>
                </a:solidFill>
              </a:endParaRPr>
            </a:p>
          </p:txBody>
        </p:sp>
        <p:cxnSp>
          <p:nvCxnSpPr>
            <p:cNvPr id="55" name="直接连接符 54"/>
            <p:cNvCxnSpPr/>
            <p:nvPr/>
          </p:nvCxnSpPr>
          <p:spPr>
            <a:xfrm>
              <a:off x="2814911" y="4143365"/>
              <a:ext cx="43275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矩形 23"/>
            <p:cNvSpPr/>
            <p:nvPr/>
          </p:nvSpPr>
          <p:spPr bwMode="auto">
            <a:xfrm>
              <a:off x="2500586" y="4541824"/>
              <a:ext cx="681037" cy="39845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200" dirty="0">
                  <a:solidFill>
                    <a:schemeClr val="tx1"/>
                  </a:solidFill>
                </a:rPr>
                <a:t>PM Dev</a:t>
              </a:r>
              <a:endParaRPr lang="zh-CN" altLang="en-US" sz="1200" dirty="0">
                <a:solidFill>
                  <a:schemeClr val="tx1"/>
                </a:solidFill>
              </a:endParaRPr>
            </a:p>
          </p:txBody>
        </p:sp>
        <p:sp>
          <p:nvSpPr>
            <p:cNvPr id="57" name="矩形 56"/>
            <p:cNvSpPr/>
            <p:nvPr/>
          </p:nvSpPr>
          <p:spPr bwMode="auto">
            <a:xfrm>
              <a:off x="3541986" y="4543411"/>
              <a:ext cx="679450" cy="39845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200" dirty="0">
                  <a:solidFill>
                    <a:schemeClr val="tx1"/>
                  </a:solidFill>
                </a:rPr>
                <a:t>PM Dev</a:t>
              </a:r>
              <a:endParaRPr lang="zh-CN" altLang="en-US" sz="1200" dirty="0">
                <a:solidFill>
                  <a:schemeClr val="tx1"/>
                </a:solidFill>
              </a:endParaRPr>
            </a:p>
          </p:txBody>
        </p:sp>
        <p:sp>
          <p:nvSpPr>
            <p:cNvPr id="58" name="矩形 38"/>
            <p:cNvSpPr/>
            <p:nvPr/>
          </p:nvSpPr>
          <p:spPr bwMode="auto">
            <a:xfrm>
              <a:off x="6710636" y="4541824"/>
              <a:ext cx="677862" cy="39845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200" dirty="0">
                  <a:solidFill>
                    <a:schemeClr val="tx1"/>
                  </a:solidFill>
                </a:rPr>
                <a:t>PM Dev</a:t>
              </a:r>
              <a:endParaRPr lang="zh-CN" altLang="en-US" sz="1200" dirty="0">
                <a:solidFill>
                  <a:schemeClr val="tx1"/>
                </a:solidFill>
              </a:endParaRPr>
            </a:p>
          </p:txBody>
        </p:sp>
        <p:cxnSp>
          <p:nvCxnSpPr>
            <p:cNvPr id="59" name="直接连接符 58"/>
            <p:cNvCxnSpPr/>
            <p:nvPr/>
          </p:nvCxnSpPr>
          <p:spPr>
            <a:xfrm>
              <a:off x="2814911" y="4143365"/>
              <a:ext cx="0" cy="39845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3861073" y="4143365"/>
              <a:ext cx="0" cy="39845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932636" y="4143365"/>
              <a:ext cx="0" cy="50958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9650" name="TextBox 21"/>
            <p:cNvSpPr txBox="1">
              <a:spLocks noChangeArrowheads="1"/>
            </p:cNvSpPr>
            <p:nvPr/>
          </p:nvSpPr>
          <p:spPr bwMode="auto">
            <a:xfrm>
              <a:off x="3762867" y="3735388"/>
              <a:ext cx="1003552" cy="27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
                <a:t>Power  On</a:t>
              </a:r>
              <a:endParaRPr lang="zh-CN" altLang="en-US" sz="1200"/>
            </a:p>
          </p:txBody>
        </p:sp>
        <p:sp>
          <p:nvSpPr>
            <p:cNvPr id="69651" name="TextBox 23"/>
            <p:cNvSpPr txBox="1">
              <a:spLocks noChangeArrowheads="1"/>
            </p:cNvSpPr>
            <p:nvPr/>
          </p:nvSpPr>
          <p:spPr bwMode="auto">
            <a:xfrm>
              <a:off x="5198963" y="3744913"/>
              <a:ext cx="992796" cy="27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200"/>
                <a:t>Power  Off</a:t>
              </a:r>
              <a:endParaRPr lang="zh-CN" altLang="en-US" sz="1200"/>
            </a:p>
          </p:txBody>
        </p:sp>
        <p:grpSp>
          <p:nvGrpSpPr>
            <p:cNvPr id="69652" name="组合 63"/>
            <p:cNvGrpSpPr/>
            <p:nvPr/>
          </p:nvGrpSpPr>
          <p:grpSpPr bwMode="auto">
            <a:xfrm>
              <a:off x="713061" y="3789357"/>
              <a:ext cx="1309370" cy="1871643"/>
              <a:chOff x="445939" y="3285301"/>
              <a:chExt cx="1309370" cy="1871643"/>
            </a:xfrm>
          </p:grpSpPr>
          <p:sp>
            <p:nvSpPr>
              <p:cNvPr id="67" name="矩形 66"/>
              <p:cNvSpPr/>
              <p:nvPr/>
            </p:nvSpPr>
            <p:spPr>
              <a:xfrm>
                <a:off x="445939" y="3321813"/>
                <a:ext cx="1244600" cy="1835131"/>
              </a:xfrm>
              <a:prstGeom prst="rect">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68" name="矩形 67"/>
              <p:cNvSpPr/>
              <p:nvPr/>
            </p:nvSpPr>
            <p:spPr>
              <a:xfrm>
                <a:off x="539601" y="3285301"/>
                <a:ext cx="1100138"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a:solidFill>
                      <a:schemeClr val="tx1"/>
                    </a:solidFill>
                  </a:rPr>
                  <a:t>Suspend</a:t>
                </a:r>
                <a:endParaRPr lang="zh-CN" altLang="en-US" sz="1400" dirty="0">
                  <a:solidFill>
                    <a:schemeClr val="tx1"/>
                  </a:solidFill>
                </a:endParaRPr>
              </a:p>
            </p:txBody>
          </p:sp>
          <p:sp>
            <p:nvSpPr>
              <p:cNvPr id="69" name="矩形 68"/>
              <p:cNvSpPr/>
              <p:nvPr/>
            </p:nvSpPr>
            <p:spPr>
              <a:xfrm>
                <a:off x="539601" y="3574223"/>
                <a:ext cx="1090613"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a:solidFill>
                      <a:schemeClr val="tx1"/>
                    </a:solidFill>
                  </a:rPr>
                  <a:t>Resume</a:t>
                </a:r>
                <a:endParaRPr lang="zh-CN" altLang="en-US" sz="1400" dirty="0">
                  <a:solidFill>
                    <a:schemeClr val="tx1"/>
                  </a:solidFill>
                </a:endParaRPr>
              </a:p>
            </p:txBody>
          </p:sp>
          <p:sp>
            <p:nvSpPr>
              <p:cNvPr id="70" name="矩形 69"/>
              <p:cNvSpPr/>
              <p:nvPr/>
            </p:nvSpPr>
            <p:spPr>
              <a:xfrm>
                <a:off x="539284" y="3862510"/>
                <a:ext cx="1216025"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err="1">
                    <a:solidFill>
                      <a:schemeClr val="tx1"/>
                    </a:solidFill>
                  </a:rPr>
                  <a:t>SavingEnter</a:t>
                </a:r>
                <a:endParaRPr lang="zh-CN" altLang="en-US" sz="1400" dirty="0">
                  <a:solidFill>
                    <a:schemeClr val="tx1"/>
                  </a:solidFill>
                </a:endParaRPr>
              </a:p>
            </p:txBody>
          </p:sp>
          <p:sp>
            <p:nvSpPr>
              <p:cNvPr id="71" name="矩形 70"/>
              <p:cNvSpPr/>
              <p:nvPr/>
            </p:nvSpPr>
            <p:spPr>
              <a:xfrm>
                <a:off x="539284" y="4148892"/>
                <a:ext cx="1151255"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err="1">
                    <a:solidFill>
                      <a:schemeClr val="tx1"/>
                    </a:solidFill>
                  </a:rPr>
                  <a:t>SavingExit</a:t>
                </a:r>
                <a:endParaRPr lang="zh-CN" altLang="en-US" sz="1400" dirty="0">
                  <a:solidFill>
                    <a:schemeClr val="tx1"/>
                  </a:solidFill>
                </a:endParaRPr>
              </a:p>
            </p:txBody>
          </p:sp>
          <p:sp>
            <p:nvSpPr>
              <p:cNvPr id="72" name="矩形 71"/>
              <p:cNvSpPr/>
              <p:nvPr/>
            </p:nvSpPr>
            <p:spPr>
              <a:xfrm>
                <a:off x="539601" y="4420351"/>
                <a:ext cx="1008063"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err="1">
                    <a:solidFill>
                      <a:schemeClr val="tx1"/>
                    </a:solidFill>
                  </a:rPr>
                  <a:t>IdleEnter</a:t>
                </a:r>
                <a:endParaRPr lang="zh-CN" altLang="en-US" sz="1400" dirty="0">
                  <a:solidFill>
                    <a:schemeClr val="tx1"/>
                  </a:solidFill>
                </a:endParaRPr>
              </a:p>
            </p:txBody>
          </p:sp>
          <p:sp>
            <p:nvSpPr>
              <p:cNvPr id="73" name="矩形 72"/>
              <p:cNvSpPr/>
              <p:nvPr/>
            </p:nvSpPr>
            <p:spPr>
              <a:xfrm>
                <a:off x="539601" y="4706099"/>
                <a:ext cx="1006475" cy="4317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400" dirty="0" err="1">
                    <a:solidFill>
                      <a:schemeClr val="tx1"/>
                    </a:solidFill>
                  </a:rPr>
                  <a:t>IdleExit</a:t>
                </a:r>
                <a:endParaRPr lang="zh-CN" altLang="en-US" sz="1400" dirty="0">
                  <a:solidFill>
                    <a:schemeClr val="tx1"/>
                  </a:solidFill>
                </a:endParaRPr>
              </a:p>
            </p:txBody>
          </p:sp>
        </p:grpSp>
        <p:sp>
          <p:nvSpPr>
            <p:cNvPr id="65" name="矩形 64"/>
            <p:cNvSpPr/>
            <p:nvPr/>
          </p:nvSpPr>
          <p:spPr>
            <a:xfrm>
              <a:off x="5672411" y="4543411"/>
              <a:ext cx="677862" cy="39845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a:solidFill>
                    <a:schemeClr val="tx1"/>
                  </a:solidFill>
                </a:rPr>
                <a:t>…</a:t>
              </a:r>
            </a:p>
          </p:txBody>
        </p:sp>
        <p:sp>
          <p:nvSpPr>
            <p:cNvPr id="66" name="矩形 65"/>
            <p:cNvSpPr/>
            <p:nvPr/>
          </p:nvSpPr>
          <p:spPr bwMode="auto">
            <a:xfrm>
              <a:off x="4623073" y="4543411"/>
              <a:ext cx="679450" cy="39845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200" dirty="0">
                  <a:solidFill>
                    <a:schemeClr val="tx1"/>
                  </a:solidFill>
                </a:rPr>
                <a:t>PM Dev</a:t>
              </a:r>
              <a:endParaRPr lang="zh-CN" altLang="en-US" sz="1200" dirty="0">
                <a:solidFill>
                  <a:schemeClr val="tx1"/>
                </a:solidFil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372" y="539225"/>
            <a:ext cx="10850563" cy="10286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线程管理</a:t>
            </a:r>
          </a:p>
        </p:txBody>
      </p:sp>
      <p:sp>
        <p:nvSpPr>
          <p:cNvPr id="6" name="TextBox 5"/>
          <p:cNvSpPr txBox="1">
            <a:spLocks noChangeArrowheads="1"/>
          </p:cNvSpPr>
          <p:nvPr/>
        </p:nvSpPr>
        <p:spPr bwMode="auto">
          <a:xfrm>
            <a:off x="906780" y="2117090"/>
            <a:ext cx="3840480" cy="107632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传统的共享资源保护措施虽然简单，但并发度不高。读写信号量允许多个任务在该共享资源</a:t>
            </a:r>
            <a:r>
              <a:rPr lang="zh-CN" altLang="en-US" sz="1600">
                <a:solidFill>
                  <a:srgbClr val="FF0000"/>
                </a:solidFill>
                <a:latin typeface="微软雅黑" panose="020B0503020204020204" pitchFamily="34" charset="-122"/>
                <a:ea typeface="微软雅黑" panose="020B0503020204020204" pitchFamily="34" charset="-122"/>
              </a:rPr>
              <a:t>没有正在被写</a:t>
            </a:r>
            <a:r>
              <a:rPr lang="zh-CN" altLang="en-US" sz="1600">
                <a:latin typeface="微软雅黑" panose="020B0503020204020204" pitchFamily="34" charset="-122"/>
                <a:ea typeface="微软雅黑" panose="020B0503020204020204" pitchFamily="34" charset="-122"/>
              </a:rPr>
              <a:t>的情况下</a:t>
            </a:r>
            <a:r>
              <a:rPr lang="zh-CN" altLang="en-US" sz="1600">
                <a:solidFill>
                  <a:srgbClr val="FF0000"/>
                </a:solidFill>
                <a:latin typeface="微软雅黑" panose="020B0503020204020204" pitchFamily="34" charset="-122"/>
                <a:ea typeface="微软雅黑" panose="020B0503020204020204" pitchFamily="34" charset="-122"/>
              </a:rPr>
              <a:t>同时进行读取</a:t>
            </a:r>
            <a:r>
              <a:rPr lang="zh-CN" altLang="en-US" sz="1600">
                <a:latin typeface="微软雅黑" panose="020B0503020204020204" pitchFamily="34" charset="-122"/>
                <a:ea typeface="微软雅黑" panose="020B0503020204020204" pitchFamily="34" charset="-122"/>
              </a:rPr>
              <a:t>操作。</a:t>
            </a:r>
          </a:p>
        </p:txBody>
      </p:sp>
      <p:graphicFrame>
        <p:nvGraphicFramePr>
          <p:cNvPr id="3" name="表格 2"/>
          <p:cNvGraphicFramePr>
            <a:graphicFrameLocks noGrp="1"/>
          </p:cNvGraphicFramePr>
          <p:nvPr/>
        </p:nvGraphicFramePr>
        <p:xfrm>
          <a:off x="6207760" y="1473200"/>
          <a:ext cx="4357370" cy="3776345"/>
        </p:xfrm>
        <a:graphic>
          <a:graphicData uri="http://schemas.openxmlformats.org/drawingml/2006/table">
            <a:tbl>
              <a:tblPr firstRow="1" bandRow="1" bandCol="1">
                <a:tableStyleId>{5FD0F851-EC5A-4D38-B0AD-8093EC10F338}</a:tableStyleId>
              </a:tblPr>
              <a:tblGrid>
                <a:gridCol w="4357370">
                  <a:extLst>
                    <a:ext uri="{9D8B030D-6E8A-4147-A177-3AD203B41FA5}">
                      <a16:colId xmlns:a16="http://schemas.microsoft.com/office/drawing/2014/main" val="20000"/>
                    </a:ext>
                  </a:extLst>
                </a:gridCol>
              </a:tblGrid>
              <a:tr h="350520">
                <a:tc>
                  <a:txBody>
                    <a:bodyPr/>
                    <a:lstStyle/>
                    <a:p>
                      <a:pPr algn="ctr"/>
                      <a:r>
                        <a:rPr lang="en-US" altLang="zh-CN" sz="1400" dirty="0">
                          <a:solidFill>
                            <a:srgbClr val="0070C0"/>
                          </a:solidFill>
                        </a:rPr>
                        <a:t>POSIX</a:t>
                      </a:r>
                      <a:r>
                        <a:rPr lang="zh-CN" altLang="en-US" sz="1400" dirty="0">
                          <a:solidFill>
                            <a:srgbClr val="0070C0"/>
                          </a:solidFill>
                        </a:rPr>
                        <a:t>读写信号量相关</a:t>
                      </a:r>
                      <a:r>
                        <a:rPr lang="en-US" altLang="zh-CN" sz="1400" dirty="0">
                          <a:solidFill>
                            <a:srgbClr val="0070C0"/>
                          </a:solidFill>
                        </a:rPr>
                        <a:t>API</a:t>
                      </a:r>
                      <a:endParaRPr lang="zh-CN" altLang="en-US" sz="1400" dirty="0">
                        <a:solidFill>
                          <a:srgbClr val="0070C0"/>
                        </a:solidFill>
                        <a:latin typeface="微软雅黑" panose="020B0503020204020204" pitchFamily="34" charset="-122"/>
                        <a:ea typeface="微软雅黑" panose="020B0503020204020204" pitchFamily="34" charset="-122"/>
                      </a:endParaRPr>
                    </a:p>
                  </a:txBody>
                  <a:tcPr marL="91439" marR="91439" marT="45719" marB="45719" anchor="ctr"/>
                </a:tc>
                <a:extLst>
                  <a:ext uri="{0D108BD9-81ED-4DB2-BD59-A6C34878D82A}">
                    <a16:rowId xmlns:a16="http://schemas.microsoft.com/office/drawing/2014/main" val="10000"/>
                  </a:ext>
                </a:extLst>
              </a:tr>
              <a:tr h="271145">
                <a:tc>
                  <a:txBody>
                    <a:bodyPr/>
                    <a:lstStyle/>
                    <a:p>
                      <a:pPr algn="l"/>
                      <a:r>
                        <a:rPr lang="en-US" altLang="zh-CN" sz="1200" kern="1200" dirty="0" err="1">
                          <a:solidFill>
                            <a:srgbClr val="0070C0"/>
                          </a:solidFill>
                        </a:rPr>
                        <a:t>pthread_rwlockattr_init</a:t>
                      </a:r>
                      <a:r>
                        <a:rPr lang="en-US" altLang="zh-CN" sz="1200" kern="1200" dirty="0">
                          <a:solidFill>
                            <a:srgbClr val="0070C0"/>
                          </a:solidFill>
                        </a:rPr>
                        <a:t>()</a:t>
                      </a:r>
                      <a:endParaRPr lang="zh-CN" altLang="en-US" sz="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89999" marR="89999" marT="17999" marB="17999" anchor="ctr"/>
                </a:tc>
                <a:extLst>
                  <a:ext uri="{0D108BD9-81ED-4DB2-BD59-A6C34878D82A}">
                    <a16:rowId xmlns:a16="http://schemas.microsoft.com/office/drawing/2014/main" val="10001"/>
                  </a:ext>
                </a:extLst>
              </a:tr>
              <a:tr h="315595">
                <a:tc>
                  <a:txBody>
                    <a:bodyPr/>
                    <a:lstStyle/>
                    <a:p>
                      <a:pPr marL="0" algn="l" defTabSz="914400" rtl="0" eaLnBrk="1" latinLnBrk="0" hangingPunct="1"/>
                      <a:r>
                        <a:rPr lang="en-US" altLang="zh-CN" sz="1200" kern="1200" dirty="0" err="1">
                          <a:solidFill>
                            <a:srgbClr val="0070C0"/>
                          </a:solidFill>
                        </a:rPr>
                        <a:t>pthread_rwlockattr_destroy</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solidFill>
                      <a:schemeClr val="bg1">
                        <a:alpha val="20000"/>
                      </a:schemeClr>
                    </a:solidFill>
                  </a:tcPr>
                </a:tc>
                <a:extLst>
                  <a:ext uri="{0D108BD9-81ED-4DB2-BD59-A6C34878D82A}">
                    <a16:rowId xmlns:a16="http://schemas.microsoft.com/office/drawing/2014/main" val="10002"/>
                  </a:ext>
                </a:extLst>
              </a:tr>
              <a:tr h="314960">
                <a:tc>
                  <a:txBody>
                    <a:bodyPr/>
                    <a:lstStyle/>
                    <a:p>
                      <a:pPr algn="l"/>
                      <a:r>
                        <a:rPr lang="en-US" altLang="zh-CN" sz="1200" kern="1200" dirty="0" err="1">
                          <a:solidFill>
                            <a:srgbClr val="0070C0"/>
                          </a:solidFill>
                        </a:rPr>
                        <a:t>pthread_rwlockattr_setpshared</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tc>
                <a:extLst>
                  <a:ext uri="{0D108BD9-81ED-4DB2-BD59-A6C34878D82A}">
                    <a16:rowId xmlns:a16="http://schemas.microsoft.com/office/drawing/2014/main" val="10003"/>
                  </a:ext>
                </a:extLst>
              </a:tr>
              <a:tr h="316230">
                <a:tc>
                  <a:txBody>
                    <a:bodyPr/>
                    <a:lstStyle/>
                    <a:p>
                      <a:pPr algn="l"/>
                      <a:r>
                        <a:rPr lang="en-US" altLang="zh-CN" sz="1200" kern="1200" dirty="0" err="1">
                          <a:solidFill>
                            <a:srgbClr val="0070C0"/>
                          </a:solidFill>
                        </a:rPr>
                        <a:t>pthread_rwlockattr_getpshared</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solidFill>
                      <a:schemeClr val="bg1">
                        <a:alpha val="20000"/>
                      </a:schemeClr>
                    </a:solidFill>
                  </a:tcPr>
                </a:tc>
                <a:extLst>
                  <a:ext uri="{0D108BD9-81ED-4DB2-BD59-A6C34878D82A}">
                    <a16:rowId xmlns:a16="http://schemas.microsoft.com/office/drawing/2014/main" val="10004"/>
                  </a:ext>
                </a:extLst>
              </a:tr>
              <a:tr h="314960">
                <a:tc>
                  <a:txBody>
                    <a:bodyPr/>
                    <a:lstStyle/>
                    <a:p>
                      <a:pPr algn="l"/>
                      <a:r>
                        <a:rPr lang="en-US" altLang="zh-CN" sz="1200" kern="1200" dirty="0" err="1">
                          <a:solidFill>
                            <a:srgbClr val="0070C0"/>
                          </a:solidFill>
                        </a:rPr>
                        <a:t>pthread_rwlock_init</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tc>
                <a:extLst>
                  <a:ext uri="{0D108BD9-81ED-4DB2-BD59-A6C34878D82A}">
                    <a16:rowId xmlns:a16="http://schemas.microsoft.com/office/drawing/2014/main" val="10005"/>
                  </a:ext>
                </a:extLst>
              </a:tr>
              <a:tr h="315595">
                <a:tc>
                  <a:txBody>
                    <a:bodyPr/>
                    <a:lstStyle/>
                    <a:p>
                      <a:pPr algn="l"/>
                      <a:r>
                        <a:rPr lang="en-US" altLang="zh-CN" sz="1200" kern="1200" dirty="0" err="1">
                          <a:solidFill>
                            <a:srgbClr val="0070C0"/>
                          </a:solidFill>
                        </a:rPr>
                        <a:t>pthread_rwlock_destroy</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solidFill>
                      <a:schemeClr val="bg1">
                        <a:alpha val="20000"/>
                      </a:schemeClr>
                    </a:solidFill>
                  </a:tcPr>
                </a:tc>
                <a:extLst>
                  <a:ext uri="{0D108BD9-81ED-4DB2-BD59-A6C34878D82A}">
                    <a16:rowId xmlns:a16="http://schemas.microsoft.com/office/drawing/2014/main" val="10006"/>
                  </a:ext>
                </a:extLst>
              </a:tr>
              <a:tr h="315595">
                <a:tc>
                  <a:txBody>
                    <a:bodyPr/>
                    <a:lstStyle/>
                    <a:p>
                      <a:pPr algn="l"/>
                      <a:r>
                        <a:rPr lang="en-US" altLang="zh-CN" sz="1200" kern="1200" dirty="0" err="1">
                          <a:solidFill>
                            <a:srgbClr val="0070C0"/>
                          </a:solidFill>
                        </a:rPr>
                        <a:t>pthread_rwlock_rdlock</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tc>
                <a:extLst>
                  <a:ext uri="{0D108BD9-81ED-4DB2-BD59-A6C34878D82A}">
                    <a16:rowId xmlns:a16="http://schemas.microsoft.com/office/drawing/2014/main" val="10007"/>
                  </a:ext>
                </a:extLst>
              </a:tr>
              <a:tr h="315595">
                <a:tc>
                  <a:txBody>
                    <a:bodyPr/>
                    <a:lstStyle/>
                    <a:p>
                      <a:pPr algn="l"/>
                      <a:r>
                        <a:rPr lang="en-US" altLang="zh-CN" sz="1200" kern="1200" dirty="0" err="1">
                          <a:solidFill>
                            <a:srgbClr val="0070C0"/>
                          </a:solidFill>
                        </a:rPr>
                        <a:t>pthread_rwlock_tryrdlock</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solidFill>
                      <a:schemeClr val="bg1">
                        <a:alpha val="20000"/>
                      </a:schemeClr>
                    </a:solidFill>
                  </a:tcPr>
                </a:tc>
                <a:extLst>
                  <a:ext uri="{0D108BD9-81ED-4DB2-BD59-A6C34878D82A}">
                    <a16:rowId xmlns:a16="http://schemas.microsoft.com/office/drawing/2014/main" val="10008"/>
                  </a:ext>
                </a:extLst>
              </a:tr>
              <a:tr h="314960">
                <a:tc>
                  <a:txBody>
                    <a:bodyPr/>
                    <a:lstStyle/>
                    <a:p>
                      <a:pPr algn="l"/>
                      <a:r>
                        <a:rPr lang="en-US" altLang="zh-CN" sz="1200" kern="1200" dirty="0" err="1">
                          <a:solidFill>
                            <a:srgbClr val="0070C0"/>
                          </a:solidFill>
                        </a:rPr>
                        <a:t>pthread_rwlock_wrlock</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tc>
                <a:extLst>
                  <a:ext uri="{0D108BD9-81ED-4DB2-BD59-A6C34878D82A}">
                    <a16:rowId xmlns:a16="http://schemas.microsoft.com/office/drawing/2014/main" val="10009"/>
                  </a:ext>
                </a:extLst>
              </a:tr>
              <a:tr h="316230">
                <a:tc>
                  <a:txBody>
                    <a:bodyPr/>
                    <a:lstStyle/>
                    <a:p>
                      <a:pPr algn="l"/>
                      <a:r>
                        <a:rPr lang="en-US" altLang="zh-CN" sz="1200" u="none" kern="1200" dirty="0" err="1">
                          <a:solidFill>
                            <a:srgbClr val="0070C0"/>
                          </a:solidFill>
                        </a:rPr>
                        <a:t>pthread_rwlock_trywrlock</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solidFill>
                      <a:schemeClr val="bg1">
                        <a:alpha val="20000"/>
                      </a:schemeClr>
                    </a:solidFill>
                  </a:tcPr>
                </a:tc>
                <a:extLst>
                  <a:ext uri="{0D108BD9-81ED-4DB2-BD59-A6C34878D82A}">
                    <a16:rowId xmlns:a16="http://schemas.microsoft.com/office/drawing/2014/main" val="10010"/>
                  </a:ext>
                </a:extLst>
              </a:tr>
              <a:tr h="314960">
                <a:tc>
                  <a:txBody>
                    <a:bodyPr/>
                    <a:lstStyle/>
                    <a:p>
                      <a:pPr algn="l"/>
                      <a:r>
                        <a:rPr lang="en-US" altLang="zh-CN" sz="1200" kern="1200" dirty="0" err="1">
                          <a:solidFill>
                            <a:srgbClr val="0070C0"/>
                          </a:solidFill>
                        </a:rPr>
                        <a:t>pthread_rwlock_unlock</a:t>
                      </a:r>
                      <a:r>
                        <a:rPr lang="en-US" altLang="zh-CN" sz="1200" kern="1200" dirty="0">
                          <a:solidFill>
                            <a:srgbClr val="0070C0"/>
                          </a:solidFill>
                        </a:rPr>
                        <a:t>()</a:t>
                      </a:r>
                      <a:endParaRPr lang="zh-CN" altLang="en-US" sz="1200" kern="1200" dirty="0">
                        <a:solidFill>
                          <a:srgbClr val="0070C0"/>
                        </a:solidFill>
                        <a:latin typeface="微软雅黑" panose="020B0503020204020204" pitchFamily="34" charset="-122"/>
                        <a:ea typeface="微软雅黑" panose="020B0503020204020204" pitchFamily="34" charset="-122"/>
                        <a:cs typeface="Courier New" panose="02070309020205020404" pitchFamily="49" charset="0"/>
                      </a:endParaRPr>
                    </a:p>
                  </a:txBody>
                  <a:tcPr marL="91439" marR="91439" marT="45719" marB="45719" anchor="ctr"/>
                </a:tc>
                <a:extLst>
                  <a:ext uri="{0D108BD9-81ED-4DB2-BD59-A6C34878D82A}">
                    <a16:rowId xmlns:a16="http://schemas.microsoft.com/office/drawing/2014/main" val="10011"/>
                  </a:ext>
                </a:extLst>
              </a:tr>
            </a:tbl>
          </a:graphicData>
        </a:graphic>
      </p:graphicFrame>
      <p:sp>
        <p:nvSpPr>
          <p:cNvPr id="7" name="矩形 6"/>
          <p:cNvSpPr/>
          <p:nvPr/>
        </p:nvSpPr>
        <p:spPr>
          <a:xfrm>
            <a:off x="906780" y="1368108"/>
            <a:ext cx="285750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en-US" altLang="zh-CN" dirty="0">
                <a:solidFill>
                  <a:schemeClr val="bg1"/>
                </a:solidFill>
                <a:latin typeface="黑体" panose="02010609060101010101" pitchFamily="49" charset="-122"/>
                <a:ea typeface="黑体" panose="02010609060101010101" pitchFamily="49" charset="-122"/>
              </a:rPr>
              <a:t>POSIX</a:t>
            </a:r>
            <a:r>
              <a:rPr lang="zh-CN" altLang="en-US" dirty="0">
                <a:solidFill>
                  <a:schemeClr val="bg1"/>
                </a:solidFill>
                <a:latin typeface="黑体" panose="02010609060101010101" pitchFamily="49" charset="-122"/>
                <a:ea typeface="黑体" panose="02010609060101010101" pitchFamily="49" charset="-122"/>
              </a:rPr>
              <a:t>读写信号量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4.72222E-6 4.1499E-6 L -0.19688 4.1499E-6 " pathEditMode="relative" ptsTypes="AA">
                                      <p:cBhvr>
                                        <p:cTn id="6" dur="500" spd="-100000" fill="hold"/>
                                        <p:tgtEl>
                                          <p:spTgt spid="7"/>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2.5E-6 -4.4483E-6 L 0.53559 -4.4483E-6 " pathEditMode="relative" rAng="0" ptsTypes="AA">
                                      <p:cBhvr>
                                        <p:cTn id="8" dur="600" spd="-100000" fill="hold"/>
                                        <p:tgtEl>
                                          <p:spTgt spid="6"/>
                                        </p:tgtEl>
                                        <p:attrNameLst>
                                          <p:attrName>ppt_x</p:attrName>
                                          <p:attrName>ppt_y</p:attrName>
                                        </p:attrNameLst>
                                      </p:cBhvr>
                                      <p:rCtr x="268" y="0"/>
                                    </p:animMotion>
                                  </p:childTnLst>
                                </p:cTn>
                              </p:par>
                              <p:par>
                                <p:cTn id="9" presetID="0" presetClass="path" presetSubtype="0" accel="50000" decel="50000" fill="hold" nodeType="withEffect">
                                  <p:stCondLst>
                                    <p:cond delay="0"/>
                                  </p:stCondLst>
                                  <p:childTnLst>
                                    <p:animMotion origin="layout" path="M 1.38889E-6 2.26694E-6 L 0.81893 2.26694E-6 " pathEditMode="relative" ptsTypes="AA">
                                      <p:cBhvr>
                                        <p:cTn id="10" dur="700" spd="-100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372" y="539225"/>
            <a:ext cx="10850563" cy="10286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线程管理</a:t>
            </a:r>
          </a:p>
        </p:txBody>
      </p:sp>
      <p:sp>
        <p:nvSpPr>
          <p:cNvPr id="6" name="TextBox 5"/>
          <p:cNvSpPr txBox="1">
            <a:spLocks noChangeArrowheads="1"/>
          </p:cNvSpPr>
          <p:nvPr/>
        </p:nvSpPr>
        <p:spPr bwMode="auto">
          <a:xfrm>
            <a:off x="935355" y="1864995"/>
            <a:ext cx="8143875" cy="58356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dirty="0">
                <a:latin typeface="微软雅黑" panose="020B0503020204020204" pitchFamily="34" charset="-122"/>
                <a:ea typeface="微软雅黑" panose="020B0503020204020204" pitchFamily="34" charset="-122"/>
              </a:rPr>
              <a:t>消息队列允许线程之间进行数据传输。当多个线程接收来自于同一个消息队列的消息时，</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支持按优先级或按</a:t>
            </a:r>
            <a:r>
              <a:rPr lang="en-US" altLang="zh-CN" sz="1600" dirty="0">
                <a:latin typeface="微软雅黑" panose="020B0503020204020204" pitchFamily="34" charset="-122"/>
                <a:ea typeface="微软雅黑" panose="020B0503020204020204" pitchFamily="34" charset="-122"/>
              </a:rPr>
              <a:t>FIFO</a:t>
            </a:r>
            <a:r>
              <a:rPr lang="zh-CN" altLang="en-US" sz="1600" dirty="0">
                <a:latin typeface="微软雅黑" panose="020B0503020204020204" pitchFamily="34" charset="-122"/>
                <a:ea typeface="微软雅黑" panose="020B0503020204020204" pitchFamily="34" charset="-122"/>
              </a:rPr>
              <a:t>两种方式进行消息分发。</a:t>
            </a:r>
          </a:p>
        </p:txBody>
      </p:sp>
      <p:sp>
        <p:nvSpPr>
          <p:cNvPr id="9" name="TextBox 8"/>
          <p:cNvSpPr txBox="1">
            <a:spLocks noChangeArrowheads="1"/>
          </p:cNvSpPr>
          <p:nvPr/>
        </p:nvSpPr>
        <p:spPr bwMode="auto">
          <a:xfrm>
            <a:off x="935355" y="3268345"/>
            <a:ext cx="8143875" cy="107632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dirty="0">
                <a:latin typeface="微软雅黑" panose="020B0503020204020204" pitchFamily="34" charset="-122"/>
                <a:ea typeface="微软雅黑" panose="020B0503020204020204" pitchFamily="34" charset="-122"/>
              </a:rPr>
              <a:t>在实际应用中，根据系统设计，可能需要一个线程同时等待并处理多个事件的情况，</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提供事件集功能。一个事件集由一个</a:t>
            </a:r>
            <a:r>
              <a:rPr lang="en-US" altLang="zh-CN" sz="1600" dirty="0">
                <a:latin typeface="微软雅黑" panose="020B0503020204020204" pitchFamily="34" charset="-122"/>
                <a:ea typeface="微软雅黑" panose="020B0503020204020204" pitchFamily="34" charset="-122"/>
              </a:rPr>
              <a:t>unsigned long</a:t>
            </a:r>
            <a:r>
              <a:rPr lang="zh-CN" altLang="en-US" sz="1600" dirty="0">
                <a:latin typeface="微软雅黑" panose="020B0503020204020204" pitchFamily="34" charset="-122"/>
                <a:ea typeface="微软雅黑" panose="020B0503020204020204" pitchFamily="34" charset="-122"/>
              </a:rPr>
              <a:t>型整数描述，每一位标记一个事件是否产生，任务可以等待该集合中的一个或多个事件。事件集在某些</a:t>
            </a:r>
            <a:r>
              <a:rPr lang="en-US" altLang="zh-CN" sz="1600" dirty="0">
                <a:latin typeface="微软雅黑" panose="020B0503020204020204" pitchFamily="34" charset="-122"/>
                <a:ea typeface="微软雅黑" panose="020B0503020204020204" pitchFamily="34" charset="-122"/>
              </a:rPr>
              <a:t>OS</a:t>
            </a:r>
            <a:r>
              <a:rPr lang="zh-CN" altLang="en-US" sz="1600" dirty="0">
                <a:latin typeface="微软雅黑" panose="020B0503020204020204" pitchFamily="34" charset="-122"/>
                <a:ea typeface="微软雅黑" panose="020B0503020204020204" pitchFamily="34" charset="-122"/>
              </a:rPr>
              <a:t>上又叫事件标志组。一个事件集最多支持</a:t>
            </a:r>
            <a:r>
              <a:rPr lang="en-US" altLang="zh-CN" sz="1600" dirty="0">
                <a:latin typeface="微软雅黑" panose="020B0503020204020204" pitchFamily="34" charset="-122"/>
                <a:ea typeface="微软雅黑" panose="020B0503020204020204" pitchFamily="34" charset="-122"/>
              </a:rPr>
              <a:t>32</a:t>
            </a:r>
            <a:r>
              <a:rPr lang="zh-CN" altLang="en-US" sz="1600" dirty="0">
                <a:latin typeface="微软雅黑" panose="020B0503020204020204" pitchFamily="34" charset="-122"/>
                <a:ea typeface="微软雅黑" panose="020B0503020204020204" pitchFamily="34" charset="-122"/>
              </a:rPr>
              <a:t>（在</a:t>
            </a:r>
            <a:r>
              <a:rPr lang="en-US" altLang="zh-CN" sz="1600" dirty="0">
                <a:latin typeface="微软雅黑" panose="020B0503020204020204" pitchFamily="34" charset="-122"/>
                <a:ea typeface="微软雅黑" panose="020B0503020204020204" pitchFamily="34" charset="-122"/>
              </a:rPr>
              <a:t>32</a:t>
            </a:r>
            <a:r>
              <a:rPr lang="zh-CN" altLang="en-US" sz="1600" dirty="0">
                <a:latin typeface="微软雅黑" panose="020B0503020204020204" pitchFamily="34" charset="-122"/>
                <a:ea typeface="微软雅黑" panose="020B0503020204020204" pitchFamily="34" charset="-122"/>
              </a:rPr>
              <a:t>位处理器上）或</a:t>
            </a:r>
            <a:r>
              <a:rPr lang="en-US" altLang="zh-CN" sz="1600" dirty="0">
                <a:latin typeface="微软雅黑" panose="020B0503020204020204" pitchFamily="34" charset="-122"/>
                <a:ea typeface="微软雅黑" panose="020B0503020204020204" pitchFamily="34" charset="-122"/>
              </a:rPr>
              <a:t>64</a:t>
            </a:r>
            <a:r>
              <a:rPr lang="zh-CN" altLang="en-US" sz="1600" dirty="0">
                <a:latin typeface="微软雅黑" panose="020B0503020204020204" pitchFamily="34" charset="-122"/>
                <a:ea typeface="微软雅黑" panose="020B0503020204020204" pitchFamily="34" charset="-122"/>
              </a:rPr>
              <a:t>（在</a:t>
            </a:r>
            <a:r>
              <a:rPr lang="en-US" altLang="zh-CN" sz="1600" dirty="0">
                <a:latin typeface="微软雅黑" panose="020B0503020204020204" pitchFamily="34" charset="-122"/>
                <a:ea typeface="微软雅黑" panose="020B0503020204020204" pitchFamily="34" charset="-122"/>
              </a:rPr>
              <a:t>64</a:t>
            </a:r>
            <a:r>
              <a:rPr lang="zh-CN" altLang="en-US" sz="1600" dirty="0">
                <a:latin typeface="微软雅黑" panose="020B0503020204020204" pitchFamily="34" charset="-122"/>
                <a:ea typeface="微软雅黑" panose="020B0503020204020204" pitchFamily="34" charset="-122"/>
              </a:rPr>
              <a:t>位处理器上）个事件。</a:t>
            </a:r>
          </a:p>
        </p:txBody>
      </p:sp>
      <p:sp>
        <p:nvSpPr>
          <p:cNvPr id="4" name="矩形 3"/>
          <p:cNvSpPr/>
          <p:nvPr/>
        </p:nvSpPr>
        <p:spPr>
          <a:xfrm>
            <a:off x="935355" y="1364933"/>
            <a:ext cx="1714500" cy="357187"/>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消息队列</a:t>
            </a:r>
          </a:p>
        </p:txBody>
      </p:sp>
      <p:sp>
        <p:nvSpPr>
          <p:cNvPr id="10" name="矩形 9"/>
          <p:cNvSpPr/>
          <p:nvPr/>
        </p:nvSpPr>
        <p:spPr>
          <a:xfrm>
            <a:off x="935355" y="2792095"/>
            <a:ext cx="1785938"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事件集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3.05556E-6 -6.47698E-8 L -0.17986 -6.47698E-8 " pathEditMode="relative" rAng="0" ptsTypes="AA">
                                      <p:cBhvr>
                                        <p:cTn id="6" dur="700" spd="-100000" fill="hold"/>
                                        <p:tgtEl>
                                          <p:spTgt spid="4"/>
                                        </p:tgtEl>
                                        <p:attrNameLst>
                                          <p:attrName>ppt_x</p:attrName>
                                          <p:attrName>ppt_y</p:attrName>
                                        </p:attrNameLst>
                                      </p:cBhvr>
                                      <p:rCtr x="-90" y="0"/>
                                    </p:animMotion>
                                  </p:childTnLst>
                                </p:cTn>
                              </p:par>
                              <p:par>
                                <p:cTn id="7" presetID="0" presetClass="path" presetSubtype="0" accel="50000" decel="50000" fill="hold" grpId="0" nodeType="withEffect">
                                  <p:stCondLst>
                                    <p:cond delay="0"/>
                                  </p:stCondLst>
                                  <p:childTnLst>
                                    <p:animMotion origin="layout" path="M -2.5E-6 3.86537E-6 L 0.66945 3.86537E-6 " pathEditMode="relative" rAng="0" ptsTypes="AA">
                                      <p:cBhvr>
                                        <p:cTn id="8" dur="800" spd="-100000" fill="hold"/>
                                        <p:tgtEl>
                                          <p:spTgt spid="6"/>
                                        </p:tgtEl>
                                        <p:attrNameLst>
                                          <p:attrName>ppt_x</p:attrName>
                                          <p:attrName>ppt_y</p:attrName>
                                        </p:attrNameLst>
                                      </p:cBhvr>
                                      <p:rCtr x="335" y="0"/>
                                    </p:animMotion>
                                  </p:childTnLst>
                                </p:cTn>
                              </p:par>
                              <p:par>
                                <p:cTn id="9" presetID="9" presetClass="emph" presetSubtype="0" grpId="0" nodeType="withEffect">
                                  <p:stCondLst>
                                    <p:cond delay="0"/>
                                  </p:stCondLst>
                                  <p:childTnLst>
                                    <p:set>
                                      <p:cBhvr rctx="PPT">
                                        <p:cTn id="10" dur="indefinite"/>
                                        <p:tgtEl>
                                          <p:spTgt spid="10"/>
                                        </p:tgtEl>
                                        <p:attrNameLst>
                                          <p:attrName>style.opacity</p:attrName>
                                        </p:attrNameLst>
                                      </p:cBhvr>
                                      <p:to>
                                        <p:strVal val="0"/>
                                      </p:to>
                                    </p:set>
                                    <p:animEffect filter="image" prLst="opacity: 0">
                                      <p:cBhvr rctx="IE">
                                        <p:cTn id="11" dur="indefinite"/>
                                        <p:tgtEl>
                                          <p:spTgt spid="10"/>
                                        </p:tgtEl>
                                      </p:cBhvr>
                                    </p:animEffect>
                                  </p:childTnLst>
                                </p:cTn>
                              </p:par>
                              <p:par>
                                <p:cTn id="12" presetID="9" presetClass="emph" presetSubtype="0" grpId="0" nodeType="withEffect">
                                  <p:stCondLst>
                                    <p:cond delay="0"/>
                                  </p:stCondLst>
                                  <p:childTnLst>
                                    <p:set>
                                      <p:cBhvr rctx="PPT">
                                        <p:cTn id="13" dur="indefinite"/>
                                        <p:tgtEl>
                                          <p:spTgt spid="9"/>
                                        </p:tgtEl>
                                        <p:attrNameLst>
                                          <p:attrName>style.opacity</p:attrName>
                                        </p:attrNameLst>
                                      </p:cBhvr>
                                      <p:to>
                                        <p:strVal val="0"/>
                                      </p:to>
                                    </p:set>
                                    <p:animEffect filter="image" prLst="opacity: 0">
                                      <p:cBhvr rctx="IE">
                                        <p:cTn id="14" dur="indefinite"/>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grpId="1" nodeType="clickEffect">
                                  <p:stCondLst>
                                    <p:cond delay="100"/>
                                  </p:stCondLst>
                                  <p:childTnLst>
                                    <p:set>
                                      <p:cBhvr rctx="PPT">
                                        <p:cTn id="18" dur="indefinite"/>
                                        <p:tgtEl>
                                          <p:spTgt spid="10"/>
                                        </p:tgtEl>
                                        <p:attrNameLst>
                                          <p:attrName>style.opacity</p:attrName>
                                        </p:attrNameLst>
                                      </p:cBhvr>
                                      <p:to>
                                        <p:strVal val="1"/>
                                      </p:to>
                                    </p:set>
                                    <p:animEffect filter="image" prLst="opacity: 1">
                                      <p:cBhvr rctx="IE">
                                        <p:cTn id="19" dur="indefinite"/>
                                        <p:tgtEl>
                                          <p:spTgt spid="10"/>
                                        </p:tgtEl>
                                      </p:cBhvr>
                                    </p:animEffect>
                                  </p:childTnLst>
                                </p:cTn>
                              </p:par>
                              <p:par>
                                <p:cTn id="20" presetID="9" presetClass="emph" presetSubtype="0" grpId="1" nodeType="withEffect">
                                  <p:stCondLst>
                                    <p:cond delay="100"/>
                                  </p:stCondLst>
                                  <p:childTnLst>
                                    <p:set>
                                      <p:cBhvr rctx="PPT">
                                        <p:cTn id="21" dur="indefinite"/>
                                        <p:tgtEl>
                                          <p:spTgt spid="9"/>
                                        </p:tgtEl>
                                        <p:attrNameLst>
                                          <p:attrName>style.opacity</p:attrName>
                                        </p:attrNameLst>
                                      </p:cBhvr>
                                      <p:to>
                                        <p:strVal val="1"/>
                                      </p:to>
                                    </p:set>
                                    <p:animEffect filter="image" prLst="opacity: 1">
                                      <p:cBhvr rctx="IE">
                                        <p:cTn id="22" dur="indefinite"/>
                                        <p:tgtEl>
                                          <p:spTgt spid="9"/>
                                        </p:tgtEl>
                                      </p:cBhvr>
                                    </p:animEffect>
                                  </p:childTnLst>
                                </p:cTn>
                              </p:par>
                              <p:par>
                                <p:cTn id="23" presetID="0" presetClass="path" presetSubtype="0" accel="50000" decel="50000" fill="hold" grpId="2" nodeType="withEffect">
                                  <p:stCondLst>
                                    <p:cond delay="0"/>
                                  </p:stCondLst>
                                  <p:childTnLst>
                                    <p:animMotion origin="layout" path="M 3.05556E-6 5.32038E-8 L -0.18768 5.32038E-8 " pathEditMode="relative" rAng="0" ptsTypes="AA">
                                      <p:cBhvr>
                                        <p:cTn id="24" dur="700" spd="-100000" fill="hold"/>
                                        <p:tgtEl>
                                          <p:spTgt spid="10"/>
                                        </p:tgtEl>
                                        <p:attrNameLst>
                                          <p:attrName>ppt_x</p:attrName>
                                          <p:attrName>ppt_y</p:attrName>
                                        </p:attrNameLst>
                                      </p:cBhvr>
                                      <p:rCtr x="-94" y="0"/>
                                    </p:animMotion>
                                  </p:childTnLst>
                                </p:cTn>
                              </p:par>
                              <p:par>
                                <p:cTn id="25" presetID="0" presetClass="path" presetSubtype="0" accel="50000" decel="50000" fill="hold" grpId="2" nodeType="withEffect">
                                  <p:stCondLst>
                                    <p:cond delay="0"/>
                                  </p:stCondLst>
                                  <p:childTnLst>
                                    <p:animMotion origin="layout" path="M 0 0 L 0.53541 0 " pathEditMode="relative" ptsTypes="AA">
                                      <p:cBhvr>
                                        <p:cTn id="26" dur="800" spd="-100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9" grpId="0" bldLvl="0" animBg="1"/>
      <p:bldP spid="9" grpId="1" bldLvl="0" animBg="1"/>
      <p:bldP spid="9" grpId="2" bldLvl="0" animBg="1"/>
      <p:bldP spid="4" grpId="0" bldLvl="0" animBg="1"/>
      <p:bldP spid="10" grpId="0" bldLvl="0" animBg="1"/>
      <p:bldP spid="10" grpId="1" bldLvl="0" animBg="1"/>
      <p:bldP spid="10" grpId="2"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372" y="539225"/>
            <a:ext cx="10850563" cy="10286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线程管理</a:t>
            </a:r>
          </a:p>
        </p:txBody>
      </p:sp>
      <p:sp>
        <p:nvSpPr>
          <p:cNvPr id="6" name="TextBox 5"/>
          <p:cNvSpPr txBox="1">
            <a:spLocks noChangeArrowheads="1"/>
          </p:cNvSpPr>
          <p:nvPr/>
        </p:nvSpPr>
        <p:spPr bwMode="auto">
          <a:xfrm>
            <a:off x="936625" y="1759585"/>
            <a:ext cx="8143875" cy="132207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等待条件满足的任务需要不停的访问资源以判断条件是否成立，如果访问过于频繁，则浪费</a:t>
            </a:r>
            <a:r>
              <a:rPr lang="en-US" altLang="zh-CN" sz="1600">
                <a:latin typeface="微软雅黑" panose="020B0503020204020204" pitchFamily="34" charset="-122"/>
                <a:ea typeface="微软雅黑" panose="020B0503020204020204" pitchFamily="34" charset="-122"/>
              </a:rPr>
              <a:t>CPU</a:t>
            </a:r>
            <a:r>
              <a:rPr lang="zh-CN" altLang="en-US" sz="1600">
                <a:latin typeface="微软雅黑" panose="020B0503020204020204" pitchFamily="34" charset="-122"/>
                <a:ea typeface="微软雅黑" panose="020B0503020204020204" pitchFamily="34" charset="-122"/>
              </a:rPr>
              <a:t>，过于稀疏，则条件满足后，该有的操作不能及时得到执行。 </a:t>
            </a:r>
            <a:endParaRPr lang="en-US" altLang="zh-CN" sz="1600">
              <a:latin typeface="微软雅黑" panose="020B0503020204020204" pitchFamily="34" charset="-122"/>
              <a:ea typeface="微软雅黑" panose="020B0503020204020204" pitchFamily="34" charset="-122"/>
            </a:endParaRPr>
          </a:p>
          <a:p>
            <a:pPr eaLnBrk="1" hangingPunct="1"/>
            <a:r>
              <a:rPr lang="zh-CN" altLang="en-US" sz="1600">
                <a:latin typeface="微软雅黑" panose="020B0503020204020204" pitchFamily="34" charset="-122"/>
                <a:ea typeface="微软雅黑" panose="020B0503020204020204" pitchFamily="34" charset="-122"/>
              </a:rPr>
              <a:t>条件变量提供了这一机制：当约定的条件满足时，发出相应的信号通知任务执行操作，避免了频繁查询带来的</a:t>
            </a:r>
            <a:r>
              <a:rPr lang="en-US" altLang="zh-CN" sz="1600">
                <a:latin typeface="微软雅黑" panose="020B0503020204020204" pitchFamily="34" charset="-122"/>
                <a:ea typeface="微软雅黑" panose="020B0503020204020204" pitchFamily="34" charset="-122"/>
              </a:rPr>
              <a:t>CPU</a:t>
            </a:r>
            <a:r>
              <a:rPr lang="zh-CN" altLang="en-US" sz="1600">
                <a:latin typeface="微软雅黑" panose="020B0503020204020204" pitchFamily="34" charset="-122"/>
                <a:ea typeface="微软雅黑" panose="020B0503020204020204" pitchFamily="34" charset="-122"/>
              </a:rPr>
              <a:t>浪费；同时，将 查询</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等待 这一过程合并在一起</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不产生调度</a:t>
            </a:r>
            <a:r>
              <a:rPr lang="en-US" altLang="zh-CN" sz="1600">
                <a:latin typeface="微软雅黑" panose="020B0503020204020204" pitchFamily="34" charset="-122"/>
                <a:ea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rPr>
              <a:t>，提高了执行的及时性</a:t>
            </a:r>
            <a:r>
              <a:rPr lang="zh-CN" altLang="en-US" sz="1400">
                <a:latin typeface="微软雅黑" panose="020B0503020204020204" pitchFamily="34" charset="-122"/>
                <a:ea typeface="微软雅黑" panose="020B0503020204020204" pitchFamily="34" charset="-122"/>
              </a:rPr>
              <a:t>。</a:t>
            </a:r>
          </a:p>
        </p:txBody>
      </p:sp>
      <p:sp>
        <p:nvSpPr>
          <p:cNvPr id="4" name="TextBox 7"/>
          <p:cNvSpPr txBox="1">
            <a:spLocks noChangeArrowheads="1"/>
          </p:cNvSpPr>
          <p:nvPr/>
        </p:nvSpPr>
        <p:spPr bwMode="auto">
          <a:xfrm>
            <a:off x="936625" y="3902710"/>
            <a:ext cx="8143875" cy="156845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dirty="0">
                <a:latin typeface="微软雅黑" panose="020B0503020204020204" pitchFamily="34" charset="-122"/>
                <a:ea typeface="微软雅黑" panose="020B0503020204020204" pitchFamily="34" charset="-122"/>
              </a:rPr>
              <a:t>当任务之间的下一步动作严重依赖于其他多个任务的执行结果时，使用线程屏障可以很方便的处理此类问题。</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支持</a:t>
            </a:r>
            <a:r>
              <a:rPr lang="en-US" altLang="zh-CN" sz="1600" dirty="0">
                <a:latin typeface="微软雅黑" panose="020B0503020204020204" pitchFamily="34" charset="-122"/>
                <a:ea typeface="微软雅黑" panose="020B0503020204020204" pitchFamily="34" charset="-122"/>
              </a:rPr>
              <a:t>POSIX</a:t>
            </a:r>
            <a:r>
              <a:rPr lang="zh-CN" altLang="en-US" sz="1600" dirty="0">
                <a:latin typeface="微软雅黑" panose="020B0503020204020204" pitchFamily="34" charset="-122"/>
                <a:ea typeface="微软雅黑" panose="020B0503020204020204" pitchFamily="34" charset="-122"/>
              </a:rPr>
              <a:t>标准线程屏障操作。</a:t>
            </a:r>
            <a:endParaRPr lang="en-US" altLang="zh-CN" sz="1600" dirty="0">
              <a:latin typeface="微软雅黑" panose="020B0503020204020204" pitchFamily="34" charset="-122"/>
              <a:ea typeface="微软雅黑" panose="020B0503020204020204" pitchFamily="34" charset="-122"/>
            </a:endParaRPr>
          </a:p>
          <a:p>
            <a:pPr eaLnBrk="1" hangingPunct="1"/>
            <a:r>
              <a:rPr lang="zh-CN" altLang="en-US" sz="1600" dirty="0">
                <a:latin typeface="微软雅黑" panose="020B0503020204020204" pitchFamily="34" charset="-122"/>
                <a:ea typeface="微软雅黑" panose="020B0503020204020204" pitchFamily="34" charset="-122"/>
              </a:rPr>
              <a:t>假设有</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个任务，待各自完成特定工作后，必须等待其他两个任务完成自己的工作，才能进行下一步。则每个任务完成自己的工作后，进行屏障等待</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pthread_barrier_wait</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，当最后一个任务执行屏障等待时，内部已经知道，所有任务的工作都已经完成，自动激活这</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个任务，以继续运行。</a:t>
            </a:r>
            <a:endParaRPr lang="en-US" altLang="zh-CN" sz="1600" dirty="0">
              <a:latin typeface="微软雅黑" panose="020B0503020204020204" pitchFamily="34" charset="-122"/>
              <a:ea typeface="微软雅黑" panose="020B0503020204020204" pitchFamily="34" charset="-122"/>
            </a:endParaRPr>
          </a:p>
        </p:txBody>
      </p:sp>
      <p:sp>
        <p:nvSpPr>
          <p:cNvPr id="9" name="矩形 8"/>
          <p:cNvSpPr/>
          <p:nvPr/>
        </p:nvSpPr>
        <p:spPr>
          <a:xfrm>
            <a:off x="936625" y="1286510"/>
            <a:ext cx="164306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条件变量</a:t>
            </a:r>
          </a:p>
        </p:txBody>
      </p:sp>
      <p:sp>
        <p:nvSpPr>
          <p:cNvPr id="10" name="矩形 9"/>
          <p:cNvSpPr/>
          <p:nvPr/>
        </p:nvSpPr>
        <p:spPr>
          <a:xfrm>
            <a:off x="936625" y="3429635"/>
            <a:ext cx="1643063"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线程屏障</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5.27778E-6 7.40741E-7 L -0.21268 7.40741E-7 " pathEditMode="relative" ptsTypes="AA">
                                      <p:cBhvr>
                                        <p:cTn id="6" dur="700" spd="-100000" fill="hold"/>
                                        <p:tgtEl>
                                          <p:spTgt spid="9"/>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6.38889E-6 -3.58316E-6 L 0.71667 -3.58316E-6 " pathEditMode="relative" ptsTypes="AA">
                                      <p:cBhvr>
                                        <p:cTn id="8" dur="800" spd="-100000" fill="hold"/>
                                        <p:tgtEl>
                                          <p:spTgt spid="6"/>
                                        </p:tgtEl>
                                        <p:attrNameLst>
                                          <p:attrName>ppt_x</p:attrName>
                                          <p:attrName>ppt_y</p:attrName>
                                        </p:attrNameLst>
                                      </p:cBhvr>
                                    </p:animMotion>
                                  </p:childTnLst>
                                </p:cTn>
                              </p:par>
                              <p:par>
                                <p:cTn id="9" presetID="9" presetClass="emph" presetSubtype="0" grpId="0" nodeType="withEffect">
                                  <p:stCondLst>
                                    <p:cond delay="0"/>
                                  </p:stCondLst>
                                  <p:childTnLst>
                                    <p:set>
                                      <p:cBhvr rctx="PPT">
                                        <p:cTn id="10" dur="indefinite"/>
                                        <p:tgtEl>
                                          <p:spTgt spid="4"/>
                                        </p:tgtEl>
                                        <p:attrNameLst>
                                          <p:attrName>style.opacity</p:attrName>
                                        </p:attrNameLst>
                                      </p:cBhvr>
                                      <p:to>
                                        <p:strVal val="0"/>
                                      </p:to>
                                    </p:set>
                                    <p:animEffect filter="image" prLst="opacity: 0">
                                      <p:cBhvr rctx="IE">
                                        <p:cTn id="11" dur="indefinite"/>
                                        <p:tgtEl>
                                          <p:spTgt spid="4"/>
                                        </p:tgtEl>
                                      </p:cBhvr>
                                    </p:animEffect>
                                  </p:childTnLst>
                                </p:cTn>
                              </p:par>
                              <p:par>
                                <p:cTn id="12" presetID="9" presetClass="emph" presetSubtype="0" grpId="0" nodeType="withEffect">
                                  <p:stCondLst>
                                    <p:cond delay="0"/>
                                  </p:stCondLst>
                                  <p:childTnLst>
                                    <p:set>
                                      <p:cBhvr rctx="PPT">
                                        <p:cTn id="13" dur="indefinite"/>
                                        <p:tgtEl>
                                          <p:spTgt spid="10"/>
                                        </p:tgtEl>
                                        <p:attrNameLst>
                                          <p:attrName>style.opacity</p:attrName>
                                        </p:attrNameLst>
                                      </p:cBhvr>
                                      <p:to>
                                        <p:strVal val="0"/>
                                      </p:to>
                                    </p:set>
                                    <p:animEffect filter="image" prLst="opacity: 0">
                                      <p:cBhvr rctx="IE">
                                        <p:cTn id="14" dur="indefinite"/>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grpId="1" nodeType="clickEffect">
                                  <p:stCondLst>
                                    <p:cond delay="100"/>
                                  </p:stCondLst>
                                  <p:childTnLst>
                                    <p:set>
                                      <p:cBhvr rctx="PPT">
                                        <p:cTn id="18" dur="indefinite"/>
                                        <p:tgtEl>
                                          <p:spTgt spid="10"/>
                                        </p:tgtEl>
                                        <p:attrNameLst>
                                          <p:attrName>style.opacity</p:attrName>
                                        </p:attrNameLst>
                                      </p:cBhvr>
                                      <p:to>
                                        <p:strVal val="1"/>
                                      </p:to>
                                    </p:set>
                                    <p:animEffect filter="image" prLst="opacity: 1">
                                      <p:cBhvr rctx="IE">
                                        <p:cTn id="19" dur="indefinite"/>
                                        <p:tgtEl>
                                          <p:spTgt spid="10"/>
                                        </p:tgtEl>
                                      </p:cBhvr>
                                    </p:animEffect>
                                  </p:childTnLst>
                                </p:cTn>
                              </p:par>
                              <p:par>
                                <p:cTn id="20" presetID="9" presetClass="emph" presetSubtype="0" grpId="1" nodeType="withEffect">
                                  <p:stCondLst>
                                    <p:cond delay="100"/>
                                  </p:stCondLst>
                                  <p:childTnLst>
                                    <p:set>
                                      <p:cBhvr rctx="PPT">
                                        <p:cTn id="21" dur="indefinite"/>
                                        <p:tgtEl>
                                          <p:spTgt spid="4"/>
                                        </p:tgtEl>
                                        <p:attrNameLst>
                                          <p:attrName>style.opacity</p:attrName>
                                        </p:attrNameLst>
                                      </p:cBhvr>
                                      <p:to>
                                        <p:strVal val="1"/>
                                      </p:to>
                                    </p:set>
                                    <p:animEffect filter="image" prLst="opacity: 1">
                                      <p:cBhvr rctx="IE">
                                        <p:cTn id="22" dur="indefinite"/>
                                        <p:tgtEl>
                                          <p:spTgt spid="4"/>
                                        </p:tgtEl>
                                      </p:cBhvr>
                                    </p:animEffect>
                                  </p:childTnLst>
                                </p:cTn>
                              </p:par>
                              <p:par>
                                <p:cTn id="23" presetID="0" presetClass="path" presetSubtype="0" accel="50000" decel="50000" fill="hold" grpId="2" nodeType="withEffect">
                                  <p:stCondLst>
                                    <p:cond delay="0"/>
                                  </p:stCondLst>
                                  <p:childTnLst>
                                    <p:animMotion origin="layout" path="M 0 0 L -0.20486 0 " pathEditMode="relative" ptsTypes="AA">
                                      <p:cBhvr>
                                        <p:cTn id="24" dur="700" spd="-100000" fill="hold"/>
                                        <p:tgtEl>
                                          <p:spTgt spid="10"/>
                                        </p:tgtEl>
                                        <p:attrNameLst>
                                          <p:attrName>ppt_x</p:attrName>
                                          <p:attrName>ppt_y</p:attrName>
                                        </p:attrNameLst>
                                      </p:cBhvr>
                                    </p:animMotion>
                                  </p:childTnLst>
                                </p:cTn>
                              </p:par>
                              <p:par>
                                <p:cTn id="25" presetID="0" presetClass="path" presetSubtype="0" accel="50000" decel="50000" fill="hold" grpId="2" nodeType="withEffect">
                                  <p:stCondLst>
                                    <p:cond delay="0"/>
                                  </p:stCondLst>
                                  <p:childTnLst>
                                    <p:animMotion origin="layout" path="M 0 0 L 0.55139 0 " pathEditMode="relative" ptsTypes="AA">
                                      <p:cBhvr>
                                        <p:cTn id="26" dur="800" spd="-100000" fill="hold"/>
                                        <p:tgtEl>
                                          <p:spTgt spid="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4" grpId="0" bldLvl="0" animBg="1"/>
      <p:bldP spid="4" grpId="1" bldLvl="0" animBg="1"/>
      <p:bldP spid="4" grpId="2" bldLvl="0" animBg="1"/>
      <p:bldP spid="9" grpId="0" bldLvl="0" animBg="1"/>
      <p:bldP spid="10" grpId="0" bldLvl="0" animBg="1"/>
      <p:bldP spid="10" grpId="1" bldLvl="0" animBg="1"/>
      <p:bldP spid="10" grpId="2"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372" y="539225"/>
            <a:ext cx="10850563" cy="102869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进程管理</a:t>
            </a:r>
          </a:p>
        </p:txBody>
      </p:sp>
      <p:sp>
        <p:nvSpPr>
          <p:cNvPr id="6" name="TextBox 5"/>
          <p:cNvSpPr txBox="1">
            <a:spLocks noChangeArrowheads="1"/>
          </p:cNvSpPr>
          <p:nvPr/>
        </p:nvSpPr>
        <p:spPr bwMode="auto">
          <a:xfrm>
            <a:off x="932815" y="1849120"/>
            <a:ext cx="7072313" cy="132207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 内所有进程共享一个地址空间，在动态链接时进行代码和数据的重定位，因此进程调度时无需切换庞大的页表，这样进程的切换时间符合实时系统对时间确定性的要求。</a:t>
            </a:r>
            <a:r>
              <a:rPr lang="en-US" altLang="zh-CN" sz="1600" dirty="0">
                <a:latin typeface="微软雅黑" panose="020B0503020204020204" pitchFamily="34" charset="-122"/>
                <a:ea typeface="微软雅黑" panose="020B0503020204020204" pitchFamily="34" charset="-122"/>
              </a:rPr>
              <a:t>SylixOS</a:t>
            </a:r>
            <a:r>
              <a:rPr lang="zh-CN" altLang="en-US" sz="1600" dirty="0">
                <a:latin typeface="微软雅黑" panose="020B0503020204020204" pitchFamily="34" charset="-122"/>
                <a:ea typeface="微软雅黑" panose="020B0503020204020204" pitchFamily="34" charset="-122"/>
              </a:rPr>
              <a:t>进程虚拟空间以页</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典型大小为</a:t>
            </a:r>
            <a:r>
              <a:rPr lang="en-US" altLang="zh-CN" sz="1600" dirty="0">
                <a:latin typeface="微软雅黑" panose="020B0503020204020204" pitchFamily="34" charset="-122"/>
                <a:ea typeface="微软雅黑" panose="020B0503020204020204" pitchFamily="34" charset="-122"/>
              </a:rPr>
              <a:t>4KB)</a:t>
            </a:r>
            <a:r>
              <a:rPr lang="zh-CN" altLang="en-US" sz="1600" dirty="0">
                <a:latin typeface="微软雅黑" panose="020B0503020204020204" pitchFamily="34" charset="-122"/>
                <a:ea typeface="微软雅黑" panose="020B0503020204020204" pitchFamily="34" charset="-122"/>
              </a:rPr>
              <a:t>为单位进行分配</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每一个进程在装载时预分配</a:t>
            </a:r>
            <a:r>
              <a:rPr lang="en-US" altLang="zh-CN" sz="1600" dirty="0">
                <a:latin typeface="微软雅黑" panose="020B0503020204020204" pitchFamily="34" charset="-122"/>
                <a:ea typeface="微软雅黑" panose="020B0503020204020204" pitchFamily="34" charset="-122"/>
              </a:rPr>
              <a:t>32MB</a:t>
            </a:r>
            <a:r>
              <a:rPr lang="zh-CN" altLang="en-US" sz="1600" dirty="0">
                <a:latin typeface="微软雅黑" panose="020B0503020204020204" pitchFamily="34" charset="-122"/>
                <a:ea typeface="微软雅黑" panose="020B0503020204020204" pitchFamily="34" charset="-122"/>
              </a:rPr>
              <a:t>的虚拟页面，进程运行时根据需要才进行物理页面的映射。</a:t>
            </a:r>
            <a:endParaRPr lang="en-US" altLang="zh-CN" sz="1600" dirty="0">
              <a:latin typeface="微软雅黑" panose="020B0503020204020204" pitchFamily="34" charset="-122"/>
              <a:ea typeface="微软雅黑" panose="020B0503020204020204" pitchFamily="34" charset="-122"/>
            </a:endParaRPr>
          </a:p>
        </p:txBody>
      </p:sp>
      <p:sp>
        <p:nvSpPr>
          <p:cNvPr id="7" name="B_Label"/>
          <p:cNvSpPr>
            <a:spLocks noChangeArrowheads="1"/>
          </p:cNvSpPr>
          <p:nvPr/>
        </p:nvSpPr>
        <p:spPr bwMode="auto">
          <a:xfrm>
            <a:off x="2209165" y="5573395"/>
            <a:ext cx="3214688" cy="306705"/>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a:spAutoFit/>
          </a:bodyPr>
          <a:lstStyle/>
          <a:p>
            <a:r>
              <a:rPr lang="zh-CN" altLang="en-US" sz="1400">
                <a:latin typeface="微软雅黑" panose="020B0503020204020204" pitchFamily="34" charset="-122"/>
                <a:ea typeface="微软雅黑" panose="020B0503020204020204" pitchFamily="34" charset="-122"/>
              </a:rPr>
              <a:t>多个进程运行一段时间后的可能情形</a:t>
            </a:r>
          </a:p>
        </p:txBody>
      </p:sp>
      <p:grpSp>
        <p:nvGrpSpPr>
          <p:cNvPr id="27" name="组合 26"/>
          <p:cNvGrpSpPr/>
          <p:nvPr/>
        </p:nvGrpSpPr>
        <p:grpSpPr bwMode="auto">
          <a:xfrm>
            <a:off x="923290" y="3492183"/>
            <a:ext cx="6215063" cy="1785937"/>
            <a:chOff x="1000100" y="3143248"/>
            <a:chExt cx="6215106" cy="1785950"/>
          </a:xfrm>
        </p:grpSpPr>
        <p:sp>
          <p:nvSpPr>
            <p:cNvPr id="3" name="矩形 2"/>
            <p:cNvSpPr/>
            <p:nvPr/>
          </p:nvSpPr>
          <p:spPr>
            <a:xfrm>
              <a:off x="1071538" y="3143248"/>
              <a:ext cx="1071569" cy="571504"/>
            </a:xfrm>
            <a:prstGeom prst="rect">
              <a:avLst/>
            </a:prstGeom>
            <a:solidFill>
              <a:schemeClr val="tx1">
                <a:lumMod val="65000"/>
                <a:lumOff val="3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Kernel</a:t>
              </a:r>
              <a:endParaRPr lang="zh-CN" altLang="en-US" sz="1600" dirty="0">
                <a:solidFill>
                  <a:schemeClr val="bg1"/>
                </a:solidFill>
              </a:endParaRPr>
            </a:p>
          </p:txBody>
        </p:sp>
        <p:sp>
          <p:nvSpPr>
            <p:cNvPr id="10" name="矩形 9"/>
            <p:cNvSpPr/>
            <p:nvPr/>
          </p:nvSpPr>
          <p:spPr>
            <a:xfrm>
              <a:off x="2143108" y="3143248"/>
              <a:ext cx="1071570" cy="571504"/>
            </a:xfrm>
            <a:prstGeom prst="rect">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rPr>
                <a:t>  P A</a:t>
              </a:r>
              <a:endParaRPr lang="zh-CN" altLang="en-US" sz="1600" dirty="0">
                <a:solidFill>
                  <a:schemeClr val="tx1"/>
                </a:solidFill>
              </a:endParaRPr>
            </a:p>
          </p:txBody>
        </p:sp>
        <p:sp>
          <p:nvSpPr>
            <p:cNvPr id="11" name="矩形 10"/>
            <p:cNvSpPr/>
            <p:nvPr/>
          </p:nvSpPr>
          <p:spPr>
            <a:xfrm>
              <a:off x="3214678" y="3143248"/>
              <a:ext cx="1071569" cy="571504"/>
            </a:xfrm>
            <a:prstGeom prst="rect">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P B</a:t>
              </a:r>
              <a:endParaRPr lang="zh-CN" altLang="en-US" sz="1600" dirty="0">
                <a:solidFill>
                  <a:schemeClr val="tx1"/>
                </a:solidFill>
              </a:endParaRPr>
            </a:p>
          </p:txBody>
        </p:sp>
        <p:sp>
          <p:nvSpPr>
            <p:cNvPr id="12" name="矩形 11"/>
            <p:cNvSpPr/>
            <p:nvPr/>
          </p:nvSpPr>
          <p:spPr>
            <a:xfrm>
              <a:off x="4286248" y="3143248"/>
              <a:ext cx="1500198" cy="571504"/>
            </a:xfrm>
            <a:prstGeom prst="rect">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tx1"/>
                  </a:solidFill>
                </a:rPr>
                <a:t>P C</a:t>
              </a:r>
              <a:endParaRPr lang="zh-CN" altLang="en-US" sz="1600" dirty="0">
                <a:solidFill>
                  <a:schemeClr val="tx1"/>
                </a:solidFill>
              </a:endParaRPr>
            </a:p>
          </p:txBody>
        </p:sp>
        <p:sp>
          <p:nvSpPr>
            <p:cNvPr id="13" name="矩形 12"/>
            <p:cNvSpPr/>
            <p:nvPr/>
          </p:nvSpPr>
          <p:spPr>
            <a:xfrm>
              <a:off x="2857488" y="3143248"/>
              <a:ext cx="357190" cy="571504"/>
            </a:xfrm>
            <a:prstGeom prst="rec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rPr>
                <a:t>  </a:t>
              </a:r>
              <a:endParaRPr lang="zh-CN" altLang="en-US" sz="1600" dirty="0">
                <a:solidFill>
                  <a:schemeClr val="tx1"/>
                </a:solidFill>
              </a:endParaRPr>
            </a:p>
          </p:txBody>
        </p:sp>
        <p:sp>
          <p:nvSpPr>
            <p:cNvPr id="14" name="矩形 13"/>
            <p:cNvSpPr/>
            <p:nvPr/>
          </p:nvSpPr>
          <p:spPr>
            <a:xfrm>
              <a:off x="1071538" y="4357694"/>
              <a:ext cx="1071569" cy="571504"/>
            </a:xfrm>
            <a:prstGeom prst="rect">
              <a:avLst/>
            </a:prstGeom>
            <a:solidFill>
              <a:schemeClr val="tx1">
                <a:lumMod val="65000"/>
                <a:lumOff val="3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1600" dirty="0">
                  <a:solidFill>
                    <a:schemeClr val="bg1"/>
                  </a:solidFill>
                </a:rPr>
                <a:t>Kernel</a:t>
              </a:r>
              <a:endParaRPr lang="zh-CN" altLang="en-US" sz="1600" dirty="0">
                <a:solidFill>
                  <a:schemeClr val="bg1"/>
                </a:solidFill>
              </a:endParaRPr>
            </a:p>
          </p:txBody>
        </p:sp>
        <p:sp>
          <p:nvSpPr>
            <p:cNvPr id="15" name="矩形 14"/>
            <p:cNvSpPr/>
            <p:nvPr/>
          </p:nvSpPr>
          <p:spPr>
            <a:xfrm>
              <a:off x="2143108" y="4357694"/>
              <a:ext cx="714380" cy="571504"/>
            </a:xfrm>
            <a:prstGeom prst="rect">
              <a:avLst/>
            </a:prstGeom>
            <a:solidFill>
              <a:srgbClr val="92D05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rPr>
                <a:t>  </a:t>
              </a:r>
              <a:endParaRPr lang="zh-CN" altLang="en-US" sz="1600" dirty="0">
                <a:solidFill>
                  <a:schemeClr val="tx1"/>
                </a:solidFill>
              </a:endParaRPr>
            </a:p>
          </p:txBody>
        </p:sp>
        <p:sp>
          <p:nvSpPr>
            <p:cNvPr id="16" name="矩形 15"/>
            <p:cNvSpPr/>
            <p:nvPr/>
          </p:nvSpPr>
          <p:spPr>
            <a:xfrm>
              <a:off x="4000496" y="4357694"/>
              <a:ext cx="1071570" cy="571504"/>
            </a:xfrm>
            <a:prstGeom prst="rect">
              <a:avLst/>
            </a:prstGeom>
            <a:solidFill>
              <a:schemeClr val="accent2">
                <a:lumMod val="40000"/>
                <a:lumOff val="60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solidFill>
                  <a:schemeClr val="tx1"/>
                </a:solidFill>
              </a:endParaRPr>
            </a:p>
          </p:txBody>
        </p:sp>
        <p:sp>
          <p:nvSpPr>
            <p:cNvPr id="17" name="矩形 16"/>
            <p:cNvSpPr/>
            <p:nvPr/>
          </p:nvSpPr>
          <p:spPr>
            <a:xfrm>
              <a:off x="2857488" y="4357694"/>
              <a:ext cx="1143008" cy="571504"/>
            </a:xfrm>
            <a:prstGeom prst="rect">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solidFill>
                  <a:schemeClr val="tx1"/>
                </a:solidFill>
              </a:endParaRPr>
            </a:p>
          </p:txBody>
        </p:sp>
        <p:sp>
          <p:nvSpPr>
            <p:cNvPr id="19" name="矩形 18"/>
            <p:cNvSpPr/>
            <p:nvPr/>
          </p:nvSpPr>
          <p:spPr>
            <a:xfrm>
              <a:off x="5500694" y="4357694"/>
              <a:ext cx="714380" cy="571504"/>
            </a:xfrm>
            <a:prstGeom prst="rec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altLang="zh-CN" sz="1600" dirty="0">
                  <a:solidFill>
                    <a:schemeClr val="tx1"/>
                  </a:solidFill>
                </a:rPr>
                <a:t>  </a:t>
              </a:r>
              <a:endParaRPr lang="zh-CN" altLang="en-US" sz="1600" dirty="0">
                <a:solidFill>
                  <a:schemeClr val="tx1"/>
                </a:solidFill>
              </a:endParaRPr>
            </a:p>
          </p:txBody>
        </p:sp>
        <p:sp>
          <p:nvSpPr>
            <p:cNvPr id="20" name="矩形 19"/>
            <p:cNvSpPr/>
            <p:nvPr/>
          </p:nvSpPr>
          <p:spPr>
            <a:xfrm>
              <a:off x="5072066" y="4357694"/>
              <a:ext cx="428628" cy="571504"/>
            </a:xfrm>
            <a:prstGeom prst="rect">
              <a:avLst/>
            </a:prstGeom>
            <a:solidFill>
              <a:schemeClr val="accent2"/>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600" dirty="0">
                <a:solidFill>
                  <a:schemeClr val="tx1"/>
                </a:solidFill>
              </a:endParaRPr>
            </a:p>
          </p:txBody>
        </p:sp>
        <p:cxnSp>
          <p:nvCxnSpPr>
            <p:cNvPr id="22" name="直接箭头连接符 21"/>
            <p:cNvCxnSpPr>
              <a:stCxn id="3" idx="2"/>
              <a:endCxn id="14" idx="0"/>
            </p:cNvCxnSpPr>
            <p:nvPr/>
          </p:nvCxnSpPr>
          <p:spPr>
            <a:xfrm rot="5400000">
              <a:off x="1285852" y="4037017"/>
              <a:ext cx="642943" cy="15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rot="5400000">
              <a:off x="2178033" y="4035429"/>
              <a:ext cx="642942" cy="15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a:off x="3716332" y="3714752"/>
              <a:ext cx="819156" cy="6445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rot="10800000" flipV="1">
              <a:off x="3495667" y="3714752"/>
              <a:ext cx="1400185" cy="6445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rot="16200000" flipH="1">
              <a:off x="4764089" y="3851278"/>
              <a:ext cx="661992" cy="3889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000100" y="4000504"/>
              <a:ext cx="6215106" cy="158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4360" name="矩形 32"/>
            <p:cNvSpPr>
              <a:spLocks noChangeArrowheads="1"/>
            </p:cNvSpPr>
            <p:nvPr/>
          </p:nvSpPr>
          <p:spPr bwMode="auto">
            <a:xfrm>
              <a:off x="6528800" y="3714752"/>
              <a:ext cx="683265" cy="3067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1400"/>
                <a:t>Virtual</a:t>
              </a:r>
              <a:endParaRPr lang="zh-CN" altLang="en-US" sz="1400"/>
            </a:p>
          </p:txBody>
        </p:sp>
        <p:sp>
          <p:nvSpPr>
            <p:cNvPr id="14361" name="矩形 33"/>
            <p:cNvSpPr>
              <a:spLocks noChangeArrowheads="1"/>
            </p:cNvSpPr>
            <p:nvPr/>
          </p:nvSpPr>
          <p:spPr bwMode="auto">
            <a:xfrm>
              <a:off x="6361914" y="3978479"/>
              <a:ext cx="845191" cy="3067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1400"/>
                <a:t>Physical</a:t>
              </a:r>
              <a:endParaRPr lang="zh-CN" altLang="en-US" sz="1400"/>
            </a:p>
          </p:txBody>
        </p:sp>
      </p:grpSp>
      <p:sp>
        <p:nvSpPr>
          <p:cNvPr id="25" name="矩形 24"/>
          <p:cNvSpPr/>
          <p:nvPr/>
        </p:nvSpPr>
        <p:spPr>
          <a:xfrm>
            <a:off x="932815" y="1277620"/>
            <a:ext cx="1785938"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进程模型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2.59259E-6 L -0.23455 -2.59259E-6 " pathEditMode="relative" rAng="0" ptsTypes="AA">
                                      <p:cBhvr>
                                        <p:cTn id="6" dur="700" spd="-100000" fill="hold"/>
                                        <p:tgtEl>
                                          <p:spTgt spid="25"/>
                                        </p:tgtEl>
                                        <p:attrNameLst>
                                          <p:attrName>ppt_x</p:attrName>
                                          <p:attrName>ppt_y</p:attrName>
                                        </p:attrNameLst>
                                      </p:cBhvr>
                                      <p:rCtr x="-117" y="0"/>
                                    </p:animMotion>
                                  </p:childTnLst>
                                </p:cTn>
                              </p:par>
                              <p:par>
                                <p:cTn id="7" presetID="0" presetClass="path" presetSubtype="0" accel="50000" decel="50000" fill="hold" grpId="0" nodeType="withEffect">
                                  <p:stCondLst>
                                    <p:cond delay="0"/>
                                  </p:stCondLst>
                                  <p:childTnLst>
                                    <p:animMotion origin="layout" path="M -4.44444E-6 -2.76197E-6 L -0.5552 -2.76197E-6 " pathEditMode="relative" rAng="0" ptsTypes="AA">
                                      <p:cBhvr>
                                        <p:cTn id="8" dur="800" spd="-100000" fill="hold"/>
                                        <p:tgtEl>
                                          <p:spTgt spid="6"/>
                                        </p:tgtEl>
                                        <p:attrNameLst>
                                          <p:attrName>ppt_x</p:attrName>
                                          <p:attrName>ppt_y</p:attrName>
                                        </p:attrNameLst>
                                      </p:cBhvr>
                                      <p:rCtr x="-278" y="0"/>
                                    </p:animMotion>
                                  </p:childTnLst>
                                </p:cTn>
                              </p:par>
                              <p:par>
                                <p:cTn id="9" presetID="9" presetClass="emph" presetSubtype="0" nodeType="withEffect">
                                  <p:stCondLst>
                                    <p:cond delay="0"/>
                                  </p:stCondLst>
                                  <p:childTnLst>
                                    <p:set>
                                      <p:cBhvr rctx="PPT">
                                        <p:cTn id="10" dur="indefinite"/>
                                        <p:tgtEl>
                                          <p:spTgt spid="27"/>
                                        </p:tgtEl>
                                        <p:attrNameLst>
                                          <p:attrName>style.opacity</p:attrName>
                                        </p:attrNameLst>
                                      </p:cBhvr>
                                      <p:to>
                                        <p:strVal val="0"/>
                                      </p:to>
                                    </p:set>
                                    <p:animEffect filter="image" prLst="opacity: 0">
                                      <p:cBhvr rctx="IE">
                                        <p:cTn id="11" dur="indefinite"/>
                                        <p:tgtEl>
                                          <p:spTgt spid="27"/>
                                        </p:tgtEl>
                                      </p:cBhvr>
                                    </p:animEffect>
                                  </p:childTnLst>
                                </p:cTn>
                              </p:par>
                              <p:par>
                                <p:cTn id="12" presetID="9" presetClass="emph" presetSubtype="0" grpId="0" nodeType="withEffect">
                                  <p:stCondLst>
                                    <p:cond delay="0"/>
                                  </p:stCondLst>
                                  <p:childTnLst>
                                    <p:set>
                                      <p:cBhvr rctx="PPT">
                                        <p:cTn id="13" dur="indefinite"/>
                                        <p:tgtEl>
                                          <p:spTgt spid="7"/>
                                        </p:tgtEl>
                                        <p:attrNameLst>
                                          <p:attrName>style.opacity</p:attrName>
                                        </p:attrNameLst>
                                      </p:cBhvr>
                                      <p:to>
                                        <p:strVal val="0"/>
                                      </p:to>
                                    </p:set>
                                    <p:animEffect filter="image" prLst="opacity: 0">
                                      <p:cBhvr rctx="IE">
                                        <p:cTn id="14" dur="indefinite"/>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nodeType="clickEffect">
                                  <p:stCondLst>
                                    <p:cond delay="0"/>
                                  </p:stCondLst>
                                  <p:childTnLst>
                                    <p:set>
                                      <p:cBhvr rctx="PPT">
                                        <p:cTn id="18" dur="indefinite"/>
                                        <p:tgtEl>
                                          <p:spTgt spid="27"/>
                                        </p:tgtEl>
                                        <p:attrNameLst>
                                          <p:attrName>style.opacity</p:attrName>
                                        </p:attrNameLst>
                                      </p:cBhvr>
                                      <p:to>
                                        <p:strVal val="1"/>
                                      </p:to>
                                    </p:set>
                                    <p:animEffect filter="image" prLst="opacity: 1">
                                      <p:cBhvr rctx="IE">
                                        <p:cTn id="19" dur="indefinite"/>
                                        <p:tgtEl>
                                          <p:spTgt spid="27"/>
                                        </p:tgtEl>
                                      </p:cBhvr>
                                    </p:animEffect>
                                  </p:childTnLst>
                                </p:cTn>
                              </p:par>
                              <p:par>
                                <p:cTn id="20" presetID="9" presetClass="emph" presetSubtype="0" grpId="1" nodeType="withEffect">
                                  <p:stCondLst>
                                    <p:cond delay="800"/>
                                  </p:stCondLst>
                                  <p:childTnLst>
                                    <p:set>
                                      <p:cBhvr rctx="PPT">
                                        <p:cTn id="21" dur="indefinite"/>
                                        <p:tgtEl>
                                          <p:spTgt spid="7"/>
                                        </p:tgtEl>
                                        <p:attrNameLst>
                                          <p:attrName>style.opacity</p:attrName>
                                        </p:attrNameLst>
                                      </p:cBhvr>
                                      <p:to>
                                        <p:strVal val="1"/>
                                      </p:to>
                                    </p:set>
                                    <p:animEffect filter="image" prLst="opacity: 1">
                                      <p:cBhvr rctx="IE">
                                        <p:cTn id="22" dur="indefinite"/>
                                        <p:tgtEl>
                                          <p:spTgt spid="7"/>
                                        </p:tgtEl>
                                      </p:cBhvr>
                                    </p:animEffect>
                                  </p:childTnLst>
                                </p:cTn>
                              </p:par>
                              <p:par>
                                <p:cTn id="23" presetID="0" presetClass="path" presetSubtype="0" accel="50000" decel="50000" fill="hold" nodeType="withEffect">
                                  <p:stCondLst>
                                    <p:cond delay="0"/>
                                  </p:stCondLst>
                                  <p:childTnLst>
                                    <p:animMotion origin="layout" path="M -1.94444E-6 2.41962E-6 L -1.94444E-6 0.46773 " pathEditMode="relative" rAng="0" ptsTypes="AA">
                                      <p:cBhvr>
                                        <p:cTn id="24" dur="800" spd="-100000" fill="hold"/>
                                        <p:tgtEl>
                                          <p:spTgt spid="27"/>
                                        </p:tgtEl>
                                        <p:attrNameLst>
                                          <p:attrName>ppt_x</p:attrName>
                                          <p:attrName>ppt_y</p:attrName>
                                        </p:attrNameLst>
                                      </p:cBhvr>
                                      <p:rCtr x="0" y="23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7" grpId="1" bldLvl="0" animBg="1"/>
      <p:bldP spid="25"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818515" y="539115"/>
            <a:ext cx="10850880" cy="65468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sz="3200" dirty="0">
                <a:solidFill>
                  <a:srgbClr val="165380"/>
                </a:solidFill>
                <a:latin typeface="思源黑体 CN Bold" panose="020B0800000000000000" charset="-122"/>
                <a:ea typeface="思源黑体 CN Bold" panose="020B0800000000000000" charset="-122"/>
                <a:cs typeface="+mn-ea"/>
                <a:sym typeface="+mn-lt"/>
              </a:rPr>
              <a:t>进程管理</a:t>
            </a:r>
          </a:p>
        </p:txBody>
      </p:sp>
      <p:sp>
        <p:nvSpPr>
          <p:cNvPr id="11" name="矩形 10"/>
          <p:cNvSpPr>
            <a:spLocks noChangeArrowheads="1"/>
          </p:cNvSpPr>
          <p:nvPr/>
        </p:nvSpPr>
        <p:spPr bwMode="auto">
          <a:xfrm>
            <a:off x="943610" y="1817370"/>
            <a:ext cx="10273030" cy="3415030"/>
          </a:xfrm>
          <a:prstGeom prst="rect">
            <a:avLst/>
          </a:prstGeom>
          <a:noFill/>
          <a:ln w="9525">
            <a:solidFill>
              <a:srgbClr val="165380"/>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p>
            <a:r>
              <a:rPr lang="en-US" altLang="zh-CN" dirty="0">
                <a:latin typeface="微软雅黑" panose="020B0503020204020204" pitchFamily="34" charset="-122"/>
                <a:ea typeface="微软雅黑" panose="020B0503020204020204" pitchFamily="34" charset="-122"/>
              </a:rPr>
              <a:t>SylixOS </a:t>
            </a:r>
            <a:r>
              <a:rPr lang="zh-CN" altLang="en-US" dirty="0">
                <a:latin typeface="微软雅黑" panose="020B0503020204020204" pitchFamily="34" charset="-122"/>
                <a:ea typeface="微软雅黑" panose="020B0503020204020204" pitchFamily="34" charset="-122"/>
              </a:rPr>
              <a:t>进程分为三种类型，它们分别是：正常进程、孤儿进程、僵尸进程。正常进程是指存在父亲进程且本进程与父进程都在运行的进程。孤儿进程是指父进程先于当前子进程结束，当前子进程还在运行的进程。僵尸进程是指子进程已经结束，正在等待父进程回收自己的资源，可是父进程退出时没有回收子进程的资源。 </a:t>
            </a:r>
            <a:endParaRPr lang="en-US" altLang="zh-CN" dirty="0">
              <a:latin typeface="微软雅黑" panose="020B0503020204020204" pitchFamily="34" charset="-122"/>
              <a:ea typeface="微软雅黑" panose="020B0503020204020204" pitchFamily="34" charset="-122"/>
            </a:endParaRPr>
          </a:p>
          <a:p>
            <a:endParaRPr lang="zh-CN" altLang="en-US" dirty="0">
              <a:solidFill>
                <a:srgbClr val="03839C"/>
              </a:solidFill>
              <a:latin typeface="微软雅黑" panose="020B0503020204020204" pitchFamily="34" charset="-122"/>
              <a:ea typeface="微软雅黑" panose="020B0503020204020204" pitchFamily="34" charset="-122"/>
            </a:endParaRPr>
          </a:p>
          <a:p>
            <a:r>
              <a:rPr lang="zh-CN" altLang="en-US" dirty="0">
                <a:solidFill>
                  <a:srgbClr val="FF0000"/>
                </a:solidFill>
                <a:latin typeface="微软雅黑" panose="020B0503020204020204" pitchFamily="34" charset="-122"/>
                <a:ea typeface="微软雅黑" panose="020B0503020204020204" pitchFamily="34" charset="-122"/>
              </a:rPr>
              <a:t>正常进程  </a:t>
            </a:r>
            <a:r>
              <a:rPr lang="zh-CN" altLang="en-US" dirty="0">
                <a:latin typeface="微软雅黑" panose="020B0503020204020204" pitchFamily="34" charset="-122"/>
                <a:ea typeface="微软雅黑" panose="020B0503020204020204" pitchFamily="34" charset="-122"/>
              </a:rPr>
              <a:t>在结束时需要父进程调用 </a:t>
            </a:r>
            <a:r>
              <a:rPr lang="en-US" altLang="zh-CN" dirty="0">
                <a:latin typeface="微软雅黑" panose="020B0503020204020204" pitchFamily="34" charset="-122"/>
                <a:ea typeface="微软雅黑" panose="020B0503020204020204" pitchFamily="34" charset="-122"/>
              </a:rPr>
              <a:t>wait </a:t>
            </a:r>
            <a:r>
              <a:rPr lang="zh-CN" altLang="en-US" dirty="0">
                <a:latin typeface="微软雅黑" panose="020B0503020204020204" pitchFamily="34" charset="-122"/>
                <a:ea typeface="微软雅黑" panose="020B0503020204020204" pitchFamily="34" charset="-122"/>
              </a:rPr>
              <a:t>或者 </a:t>
            </a:r>
            <a:r>
              <a:rPr lang="en-US" altLang="zh-CN" dirty="0" err="1">
                <a:latin typeface="微软雅黑" panose="020B0503020204020204" pitchFamily="34" charset="-122"/>
                <a:ea typeface="微软雅黑" panose="020B0503020204020204" pitchFamily="34" charset="-122"/>
              </a:rPr>
              <a:t>waitpid</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来回收自己的资源，那么资源的回收将在父进程中进行。 </a:t>
            </a:r>
          </a:p>
          <a:p>
            <a:r>
              <a:rPr lang="zh-CN" altLang="en-US" dirty="0">
                <a:solidFill>
                  <a:srgbClr val="FF0000"/>
                </a:solidFill>
                <a:latin typeface="微软雅黑" panose="020B0503020204020204" pitchFamily="34" charset="-122"/>
                <a:ea typeface="微软雅黑" panose="020B0503020204020204" pitchFamily="34" charset="-122"/>
              </a:rPr>
              <a:t>孤儿进程  </a:t>
            </a:r>
            <a:r>
              <a:rPr lang="en-US" altLang="zh-CN" dirty="0">
                <a:latin typeface="微软雅黑" panose="020B0503020204020204" pitchFamily="34" charset="-122"/>
                <a:ea typeface="微软雅黑" panose="020B0503020204020204" pitchFamily="34" charset="-122"/>
              </a:rPr>
              <a:t>SylixOS </a:t>
            </a:r>
            <a:r>
              <a:rPr lang="zh-CN" altLang="en-US" dirty="0">
                <a:latin typeface="微软雅黑" panose="020B0503020204020204" pitchFamily="34" charset="-122"/>
                <a:ea typeface="微软雅黑" panose="020B0503020204020204" pitchFamily="34" charset="-122"/>
              </a:rPr>
              <a:t>内核线程 </a:t>
            </a:r>
            <a:r>
              <a:rPr lang="en-US" altLang="zh-CN" dirty="0" err="1">
                <a:latin typeface="微软雅黑" panose="020B0503020204020204" pitchFamily="34" charset="-122"/>
                <a:ea typeface="微软雅黑" panose="020B0503020204020204" pitchFamily="34" charset="-122"/>
              </a:rPr>
              <a:t>t_reclaim</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将接管这个进程，该进程结束时，</a:t>
            </a:r>
            <a:r>
              <a:rPr lang="en-US" altLang="zh-CN" dirty="0" err="1">
                <a:latin typeface="微软雅黑" panose="020B0503020204020204" pitchFamily="34" charset="-122"/>
                <a:ea typeface="微软雅黑" panose="020B0503020204020204" pitchFamily="34" charset="-122"/>
              </a:rPr>
              <a:t>t_reclaim</a:t>
            </a:r>
            <a:r>
              <a:rPr lang="zh-CN" altLang="en-US" dirty="0">
                <a:latin typeface="微软雅黑" panose="020B0503020204020204" pitchFamily="34" charset="-122"/>
                <a:ea typeface="微软雅黑" panose="020B0503020204020204" pitchFamily="34" charset="-122"/>
              </a:rPr>
              <a:t>将回收这个进程的所有资源，</a:t>
            </a:r>
            <a:r>
              <a:rPr lang="en-US" altLang="zh-CN" dirty="0" err="1">
                <a:latin typeface="微软雅黑" panose="020B0503020204020204" pitchFamily="34" charset="-122"/>
                <a:ea typeface="微软雅黑" panose="020B0503020204020204" pitchFamily="34" charset="-122"/>
              </a:rPr>
              <a:t>t_reclaim</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内核线程的功能类似于 </a:t>
            </a:r>
            <a:r>
              <a:rPr lang="en-US" altLang="zh-CN" dirty="0">
                <a:latin typeface="微软雅黑" panose="020B0503020204020204" pitchFamily="34" charset="-122"/>
                <a:ea typeface="微软雅黑" panose="020B0503020204020204" pitchFamily="34" charset="-122"/>
              </a:rPr>
              <a:t>Linux </a:t>
            </a:r>
            <a:r>
              <a:rPr lang="zh-CN" altLang="en-US" dirty="0">
                <a:latin typeface="微软雅黑" panose="020B0503020204020204" pitchFamily="34" charset="-122"/>
                <a:ea typeface="微软雅黑" panose="020B0503020204020204" pitchFamily="34" charset="-122"/>
              </a:rPr>
              <a:t>系统的 </a:t>
            </a:r>
            <a:r>
              <a:rPr lang="en-US" altLang="zh-CN" dirty="0" err="1">
                <a:latin typeface="微软雅黑" panose="020B0503020204020204" pitchFamily="34" charset="-122"/>
                <a:ea typeface="微软雅黑" panose="020B0503020204020204" pitchFamily="34" charset="-122"/>
              </a:rPr>
              <a:t>init</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进程。 </a:t>
            </a:r>
          </a:p>
          <a:p>
            <a:r>
              <a:rPr lang="zh-CN" altLang="en-US" dirty="0">
                <a:solidFill>
                  <a:srgbClr val="FF0000"/>
                </a:solidFill>
                <a:latin typeface="微软雅黑" panose="020B0503020204020204" pitchFamily="34" charset="-122"/>
                <a:ea typeface="微软雅黑" panose="020B0503020204020204" pitchFamily="34" charset="-122"/>
              </a:rPr>
              <a:t>僵尸进程  </a:t>
            </a:r>
            <a:r>
              <a:rPr lang="zh-CN" altLang="en-US" dirty="0">
                <a:latin typeface="微软雅黑" panose="020B0503020204020204" pitchFamily="34" charset="-122"/>
                <a:ea typeface="微软雅黑" panose="020B0503020204020204" pitchFamily="34" charset="-122"/>
              </a:rPr>
              <a:t>由于父进程没有调用 </a:t>
            </a:r>
            <a:r>
              <a:rPr lang="en-US" altLang="zh-CN" dirty="0">
                <a:latin typeface="微软雅黑" panose="020B0503020204020204" pitchFamily="34" charset="-122"/>
                <a:ea typeface="微软雅黑" panose="020B0503020204020204" pitchFamily="34" charset="-122"/>
              </a:rPr>
              <a:t>wait </a:t>
            </a:r>
            <a:r>
              <a:rPr lang="zh-CN" altLang="en-US" dirty="0">
                <a:latin typeface="微软雅黑" panose="020B0503020204020204" pitchFamily="34" charset="-122"/>
                <a:ea typeface="微软雅黑" panose="020B0503020204020204" pitchFamily="34" charset="-122"/>
              </a:rPr>
              <a:t>或者 </a:t>
            </a:r>
            <a:r>
              <a:rPr lang="en-US" altLang="zh-CN" dirty="0" err="1">
                <a:latin typeface="微软雅黑" panose="020B0503020204020204" pitchFamily="34" charset="-122"/>
                <a:ea typeface="微软雅黑" panose="020B0503020204020204" pitchFamily="34" charset="-122"/>
              </a:rPr>
              <a:t>waitpid</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回收子进程就直接退出，这时操作系统</a:t>
            </a:r>
            <a:r>
              <a:rPr lang="en-US" altLang="zh-CN" dirty="0" err="1">
                <a:latin typeface="微软雅黑" panose="020B0503020204020204" pitchFamily="34" charset="-122"/>
                <a:ea typeface="微软雅黑" panose="020B0503020204020204" pitchFamily="34" charset="-122"/>
              </a:rPr>
              <a:t>t_reclaim</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内核线程将会自动接管该进程的所有子进程，同时回收该进程所有已经退出但没有回收资源的子进程的资源。这种算法可以使 </a:t>
            </a:r>
            <a:r>
              <a:rPr lang="en-US" altLang="zh-CN" dirty="0">
                <a:latin typeface="微软雅黑" panose="020B0503020204020204" pitchFamily="34" charset="-122"/>
                <a:ea typeface="微软雅黑" panose="020B0503020204020204" pitchFamily="34" charset="-122"/>
              </a:rPr>
              <a:t>SylixOS </a:t>
            </a:r>
            <a:r>
              <a:rPr lang="zh-CN" altLang="en-US" dirty="0">
                <a:latin typeface="微软雅黑" panose="020B0503020204020204" pitchFamily="34" charset="-122"/>
                <a:ea typeface="微软雅黑" panose="020B0503020204020204" pitchFamily="34" charset="-122"/>
              </a:rPr>
              <a:t>尽可能的减少僵尸进程对系统资源的浪费。 </a:t>
            </a:r>
          </a:p>
        </p:txBody>
      </p:sp>
      <p:sp>
        <p:nvSpPr>
          <p:cNvPr id="6" name="矩形 5"/>
          <p:cNvSpPr/>
          <p:nvPr/>
        </p:nvSpPr>
        <p:spPr>
          <a:xfrm>
            <a:off x="943610" y="1277620"/>
            <a:ext cx="2357438" cy="357188"/>
          </a:xfrm>
          <a:prstGeom prst="rect">
            <a:avLst/>
          </a:prstGeom>
          <a:solidFill>
            <a:srgbClr val="165380"/>
          </a:solidFill>
          <a:ln>
            <a:noFill/>
          </a:ln>
          <a:effectLst>
            <a:outerShdw blurRad="50800" dist="38100" dir="2700000" algn="tl" rotWithShape="0">
              <a:prstClr val="black">
                <a:alpha val="40000"/>
              </a:prstClr>
            </a:outerShdw>
          </a:effectLst>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zh-CN" altLang="en-US" dirty="0">
                <a:solidFill>
                  <a:schemeClr val="bg1"/>
                </a:solidFill>
                <a:latin typeface="黑体" panose="02010609060101010101" pitchFamily="49" charset="-122"/>
                <a:ea typeface="黑体" panose="02010609060101010101" pitchFamily="49" charset="-122"/>
              </a:rPr>
              <a:t>进程资源回收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4.16667E-6 7.40741E-7 L -0.22066 7.40741E-7 " pathEditMode="relative" ptsTypes="AA">
                                      <p:cBhvr>
                                        <p:cTn id="6" dur="600" spd="-100000" fill="hold"/>
                                        <p:tgtEl>
                                          <p:spTgt spid="6"/>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4.72222E-6 -7.03704E-6 L 0.63004 -7.03704E-6 " pathEditMode="relative" ptsTypes="AA">
                                      <p:cBhvr>
                                        <p:cTn id="8" dur="700" spd="-100000" fill="hold"/>
                                        <p:tgtEl>
                                          <p:spTgt spid="1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6"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TABLE_BEAUTIFY" val="smartTable{7c1fb33f-50fa-4e60-8488-74790c8e65b8}"/>
</p:tagLst>
</file>

<file path=ppt/tags/tag18.xml><?xml version="1.0" encoding="utf-8"?>
<p:tagLst xmlns:a="http://schemas.openxmlformats.org/drawingml/2006/main" xmlns:r="http://schemas.openxmlformats.org/officeDocument/2006/relationships" xmlns:p="http://schemas.openxmlformats.org/presentationml/2006/main">
  <p:tag name="KSO_WM_UNIT_TABLE_BEAUTIFY" val="smartTable{51b90b86-586b-4017-9b81-782ef487a304}"/>
</p:tagLst>
</file>

<file path=ppt/tags/tag19.xml><?xml version="1.0" encoding="utf-8"?>
<p:tagLst xmlns:a="http://schemas.openxmlformats.org/drawingml/2006/main" xmlns:r="http://schemas.openxmlformats.org/officeDocument/2006/relationships" xmlns:p="http://schemas.openxmlformats.org/presentationml/2006/main">
  <p:tag name="KSO_WM_UNIT_TABLE_BEAUTIFY" val="smartTable{c10b61ee-4dda-468c-b1b1-78f669b8f954}"/>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TABLE_BEAUTIFY" val="smartTable{9396583b-c726-4cfe-93ef-1907481c6c29}"/>
</p:tagLst>
</file>

<file path=ppt/tags/tag21.xml><?xml version="1.0" encoding="utf-8"?>
<p:tagLst xmlns:a="http://schemas.openxmlformats.org/drawingml/2006/main" xmlns:r="http://schemas.openxmlformats.org/officeDocument/2006/relationships" xmlns:p="http://schemas.openxmlformats.org/presentationml/2006/main">
  <p:tag name="KSO_WM_UNIT_TABLE_BEAUTIFY" val="smartTable{cf2ebc5b-0568-4b37-92b1-8260bf9f3844}"/>
</p:tagLst>
</file>

<file path=ppt/tags/tag22.xml><?xml version="1.0" encoding="utf-8"?>
<p:tagLst xmlns:a="http://schemas.openxmlformats.org/drawingml/2006/main" xmlns:r="http://schemas.openxmlformats.org/officeDocument/2006/relationships" xmlns:p="http://schemas.openxmlformats.org/presentationml/2006/main">
  <p:tag name="KSO_WM_UNIT_TABLE_BEAUTIFY" val="smartTable{245c4946-0a71-4efc-af52-396853ad9a50}"/>
</p:tagLst>
</file>

<file path=ppt/tags/tag23.xml><?xml version="1.0" encoding="utf-8"?>
<p:tagLst xmlns:a="http://schemas.openxmlformats.org/drawingml/2006/main" xmlns:r="http://schemas.openxmlformats.org/officeDocument/2006/relationships" xmlns:p="http://schemas.openxmlformats.org/presentationml/2006/main">
  <p:tag name="KSO_WM_UNIT_TABLE_BEAUTIFY" val="smartTable{4b1e6019-0c8b-4f03-8f1e-26ccf6b1dd66}"/>
</p:tagLst>
</file>

<file path=ppt/tags/tag24.xml><?xml version="1.0" encoding="utf-8"?>
<p:tagLst xmlns:a="http://schemas.openxmlformats.org/drawingml/2006/main" xmlns:r="http://schemas.openxmlformats.org/officeDocument/2006/relationships" xmlns:p="http://schemas.openxmlformats.org/presentationml/2006/main">
  <p:tag name="KSO_WM_UNIT_TABLE_BEAUTIFY" val="smartTable{523ee977-edd6-4dd9-926a-36efa9797954}"/>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4mqt3me4">
      <a:majorFont>
        <a:latin typeface="思源黑体 CN Regular"/>
        <a:ea typeface="思源黑体 CN Regular"/>
        <a:cs typeface=""/>
      </a:majorFont>
      <a:minorFont>
        <a:latin typeface="思源黑体 CN Regular"/>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6080</Words>
  <Application>Microsoft Office PowerPoint</Application>
  <PresentationFormat>宽屏</PresentationFormat>
  <Paragraphs>841</Paragraphs>
  <Slides>48</Slides>
  <Notes>2</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48</vt:i4>
      </vt:variant>
    </vt:vector>
  </HeadingPairs>
  <TitlesOfParts>
    <vt:vector size="63" baseType="lpstr">
      <vt:lpstr>Gotham</vt:lpstr>
      <vt:lpstr>等线</vt:lpstr>
      <vt:lpstr>方正粗黑宋简体</vt:lpstr>
      <vt:lpstr>黑体</vt:lpstr>
      <vt:lpstr>思源黑体 CN Bold</vt:lpstr>
      <vt:lpstr>思源黑体 CN ExtraLight</vt:lpstr>
      <vt:lpstr>思源黑体 CN Light</vt:lpstr>
      <vt:lpstr>思源黑体 CN Regular</vt:lpstr>
      <vt:lpstr>宋体</vt:lpstr>
      <vt:lpstr>微软雅黑</vt:lpstr>
      <vt:lpstr>微软雅黑 Light</vt:lpstr>
      <vt:lpstr>Arial</vt:lpstr>
      <vt:lpstr>Calibri</vt:lpstr>
      <vt:lpstr>Courier New</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mayn</dc:creator>
  <cp:lastModifiedBy>陈 洪邦</cp:lastModifiedBy>
  <cp:revision>162</cp:revision>
  <dcterms:created xsi:type="dcterms:W3CDTF">2020-04-20T02:18:00Z</dcterms:created>
  <dcterms:modified xsi:type="dcterms:W3CDTF">2020-12-22T08:01:30Z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